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6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2" r:id="rId8"/>
    <p:sldId id="294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3" r:id="rId21"/>
    <p:sldId id="287" r:id="rId22"/>
    <p:sldId id="292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E61575-D795-41F3-9992-1BE981FA5715}">
          <p14:sldIdLst>
            <p14:sldId id="289"/>
            <p14:sldId id="256"/>
            <p14:sldId id="257"/>
            <p14:sldId id="258"/>
            <p14:sldId id="259"/>
            <p14:sldId id="260"/>
            <p14:sldId id="262"/>
            <p14:sldId id="294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93"/>
            <p14:sldId id="287"/>
            <p14:sldId id="292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B092C0-663A-44FB-A81C-E1CC030F31B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67AB7-90CC-4F1A-8E46-10ED05C82F8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2C0-663A-44FB-A81C-E1CC030F31B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AB7-90CC-4F1A-8E46-10ED05C82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2C0-663A-44FB-A81C-E1CC030F31B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AB7-90CC-4F1A-8E46-10ED05C82F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B092C0-663A-44FB-A81C-E1CC030F31B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467AB7-90CC-4F1A-8E46-10ED05C82F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2C0-663A-44FB-A81C-E1CC030F31B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67AB7-90CC-4F1A-8E46-10ED05C82F8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2B092C0-663A-44FB-A81C-E1CC030F31B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467AB7-90CC-4F1A-8E46-10ED05C82F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B092C0-663A-44FB-A81C-E1CC030F31B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467AB7-90CC-4F1A-8E46-10ED05C82F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2C0-663A-44FB-A81C-E1CC030F31B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67AB7-90CC-4F1A-8E46-10ED05C82F8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2C0-663A-44FB-A81C-E1CC030F31B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67AB7-90CC-4F1A-8E46-10ED05C82F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2B092C0-663A-44FB-A81C-E1CC030F31B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467AB7-90CC-4F1A-8E46-10ED05C82F8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82B092C0-663A-44FB-A81C-E1CC030F31B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93467AB7-90CC-4F1A-8E46-10ED05C82F8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2B092C0-663A-44FB-A81C-E1CC030F31B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3467AB7-90CC-4F1A-8E46-10ED05C82F8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5.picofile.com/file/8116243634/9374590136509134_918734_5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" y="627798"/>
            <a:ext cx="10972799" cy="58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0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در ارزیابی همه گیر شناسی به دنبال مشکلات ویژه ای هستیم که در بعضی برنا مه ممکن است نیازی به این ارزیابی نباشد.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در ارزیابی رفتاری محیطی به 2 عامل رفتاری و غیر رفتاری بستگی دارد.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رفتاری:</a:t>
            </a:r>
            <a:r>
              <a:rPr lang="fa-IR" sz="2400" dirty="0">
                <a:cs typeface="B Nazanin" panose="00000400000000000000" pitchFamily="2" charset="-78"/>
              </a:rPr>
              <a:t>آن دسته عوامل يا رفتارهايي است كه بر روي سلامتي و وضع بهداشت در جامعه اثر گذار </a:t>
            </a:r>
            <a:r>
              <a:rPr lang="fa-IR" sz="2400" dirty="0" smtClean="0">
                <a:cs typeface="B Nazanin" panose="00000400000000000000" pitchFamily="2" charset="-78"/>
              </a:rPr>
              <a:t>است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غیر رفتاری:</a:t>
            </a:r>
            <a:r>
              <a:rPr lang="fa-IR" sz="2400" dirty="0">
                <a:cs typeface="B Nazanin" panose="00000400000000000000" pitchFamily="2" charset="-78"/>
              </a:rPr>
              <a:t>آن دسته عواملي است كه درجامعه موجود هستند ولي مربوط به رفتار خود فرد نمي شوند و به طور غير مستقيم بر سلامت اثر مي </a:t>
            </a:r>
            <a:r>
              <a:rPr lang="fa-IR" sz="2400" dirty="0" smtClean="0">
                <a:cs typeface="B Nazanin" panose="00000400000000000000" pitchFamily="2" charset="-78"/>
              </a:rPr>
              <a:t>گذارند.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مرحله دوم ارزیابی:اپیدمیولوژیک رفتاری و محیطی: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en-US" dirty="0" smtClean="0">
                <a:cs typeface="B Nazanin" panose="00000400000000000000" pitchFamily="2" charset="-78"/>
              </a:rPr>
              <a:t>(epidemiological</a:t>
            </a:r>
            <a:r>
              <a:rPr lang="fa-IR" dirty="0" smtClean="0">
                <a:cs typeface="B Nazanin" panose="00000400000000000000" pitchFamily="2" charset="-78"/>
              </a:rPr>
              <a:t>/</a:t>
            </a:r>
            <a:r>
              <a:rPr lang="en-US" dirty="0" smtClean="0">
                <a:cs typeface="B Nazanin" panose="00000400000000000000" pitchFamily="2" charset="-78"/>
              </a:rPr>
              <a:t>behavioral </a:t>
            </a:r>
            <a:r>
              <a:rPr lang="en-US" dirty="0" err="1" smtClean="0">
                <a:cs typeface="B Nazanin" panose="00000400000000000000" pitchFamily="2" charset="-78"/>
              </a:rPr>
              <a:t>enviromental</a:t>
            </a:r>
            <a:r>
              <a:rPr lang="en-US" dirty="0" smtClean="0">
                <a:cs typeface="B Nazanin" panose="00000400000000000000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6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هر برنامه ي آموزشي اگر صرفاً به اشاعه ي اطلاعات بپردازد و به عوامل مختلفي كه باعث بروز يا تغير رفتارهاي بهداشتي مي شوند بي اعتنا باشد تاثیر چنداني روي بروز يا تغيير رفتار نخواهد داشت </a:t>
            </a:r>
          </a:p>
          <a:p>
            <a:pPr marL="0" indent="0" algn="just" rtl="1"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a-IR" sz="2400" dirty="0">
                <a:cs typeface="B Nazanin" panose="00000400000000000000" pitchFamily="2" charset="-78"/>
              </a:rPr>
              <a:t>در این الگو  عواملي كه موجب بروز رفتارهاي بهداشتي مي شوند به سه دسته عوامل تقسيم مي </a:t>
            </a:r>
            <a:r>
              <a:rPr lang="fa-IR" sz="2400" dirty="0" smtClean="0">
                <a:cs typeface="B Nazanin" panose="00000400000000000000" pitchFamily="2" charset="-78"/>
              </a:rPr>
              <a:t>گردند</a:t>
            </a:r>
            <a:r>
              <a:rPr lang="en-US" sz="2400" dirty="0" smtClean="0">
                <a:cs typeface="B Nazanin" panose="00000400000000000000" pitchFamily="2" charset="-78"/>
              </a:rPr>
              <a:t>:</a:t>
            </a:r>
            <a:endParaRPr lang="fa-IR" sz="2400" dirty="0">
              <a:cs typeface="B Nazanin" panose="00000400000000000000" pitchFamily="2" charset="-78"/>
            </a:endParaRPr>
          </a:p>
          <a:p>
            <a:pPr marL="1435608" lvl="3" indent="-457200" algn="just" rtl="1"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ü"/>
              <a:defRPr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زمینه ساز (</a:t>
            </a:r>
            <a:r>
              <a:rPr lang="en-US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predisposing factors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endParaRPr lang="fa-IR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435608" lvl="3" indent="-457200" algn="just" rtl="1"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تواناساز (</a:t>
            </a:r>
            <a:r>
              <a:rPr lang="en-US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enabling factors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endParaRPr lang="fa-IR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435608" lvl="3" indent="-457200" algn="just" rtl="1"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ü"/>
              <a:defRPr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تقویت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کننده (</a:t>
            </a:r>
            <a:r>
              <a:rPr lang="en-US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reinforcing factors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endParaRPr lang="fa-IR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just" rtl="1"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a-IR" sz="2400" dirty="0">
                <a:cs typeface="B Nazanin" panose="00000400000000000000" pitchFamily="2" charset="-78"/>
              </a:rPr>
              <a:t> در برنامه ريزي آموزشي علاوه بر مد نظر قرار دادن عوامل مذكور مي بايستي نسبت به اولويت بندي آنها نيز اقدام </a:t>
            </a:r>
            <a:r>
              <a:rPr lang="fa-IR" sz="2400" dirty="0" smtClean="0">
                <a:cs typeface="B Nazanin" panose="00000400000000000000" pitchFamily="2" charset="-78"/>
              </a:rPr>
              <a:t>نمود</a:t>
            </a:r>
            <a:r>
              <a:rPr lang="en-US" sz="2400" dirty="0"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مرحله سوم: ارزیابی آموزشی و بوم شناختی: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en-US" dirty="0" smtClean="0">
                <a:cs typeface="B Nazanin" panose="00000400000000000000" pitchFamily="2" charset="-78"/>
              </a:rPr>
              <a:t>(Educational &amp;Ecological assessment)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99" y="3459678"/>
            <a:ext cx="2466975" cy="136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1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40080" lvl="1" indent="0" algn="just" rtl="1">
              <a:buClr>
                <a:srgbClr val="FF0000"/>
              </a:buClr>
              <a:buNone/>
            </a:pPr>
            <a:r>
              <a:rPr lang="ar-SA" sz="2600" dirty="0" smtClean="0">
                <a:cs typeface="B Nazanin" panose="00000400000000000000" pitchFamily="2" charset="-78"/>
              </a:rPr>
              <a:t>عواملي </a:t>
            </a:r>
            <a:r>
              <a:rPr lang="ar-SA" sz="2600" dirty="0">
                <a:cs typeface="B Nazanin" panose="00000400000000000000" pitchFamily="2" charset="-78"/>
              </a:rPr>
              <a:t>هستند كه مقدم بر تغيير رفتار بوده و ا</a:t>
            </a:r>
            <a:r>
              <a:rPr lang="fa-IR" sz="2600" dirty="0">
                <a:cs typeface="B Nazanin" panose="00000400000000000000" pitchFamily="2" charset="-78"/>
              </a:rPr>
              <a:t>ن</a:t>
            </a:r>
            <a:r>
              <a:rPr lang="ar-SA" sz="2600" dirty="0">
                <a:cs typeface="B Nazanin" panose="00000400000000000000" pitchFamily="2" charset="-78"/>
              </a:rPr>
              <a:t>گيزه يا دليل اساسي را براي رفتار فراهم مي كنند ، مانند</a:t>
            </a:r>
            <a:r>
              <a:rPr lang="fa-IR" sz="2600" dirty="0">
                <a:cs typeface="B Nazanin" panose="00000400000000000000" pitchFamily="2" charset="-78"/>
              </a:rPr>
              <a:t>:</a:t>
            </a:r>
          </a:p>
          <a:p>
            <a:pPr marL="1284732" lvl="3" indent="-342900" algn="just" rtl="1">
              <a:buClr>
                <a:srgbClr val="FF0000"/>
              </a:buClr>
              <a:buSzPct val="95000"/>
              <a:buFont typeface="Wingdings" pitchFamily="2" charset="2"/>
              <a:buChar char="ü"/>
            </a:pPr>
            <a:r>
              <a:rPr lang="ar-SA" sz="2400" dirty="0">
                <a:cs typeface="B Nazanin" panose="00000400000000000000" pitchFamily="2" charset="-78"/>
              </a:rPr>
              <a:t>اطلاعات ، نگرش ها ، عقايد ، ارزش ها، فرهنگ ها ، آداب و رسوم و... </a:t>
            </a:r>
            <a:endParaRPr lang="fa-IR" sz="2400" dirty="0">
              <a:cs typeface="B Nazanin" panose="00000400000000000000" pitchFamily="2" charset="-78"/>
            </a:endParaRPr>
          </a:p>
          <a:p>
            <a:pPr marL="1284732" lvl="3" indent="-342900" algn="just" rtl="1">
              <a:buClr>
                <a:srgbClr val="FF0000"/>
              </a:buClr>
              <a:buSzPct val="95000"/>
              <a:buFont typeface="Wingdings" pitchFamily="2" charset="2"/>
              <a:buChar char="ü"/>
            </a:pPr>
            <a:r>
              <a:rPr lang="ar-SA" sz="2400" dirty="0">
                <a:cs typeface="B Nazanin" panose="00000400000000000000" pitchFamily="2" charset="-78"/>
              </a:rPr>
              <a:t>برخي از عوامل دموگرافيك نظير سن ، جنس ، وضعيت اقتصادي – اجتماعي </a:t>
            </a:r>
            <a:endParaRPr lang="fa-IR" sz="2400" dirty="0">
              <a:cs typeface="B Nazanin" panose="00000400000000000000" pitchFamily="2" charset="-78"/>
            </a:endParaRPr>
          </a:p>
          <a:p>
            <a:pPr marL="342900" indent="-342900" algn="just" rtl="1">
              <a:buClr>
                <a:srgbClr val="FF0000"/>
              </a:buClr>
              <a:buFont typeface="Wingdings" pitchFamily="2" charset="2"/>
              <a:buChar char="v"/>
            </a:pPr>
            <a:endParaRPr lang="fa-IR" sz="2600" dirty="0">
              <a:cs typeface="B Nazanin" panose="00000400000000000000" pitchFamily="2" charset="-78"/>
            </a:endParaRPr>
          </a:p>
          <a:p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عوامل 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زمینه ساز </a:t>
            </a:r>
            <a:r>
              <a:rPr lang="en-US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(Predisposing </a:t>
            </a:r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>factors)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:</a:t>
            </a:r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/>
            </a:r>
            <a:b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29" y="4586513"/>
            <a:ext cx="9027885" cy="166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614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40080" lvl="1" indent="0" algn="just" rtl="1">
              <a:buClr>
                <a:srgbClr val="FF0000"/>
              </a:buClr>
              <a:buNone/>
            </a:pPr>
            <a:r>
              <a:rPr lang="ar-SA" sz="2600" dirty="0" smtClean="0">
                <a:cs typeface="B Nazanin" panose="00000400000000000000" pitchFamily="2" charset="-78"/>
              </a:rPr>
              <a:t>عواملي </a:t>
            </a:r>
            <a:r>
              <a:rPr lang="ar-SA" sz="2600" dirty="0">
                <a:cs typeface="B Nazanin" panose="00000400000000000000" pitchFamily="2" charset="-78"/>
              </a:rPr>
              <a:t>هستند كه اجازه مي دهند كه  خواسته يا آرزوی فرد ، به مرحله عمل در آيد. اين عوامل دو جنبه دارند : </a:t>
            </a:r>
            <a:endParaRPr lang="en-US" sz="2600" dirty="0">
              <a:cs typeface="B Nazanin" panose="00000400000000000000" pitchFamily="2" charset="-78"/>
            </a:endParaRPr>
          </a:p>
          <a:p>
            <a:pPr marL="1399032" lvl="3" indent="-457200" algn="just" rtl="1">
              <a:buClr>
                <a:srgbClr val="FF0000"/>
              </a:buClr>
              <a:buSzPct val="95000"/>
              <a:buFont typeface="Wingdings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مهارت ها :  قدرت انجام رفتار بهداشتي را به شخص مي دهند ، مانند طرز استفاده از مسواك ونخ دندان . تهيه ي  </a:t>
            </a:r>
            <a:r>
              <a:rPr lang="en-US" sz="2400" dirty="0">
                <a:cs typeface="B Nazanin" panose="00000400000000000000" pitchFamily="2" charset="-78"/>
              </a:rPr>
              <a:t>O.R.S</a:t>
            </a:r>
            <a:r>
              <a:rPr lang="fa-IR" sz="2400" dirty="0">
                <a:cs typeface="B Nazanin" panose="00000400000000000000" pitchFamily="2" charset="-78"/>
              </a:rPr>
              <a:t> به روش صحیح .</a:t>
            </a:r>
            <a:endParaRPr lang="en-US" sz="2400" dirty="0">
              <a:cs typeface="B Nazanin" panose="00000400000000000000" pitchFamily="2" charset="-78"/>
            </a:endParaRPr>
          </a:p>
          <a:p>
            <a:pPr marL="1399032" lvl="3" indent="-457200" algn="just" rtl="1">
              <a:buClr>
                <a:srgbClr val="FF0000"/>
              </a:buClr>
              <a:buSzPct val="95000"/>
              <a:buFont typeface="Wingdings" pitchFamily="2" charset="2"/>
              <a:buChar char="ü"/>
            </a:pPr>
            <a:r>
              <a:rPr lang="en-US" sz="26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منابع: وجود خدمات  بهداشتي درماني و  قابليت دسترسي به آنها، هزينه ي درمان ، فاصله تا مركز خدمت دهي ، وجود وسيله نقليه و ساعات استفاده از مراكز بهداشتي درماني ، عوامل اجتماعي مثل در آمد يا قابليت پذيرش خدمات ، قوانين ، مقررات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عوامل 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تواناساز  </a:t>
            </a:r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>(Enabling factors)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:</a:t>
            </a:r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/>
            </a:r>
            <a:b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39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40080" lvl="1" indent="0" algn="just" rtl="1">
              <a:buClr>
                <a:srgbClr val="FF0000"/>
              </a:buClr>
              <a:buNone/>
              <a:defRPr/>
            </a:pPr>
            <a:r>
              <a:rPr lang="ar-SA" sz="2800" dirty="0" smtClean="0">
                <a:cs typeface="B Nazanin" panose="00000400000000000000" pitchFamily="2" charset="-78"/>
              </a:rPr>
              <a:t>عواملي </a:t>
            </a:r>
            <a:r>
              <a:rPr lang="ar-SA" sz="2800" dirty="0">
                <a:cs typeface="B Nazanin" panose="00000400000000000000" pitchFamily="2" charset="-78"/>
              </a:rPr>
              <a:t>هستند كه تعيين مي كنند آيا</a:t>
            </a:r>
            <a:r>
              <a:rPr lang="fa-IR" sz="2800" dirty="0">
                <a:cs typeface="B Nazanin" panose="00000400000000000000" pitchFamily="2" charset="-78"/>
              </a:rPr>
              <a:t>:</a:t>
            </a:r>
          </a:p>
          <a:p>
            <a:pPr marL="1284732" lvl="3" indent="-342900" algn="just" rtl="1">
              <a:buClr>
                <a:srgbClr val="FF0000"/>
              </a:buClr>
              <a:buSzPct val="95000"/>
              <a:buFont typeface="Wingdings" pitchFamily="2" charset="2"/>
              <a:buChar char="ü"/>
              <a:defRPr/>
            </a:pPr>
            <a:r>
              <a:rPr lang="ar-SA" sz="2800" dirty="0">
                <a:cs typeface="B Nazanin" panose="00000400000000000000" pitchFamily="2" charset="-78"/>
              </a:rPr>
              <a:t> از رفتار هاي بهداشتي كه انجام آنها مورد نظر است ، حمايت ميشود يا خير ؟ </a:t>
            </a:r>
            <a:endParaRPr lang="fa-IR" sz="2800" dirty="0">
              <a:cs typeface="B Nazanin" panose="00000400000000000000" pitchFamily="2" charset="-78"/>
            </a:endParaRPr>
          </a:p>
          <a:p>
            <a:pPr marL="1284732" lvl="3" indent="-342900" algn="just" rtl="1">
              <a:buClr>
                <a:srgbClr val="FF0000"/>
              </a:buClr>
              <a:buSzPct val="95000"/>
              <a:buFont typeface="Wingdings" pitchFamily="2" charset="2"/>
              <a:buChar char="ü"/>
              <a:defRPr/>
            </a:pPr>
            <a:r>
              <a:rPr lang="ar-SA" sz="2800" dirty="0">
                <a:cs typeface="B Nazanin" panose="00000400000000000000" pitchFamily="2" charset="-78"/>
              </a:rPr>
              <a:t> يك پاداش مستمر ، محرك يا تنبيه را برای انجام عمل يا ترك آن فراهم مي كنند </a:t>
            </a:r>
            <a:r>
              <a:rPr lang="fa-IR" sz="2800" dirty="0">
                <a:cs typeface="B Nazanin" panose="00000400000000000000" pitchFamily="2" charset="-78"/>
              </a:rPr>
              <a:t>؟ </a:t>
            </a:r>
            <a:endParaRPr lang="en-US" sz="28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به عبارت ديگر اين عوامل مربوط به عكس العملي است كه اطرافيان مهم در مورد انجام يك رفتار توسط فرد نشان می دهند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عوامل تقويت كننده </a:t>
            </a:r>
            <a:r>
              <a:rPr lang="en-US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(Reinforcing factors)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:</a:t>
            </a:r>
            <a:r>
              <a:rPr lang="en-US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/>
            </a:r>
            <a:br>
              <a:rPr lang="en-US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</a:b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975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ارزیابی امکانات و توانایی های اداری و سازمانی و منابع برای تدوین و اجرای یک برنامه (بررسی محدودیت های منابع ، خط مشی ها ، امکانات و زمان )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مرحله چهارم:ارزیابی اداری و بررسی خط مشی ها: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60" y="3410857"/>
            <a:ext cx="7093478" cy="27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6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تبدیل اهداف به اقدامات عملی </a:t>
            </a:r>
            <a:r>
              <a:rPr lang="ar-SA" sz="2400" dirty="0" smtClean="0">
                <a:cs typeface="B Nazanin" panose="00000400000000000000" pitchFamily="2" charset="-78"/>
              </a:rPr>
              <a:t>براساس </a:t>
            </a:r>
            <a:r>
              <a:rPr lang="ar-SA" sz="2400" dirty="0">
                <a:cs typeface="B Nazanin" panose="00000400000000000000" pitchFamily="2" charset="-78"/>
              </a:rPr>
              <a:t>تصميم گيري هاي قبلي برنامه آموزشي به اجرا </a:t>
            </a:r>
            <a:r>
              <a:rPr lang="fa-IR" sz="2400" dirty="0">
                <a:cs typeface="B Nazanin" panose="00000400000000000000" pitchFamily="2" charset="-78"/>
              </a:rPr>
              <a:t>گذاشته</a:t>
            </a:r>
            <a:r>
              <a:rPr lang="ar-SA" sz="2400" dirty="0">
                <a:cs typeface="B Nazanin" panose="00000400000000000000" pitchFamily="2" charset="-78"/>
              </a:rPr>
              <a:t>،مديريت و </a:t>
            </a:r>
            <a:r>
              <a:rPr lang="ar-SA" sz="2400" dirty="0" smtClean="0">
                <a:cs typeface="B Nazanin" panose="00000400000000000000" pitchFamily="2" charset="-78"/>
              </a:rPr>
              <a:t>سرپرستي </a:t>
            </a:r>
            <a:r>
              <a:rPr lang="fa-IR" sz="2400" dirty="0" smtClean="0">
                <a:cs typeface="B Nazanin" panose="00000400000000000000" pitchFamily="2" charset="-78"/>
              </a:rPr>
              <a:t>کنید</a:t>
            </a:r>
            <a:r>
              <a:rPr lang="en-US" sz="2400" dirty="0" smtClean="0">
                <a:cs typeface="B Nazanin" panose="00000400000000000000" pitchFamily="2" charset="-78"/>
              </a:rPr>
              <a:t>,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algn="just" rtl="1"/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مرحله پنجم: اجرا</a:t>
            </a:r>
            <a:br>
              <a:rPr lang="fa-IR" sz="2400" dirty="0" smtClean="0">
                <a:cs typeface="B Nazanin" panose="00000400000000000000" pitchFamily="2" charset="-78"/>
              </a:rPr>
            </a:br>
            <a:r>
              <a:rPr lang="fa-IR" sz="2400" dirty="0" smtClean="0">
                <a:cs typeface="B Nazanin" panose="00000400000000000000" pitchFamily="2" charset="-78"/>
              </a:rPr>
              <a:t>)</a:t>
            </a:r>
            <a:r>
              <a:rPr lang="en-US" sz="2400" dirty="0" smtClean="0">
                <a:cs typeface="B Nazanin" panose="00000400000000000000" pitchFamily="2" charset="-78"/>
              </a:rPr>
              <a:t>implementation)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28" y="3193143"/>
            <a:ext cx="5890986" cy="295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9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 rtl="1">
              <a:buClr>
                <a:srgbClr val="FF0000"/>
              </a:buClr>
              <a:buNone/>
            </a:pPr>
            <a:r>
              <a:rPr lang="ar-SA" sz="2400" dirty="0">
                <a:cs typeface="B Nazanin" panose="00000400000000000000" pitchFamily="2" charset="-78"/>
              </a:rPr>
              <a:t>ارزشيابي فرآيند ، اجراي برنامه را مطابق آنچه طراحي شده بررسي مي كند </a:t>
            </a:r>
            <a:endParaRPr lang="fa-IR" sz="2400" dirty="0">
              <a:cs typeface="B Nazanin" panose="00000400000000000000" pitchFamily="2" charset="-78"/>
            </a:endParaRPr>
          </a:p>
          <a:p>
            <a:pPr marL="0" indent="0" algn="just" rtl="1">
              <a:buClr>
                <a:srgbClr val="FF0000"/>
              </a:buClr>
              <a:buNone/>
            </a:pPr>
            <a:r>
              <a:rPr lang="ar-SA" sz="2400" dirty="0">
                <a:cs typeface="B Nazanin" panose="00000400000000000000" pitchFamily="2" charset="-78"/>
              </a:rPr>
              <a:t>در ارزشيابي فرآيند بايد سؤالات زير مد نظر قرار گيرد :</a:t>
            </a:r>
            <a:endParaRPr lang="en-US" sz="2400" dirty="0">
              <a:cs typeface="B Nazanin" panose="00000400000000000000" pitchFamily="2" charset="-78"/>
            </a:endParaRPr>
          </a:p>
          <a:p>
            <a:pPr marL="1124712" lvl="2" indent="-457200" algn="just" rtl="1">
              <a:buClr>
                <a:srgbClr val="FF0000"/>
              </a:buClr>
              <a:buSzPct val="95000"/>
              <a:buFont typeface="Wingdings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برنامه چگونه اجرا شده است ؟</a:t>
            </a:r>
            <a:endParaRPr lang="en-US" sz="2400" dirty="0">
              <a:cs typeface="B Nazanin" panose="00000400000000000000" pitchFamily="2" charset="-78"/>
            </a:endParaRPr>
          </a:p>
          <a:p>
            <a:pPr marL="1124712" lvl="2" indent="-457200" algn="just" rtl="1">
              <a:buClr>
                <a:srgbClr val="FF0000"/>
              </a:buClr>
              <a:buSzPct val="95000"/>
              <a:buFont typeface="Wingdings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آيا مداخله به جمعيت هدف رسيده است ؟</a:t>
            </a:r>
            <a:endParaRPr lang="en-US" sz="2400" dirty="0">
              <a:cs typeface="B Nazanin" panose="00000400000000000000" pitchFamily="2" charset="-78"/>
            </a:endParaRPr>
          </a:p>
          <a:p>
            <a:pPr marL="1124712" lvl="2" indent="-457200" algn="just" rtl="1">
              <a:buClr>
                <a:srgbClr val="FF0000"/>
              </a:buClr>
              <a:buSzPct val="95000"/>
              <a:buFont typeface="Wingdings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چه بخشي از جمعيت هدف مداخله را به طور واقعي دريافت نموده اند ؟</a:t>
            </a:r>
            <a:endParaRPr lang="en-US" sz="2400" dirty="0">
              <a:cs typeface="B Nazanin" panose="00000400000000000000" pitchFamily="2" charset="-78"/>
            </a:endParaRPr>
          </a:p>
          <a:p>
            <a:pPr marL="1124712" lvl="2" indent="-457200" algn="just" rtl="1">
              <a:buClr>
                <a:srgbClr val="FF0000"/>
              </a:buClr>
              <a:buSzPct val="95000"/>
              <a:buFont typeface="Wingdings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آيا مداخله براي دريافت كنندگان قابل قبول بوده است ؟</a:t>
            </a:r>
            <a:endParaRPr lang="en-US" sz="2400" dirty="0">
              <a:cs typeface="B Nazanin" panose="00000400000000000000" pitchFamily="2" charset="-78"/>
            </a:endParaRPr>
          </a:p>
          <a:p>
            <a:pPr marL="1124712" lvl="2" indent="-457200" algn="just" rtl="1">
              <a:buClr>
                <a:srgbClr val="FF0000"/>
              </a:buClr>
              <a:buSzPct val="95000"/>
              <a:buFont typeface="Wingdings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ميزان رضايت دريافت كنندگان چگونه است ؟</a:t>
            </a:r>
            <a:endParaRPr lang="en-US" sz="2400" dirty="0">
              <a:cs typeface="B Nazanin" panose="00000400000000000000" pitchFamily="2" charset="-78"/>
            </a:endParaRPr>
          </a:p>
          <a:p>
            <a:pPr marL="1124712" lvl="2" indent="-457200" algn="just" rtl="1">
              <a:buClr>
                <a:srgbClr val="FF0000"/>
              </a:buClr>
              <a:buSzPct val="95000"/>
              <a:buFont typeface="Wingdings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واكنش فردي كه به اجراي برنامه مي پردازد چگونه است؟ و با چه مشكلاتي در حين اجراي برنامه مواجه شده است 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مرحله ششم: ارزشیابی فرایند</a:t>
            </a:r>
            <a:br>
              <a:rPr lang="fa-IR" sz="2400" dirty="0" smtClean="0">
                <a:cs typeface="B Nazanin" panose="00000400000000000000" pitchFamily="2" charset="-78"/>
              </a:rPr>
            </a:br>
            <a:r>
              <a:rPr lang="en-US" sz="2400" dirty="0" smtClean="0">
                <a:cs typeface="B Nazanin" panose="00000400000000000000" pitchFamily="2" charset="-78"/>
              </a:rPr>
              <a:t>(Process Evaluation</a:t>
            </a:r>
            <a:r>
              <a:rPr lang="en-US" sz="2400" b="1" dirty="0" smtClean="0">
                <a:cs typeface="B Nazanin" panose="00000400000000000000" pitchFamily="2" charset="-78"/>
              </a:rPr>
              <a:t>)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480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تاثیر برنامه بر اهداف میانی مانند تغییر عوامل زمینه ساز ، تقویت کننده ، توانا ساز و عوامل رفتاری و محیطی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2400" dirty="0" smtClean="0">
                <a:cs typeface="B Nazanin" panose="00000400000000000000" pitchFamily="2" charset="-78"/>
              </a:rPr>
              <a:t>مرحله هفتم : ارزشیابی تاثیر</a:t>
            </a:r>
            <a:br>
              <a:rPr lang="fa-IR" sz="2400" dirty="0" smtClean="0">
                <a:cs typeface="B Nazanin" panose="00000400000000000000" pitchFamily="2" charset="-78"/>
              </a:rPr>
            </a:br>
            <a:r>
              <a:rPr lang="en-US" sz="2400" dirty="0">
                <a:cs typeface="B Nazanin" panose="00000400000000000000" pitchFamily="2" charset="-78"/>
              </a:rPr>
              <a:t>(</a:t>
            </a:r>
            <a:r>
              <a:rPr lang="en-US" sz="2400" dirty="0" smtClean="0">
                <a:cs typeface="B Nazanin" panose="00000400000000000000" pitchFamily="2" charset="-78"/>
              </a:rPr>
              <a:t>Impact Evaluation</a:t>
            </a:r>
            <a:r>
              <a:rPr lang="en-US" sz="2400" b="1" dirty="0" smtClean="0">
                <a:cs typeface="B Nazanin" panose="00000400000000000000" pitchFamily="2" charset="-78"/>
              </a:rPr>
              <a:t>)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06" y="3135087"/>
            <a:ext cx="7185479" cy="274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07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SA" sz="2400" dirty="0">
                <a:cs typeface="B Nazanin" panose="00000400000000000000" pitchFamily="2" charset="-78"/>
              </a:rPr>
              <a:t>در اين سطح از ارزشيابي تاثیر طولانی مدت برنامه آموزشي روي ميزان هاي بروز ، شيوع ، بيماري ومرگ و مير ناشي از مشكل بهداشتي  مورد نظر ، متناظر با هدف نهايي برنامه بررسی می شود .</a:t>
            </a:r>
            <a:endParaRPr lang="fa-IR" sz="2400" dirty="0">
              <a:cs typeface="B Nazanin" panose="00000400000000000000" pitchFamily="2" charset="-78"/>
            </a:endParaRPr>
          </a:p>
          <a:p>
            <a:pPr algn="just" rtl="1"/>
            <a:r>
              <a:rPr lang="ar-SA" sz="2400" dirty="0">
                <a:cs typeface="B Nazanin" panose="00000400000000000000" pitchFamily="2" charset="-78"/>
              </a:rPr>
              <a:t> ارزشيابي پیامد در مقايسه با ارزشيابي تأثير </a:t>
            </a:r>
            <a:r>
              <a:rPr lang="ar-SA" sz="2400" dirty="0" smtClean="0">
                <a:cs typeface="B Nazanin" panose="00000400000000000000" pitchFamily="2" charset="-78"/>
              </a:rPr>
              <a:t>معمولاً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ar-SA" sz="2400" dirty="0" smtClean="0">
                <a:cs typeface="B Nazanin" panose="00000400000000000000" pitchFamily="2" charset="-78"/>
              </a:rPr>
              <a:t>پيچيده </a:t>
            </a:r>
            <a:r>
              <a:rPr lang="ar-SA" sz="2400" dirty="0">
                <a:cs typeface="B Nazanin" panose="00000400000000000000" pitchFamily="2" charset="-78"/>
              </a:rPr>
              <a:t>تر ، گران تر و وقت گير تر است و نياز به هزينه بيشتري دارد </a:t>
            </a:r>
            <a:r>
              <a:rPr lang="en-US" sz="2400" dirty="0" smtClean="0">
                <a:cs typeface="B Nazanin" panose="00000400000000000000" pitchFamily="2" charset="-78"/>
              </a:rPr>
              <a:t>.</a:t>
            </a:r>
            <a:endParaRPr lang="en-US" sz="2400" dirty="0">
              <a:cs typeface="B Nazanin" panose="00000400000000000000" pitchFamily="2" charset="-78"/>
            </a:endParaRPr>
          </a:p>
          <a:p>
            <a:pPr algn="just" rtl="1"/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مرحله هشتم : ارزشیابی نتیجه</a:t>
            </a:r>
            <a:br>
              <a:rPr lang="fa-IR" sz="2400" dirty="0" smtClean="0">
                <a:cs typeface="B Nazanin" panose="00000400000000000000" pitchFamily="2" charset="-78"/>
              </a:rPr>
            </a:br>
            <a:r>
              <a:rPr lang="en-US" sz="2400" dirty="0" smtClean="0">
                <a:cs typeface="B Nazanin" panose="00000400000000000000" pitchFamily="2" charset="-78"/>
              </a:rPr>
              <a:t>(Outcome Evaluation</a:t>
            </a:r>
            <a:r>
              <a:rPr lang="en-US" sz="2400" b="1" dirty="0" smtClean="0">
                <a:cs typeface="B Nazanin" panose="00000400000000000000" pitchFamily="2" charset="-78"/>
              </a:rPr>
              <a:t>)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3851074"/>
            <a:ext cx="5529943" cy="22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2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2131" y="4049592"/>
            <a:ext cx="6815669" cy="1320802"/>
          </a:xfrm>
        </p:spPr>
        <p:txBody>
          <a:bodyPr>
            <a:noAutofit/>
          </a:bodyPr>
          <a:lstStyle/>
          <a:p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استاد مربوطه : سرکار خانم خیری</a:t>
            </a:r>
          </a:p>
          <a:p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گرد آورنده :</a:t>
            </a:r>
          </a:p>
          <a:p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الهه پرچ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455" y="1748302"/>
            <a:ext cx="6815669" cy="1515533"/>
          </a:xfrm>
        </p:spPr>
        <p:txBody>
          <a:bodyPr>
            <a:noAutofit/>
          </a:bodyPr>
          <a:lstStyle/>
          <a:p>
            <a:r>
              <a:rPr lang="fa-IR" sz="4000" dirty="0" smtClean="0">
                <a:cs typeface="B Nazanin" panose="00000400000000000000" pitchFamily="2" charset="-78"/>
              </a:rPr>
              <a:t>پرستاری بهداشت جامعه</a:t>
            </a:r>
            <a:r>
              <a:rPr lang="fa-IR" sz="3200" dirty="0" smtClean="0">
                <a:cs typeface="B Nazanin" panose="00000400000000000000" pitchFamily="2" charset="-78"/>
              </a:rPr>
              <a:t/>
            </a:r>
            <a:br>
              <a:rPr lang="fa-IR" sz="3200" dirty="0" smtClean="0">
                <a:cs typeface="B Nazanin" panose="00000400000000000000" pitchFamily="2" charset="-78"/>
              </a:rPr>
            </a:br>
            <a:r>
              <a:rPr lang="fa-IR" sz="3200" dirty="0" smtClean="0">
                <a:cs typeface="B Nazanin" panose="00000400000000000000" pitchFamily="2" charset="-78"/>
              </a:rPr>
              <a:t/>
            </a:r>
            <a:br>
              <a:rPr lang="fa-IR" sz="3200" dirty="0" smtClean="0">
                <a:cs typeface="B Nazanin" panose="00000400000000000000" pitchFamily="2" charset="-78"/>
              </a:rPr>
            </a:br>
            <a:r>
              <a:rPr lang="fa-IR" sz="3200" dirty="0" smtClean="0">
                <a:cs typeface="B Nazanin" panose="00000400000000000000" pitchFamily="2" charset="-78"/>
              </a:rPr>
              <a:t>نظریه ها و الگو های آموزش بهداشت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6055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lvl="3" algn="just" rtl="1">
              <a:spcAft>
                <a:spcPts val="100"/>
              </a:spcAft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Nazanin" panose="00000400000000000000" pitchFamily="2" charset="-78"/>
              </a:rPr>
              <a:t>انعطاف </a:t>
            </a:r>
            <a:r>
              <a:rPr lang="fa-IR" sz="2400" dirty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Nazanin" panose="00000400000000000000" pitchFamily="2" charset="-78"/>
              </a:rPr>
              <a:t>پذيري و معيار پذيري </a:t>
            </a:r>
          </a:p>
          <a:p>
            <a:pPr lvl="3" algn="r" rtl="1">
              <a:spcAft>
                <a:spcPts val="100"/>
              </a:spcAft>
              <a:buFont typeface="Arial" pitchFamily="34" charset="0"/>
              <a:buChar char="•"/>
            </a:pPr>
            <a:endParaRPr lang="fa-IR" sz="2400" dirty="0">
              <a:solidFill>
                <a:schemeClr val="tx1"/>
              </a:solidFill>
              <a:latin typeface="Calibri" pitchFamily="34" charset="0"/>
              <a:ea typeface="Arial" pitchFamily="34" charset="0"/>
              <a:cs typeface="B Nazanin" panose="00000400000000000000" pitchFamily="2" charset="-78"/>
            </a:endParaRPr>
          </a:p>
          <a:p>
            <a:pPr lvl="3" algn="r" rtl="1">
              <a:spcAft>
                <a:spcPts val="100"/>
              </a:spcAft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Nazanin" panose="00000400000000000000" pitchFamily="2" charset="-78"/>
              </a:rPr>
              <a:t> فرآيندي مبتني بر شواهد و قابل ارزشيابي </a:t>
            </a:r>
          </a:p>
          <a:p>
            <a:pPr lvl="3" algn="r" rtl="1">
              <a:spcAft>
                <a:spcPts val="100"/>
              </a:spcAft>
              <a:buFont typeface="Arial" pitchFamily="34" charset="0"/>
              <a:buChar char="•"/>
            </a:pPr>
            <a:endParaRPr lang="fa-IR" sz="2400" dirty="0">
              <a:solidFill>
                <a:schemeClr val="tx1"/>
              </a:solidFill>
              <a:latin typeface="Calibri" pitchFamily="34" charset="0"/>
              <a:ea typeface="Arial" pitchFamily="34" charset="0"/>
              <a:cs typeface="B Nazanin" panose="00000400000000000000" pitchFamily="2" charset="-78"/>
            </a:endParaRPr>
          </a:p>
          <a:p>
            <a:pPr lvl="3" algn="r" rtl="1">
              <a:spcAft>
                <a:spcPts val="100"/>
              </a:spcAft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Nazanin" panose="00000400000000000000" pitchFamily="2" charset="-78"/>
              </a:rPr>
              <a:t>تعهد آن نسبت به اصل مشاركت </a:t>
            </a:r>
          </a:p>
          <a:p>
            <a:pPr lvl="3" algn="just" rtl="1">
              <a:spcAft>
                <a:spcPts val="100"/>
              </a:spcAft>
              <a:buFont typeface="Arial" pitchFamily="34" charset="0"/>
              <a:buChar char="•"/>
            </a:pPr>
            <a:endParaRPr lang="fa-IR" sz="2400" dirty="0">
              <a:solidFill>
                <a:schemeClr val="tx1"/>
              </a:solidFill>
              <a:latin typeface="Calibri" pitchFamily="34" charset="0"/>
              <a:ea typeface="Arial" pitchFamily="34" charset="0"/>
              <a:cs typeface="B Nazanin" panose="00000400000000000000" pitchFamily="2" charset="-78"/>
            </a:endParaRPr>
          </a:p>
          <a:p>
            <a:pPr lvl="3" algn="just" rtl="1">
              <a:spcAft>
                <a:spcPts val="100"/>
              </a:spcAft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Nazanin" panose="00000400000000000000" pitchFamily="2" charset="-78"/>
              </a:rPr>
              <a:t> تدارك فرآيندي براي اتخاذ مناسب بهترين كاربردهاي مبتني بر شواهد  </a:t>
            </a: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Arial" pitchFamily="34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Arial" pitchFamily="34" charset="0"/>
                <a:cs typeface="B Nazanin" panose="00000400000000000000" pitchFamily="2" charset="-78"/>
              </a:rPr>
              <a:t>نکات برجسته ي پریسيد </a:t>
            </a:r>
            <a:r>
              <a:rPr lang="fa-IR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Arial" pitchFamily="34" charset="0"/>
                <a:cs typeface="B Nazanin" panose="00000400000000000000" pitchFamily="2" charset="-78"/>
              </a:rPr>
              <a:t>–</a:t>
            </a:r>
            <a:r>
              <a:rPr lang="fa-IR" sz="24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Arial" pitchFamily="34" charset="0"/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Arial" pitchFamily="34" charset="0"/>
                <a:cs typeface="B Nazanin" panose="00000400000000000000" pitchFamily="2" charset="-78"/>
              </a:rPr>
              <a:t>پروسيد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528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107406" y="627796"/>
            <a:ext cx="7705334" cy="586867"/>
          </a:xfrm>
          <a:prstGeom prst="rect">
            <a:avLst/>
          </a:prstGeom>
          <a:ln>
            <a:noFill/>
          </a:ln>
        </p:spPr>
        <p:txBody>
          <a:bodyPr vert="horz" lIns="0" tIns="0" rIns="0" bIns="0" rtlCol="1" anchor="b">
            <a:normAutofit fontScale="8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dirty="0">
                <a:cs typeface="B Homa" pitchFamily="2" charset="-78"/>
              </a:rPr>
              <a:t>نمای کلی </a:t>
            </a:r>
            <a:r>
              <a:rPr lang="fa-IR" dirty="0" smtClean="0">
                <a:cs typeface="B Homa" pitchFamily="2" charset="-78"/>
              </a:rPr>
              <a:t>الگوی پر</a:t>
            </a:r>
            <a:r>
              <a:rPr lang="fa-IR" dirty="0">
                <a:cs typeface="B Homa" pitchFamily="2" charset="-78"/>
              </a:rPr>
              <a:t>ی</a:t>
            </a:r>
            <a:r>
              <a:rPr lang="fa-IR" dirty="0" smtClean="0">
                <a:cs typeface="B Homa" pitchFamily="2" charset="-78"/>
              </a:rPr>
              <a:t>سید </a:t>
            </a:r>
            <a:r>
              <a:rPr lang="fa-IR" dirty="0">
                <a:cs typeface="B Homa" pitchFamily="2" charset="-78"/>
              </a:rPr>
              <a:t>- </a:t>
            </a:r>
            <a:r>
              <a:rPr lang="fa-IR" dirty="0" smtClean="0">
                <a:cs typeface="B Homa" pitchFamily="2" charset="-78"/>
              </a:rPr>
              <a:t>پروسید</a:t>
            </a:r>
            <a:endParaRPr lang="fa-IR" dirty="0">
              <a:cs typeface="B Homa" pitchFamily="2" charset="-78"/>
            </a:endParaRPr>
          </a:p>
        </p:txBody>
      </p:sp>
      <p:pic>
        <p:nvPicPr>
          <p:cNvPr id="3" name="Picture 2" descr="C:\Documents and Settings\Administrator\My Documents\My Pictures\precede-proce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" y="1214663"/>
            <a:ext cx="10959152" cy="503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" y="1615124"/>
            <a:ext cx="10959152" cy="94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69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مدل اعتقاد </a:t>
            </a:r>
            <a:r>
              <a:rPr lang="fa-IR" sz="2800" dirty="0" smtClean="0">
                <a:cs typeface="B Nazanin" panose="00000400000000000000" pitchFamily="2" charset="-78"/>
              </a:rPr>
              <a:t>بهداشتی </a:t>
            </a:r>
          </a:p>
          <a:p>
            <a:pPr algn="just" rtl="1"/>
            <a:r>
              <a:rPr lang="fa-IR" sz="2800" dirty="0" smtClean="0"/>
              <a:t> </a:t>
            </a:r>
            <a:r>
              <a:rPr lang="fa-IR" sz="2800" dirty="0">
                <a:cs typeface="B Nazanin" panose="00000400000000000000" pitchFamily="2" charset="-78"/>
              </a:rPr>
              <a:t>الگوی مراحل </a:t>
            </a:r>
            <a:r>
              <a:rPr lang="fa-IR" sz="2800" dirty="0" smtClean="0">
                <a:cs typeface="B Nazanin" panose="00000400000000000000" pitchFamily="2" charset="-78"/>
              </a:rPr>
              <a:t>تغییر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نظریه </a:t>
            </a:r>
            <a:r>
              <a:rPr lang="fa-IR" sz="2800" dirty="0">
                <a:cs typeface="B Nazanin" panose="00000400000000000000" pitchFamily="2" charset="-78"/>
              </a:rPr>
              <a:t>یاد گیری اجتماعی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نظریه اشاعه نو آوری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نظریه رفتار برنامه ریزی شده</a:t>
            </a:r>
            <a:endParaRPr lang="en-US" sz="2800" dirty="0">
              <a:cs typeface="B Nazanin" panose="00000400000000000000" pitchFamily="2" charset="-78"/>
            </a:endParaRPr>
          </a:p>
          <a:p>
            <a:pPr algn="just" rtl="1"/>
            <a:endParaRPr lang="fa-IR" sz="2800" dirty="0">
              <a:cs typeface="B Nazanin" panose="00000400000000000000" pitchFamily="2" charset="-78"/>
            </a:endParaRPr>
          </a:p>
          <a:p>
            <a:pPr algn="just" rtl="1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2400" dirty="0">
                <a:cs typeface="B Nazanin" panose="00000400000000000000" pitchFamily="2" charset="-78"/>
              </a:rPr>
              <a:t>نظریه ها و الگو های تغییر رفتار:</a:t>
            </a:r>
            <a:r>
              <a:rPr lang="en-US" sz="2400" dirty="0">
                <a:cs typeface="B Nazanin" panose="00000400000000000000" pitchFamily="2" charset="-78"/>
              </a:rPr>
              <a:t/>
            </a:r>
            <a:br>
              <a:rPr lang="en-US" sz="2400" dirty="0">
                <a:cs typeface="B Nazanin" panose="00000400000000000000" pitchFamily="2" charset="-78"/>
              </a:rPr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563" y="2556932"/>
            <a:ext cx="4433207" cy="33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براساس این مدل اعتقادات فردی راجع به سلامت و بیماری ، تعیین کننده رفتار های بهداشتی است.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احتمال در پیش گرفتن رفتار بهداشتی بستگی مستقیم به دو ارزیابی دارد.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1- برداشت فرد از میزان خطری که او را تهدید می کند 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2- ارزیابی فرد از منافع و موانع عمل بهداشتی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مدل اعتقاد بهداشتی :</a:t>
            </a:r>
            <a:br>
              <a:rPr lang="fa-IR" sz="2400" dirty="0" smtClean="0">
                <a:cs typeface="B Nazanin" panose="00000400000000000000" pitchFamily="2" charset="-78"/>
              </a:rPr>
            </a:br>
            <a:r>
              <a:rPr lang="en-US" sz="2400" dirty="0" smtClean="0">
                <a:cs typeface="B Nazanin" panose="00000400000000000000" pitchFamily="2" charset="-78"/>
              </a:rPr>
              <a:t>(Health belief model) 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2932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محرک ها: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عواملی هستند که امکان دارد موجب تحریک اقدام بهداشتی شوند که به دو دسته عوامل درونی و عوامل بیرونی تقسیم می شوند.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کاربرد مدل اعتقاد بهداشتی :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1- مدل سازی پژوهش رفتاری و ایجاد ابزار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2- پیشگیری اولیه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3- غربال گری بیماری ها ، پذیرش درمان و سایر وظایف مربوط به پیشگیری ثانویه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محدودیت مدل: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تاثیر عوامل فرهنگی ، اقتصادی ، اجتماعی و تجربه قبلی در این مدل در نظر گرفته نشده اند.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928256"/>
            <a:ext cx="5486400" cy="748144"/>
          </a:xfrm>
        </p:spPr>
        <p:txBody>
          <a:bodyPr>
            <a:noAutofit/>
          </a:bodyPr>
          <a:lstStyle/>
          <a:p>
            <a:r>
              <a:rPr lang="fa-IR" sz="2400" dirty="0"/>
              <a:t>مدل اعتقاد بهداشتی :</a:t>
            </a:r>
            <a:br>
              <a:rPr lang="fa-IR" sz="2400" dirty="0"/>
            </a:br>
            <a:r>
              <a:rPr lang="en-US" sz="2400" dirty="0"/>
              <a:t>(Health belief model) </a:t>
            </a:r>
          </a:p>
        </p:txBody>
      </p:sp>
    </p:spTree>
    <p:extLst>
      <p:ext uri="{BB962C8B-B14F-4D97-AF65-F5344CB8AC3E}">
        <p14:creationId xmlns:p14="http://schemas.microsoft.com/office/powerpoint/2010/main" val="1064877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تغییر رفتار ارادی شامل 5 مرحله است :</a:t>
            </a: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1- پیش قصد</a:t>
            </a: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2- قصد</a:t>
            </a: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3- تدارک</a:t>
            </a: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4- عمل</a:t>
            </a: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5- حفظ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الگوی مراحل تغییر: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62" y="2556932"/>
            <a:ext cx="5299537" cy="31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مهمترین نوع یادگیری افراد ، فراگیری مشاهده ای است. انسان ها از راه مشاهده رفتار دیگران و پیامد های آن یاد می گیرند.در این نوع فراگیری به تجربه مستقیم نیازی نیست </a:t>
            </a:r>
            <a:r>
              <a:rPr lang="en-US" sz="2800" dirty="0" smtClean="0">
                <a:cs typeface="B Nazanin" panose="00000400000000000000" pitchFamily="2" charset="-78"/>
              </a:rPr>
              <a:t>.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dirty="0" smtClean="0">
                <a:cs typeface="B Nazanin" panose="00000400000000000000" pitchFamily="2" charset="-78"/>
              </a:rPr>
              <a:t>نظریه یادگیری اجتماعی: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32200"/>
            <a:ext cx="9245599" cy="22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810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پذیرندگان نوآوری ها 4 گروه هستند: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1- پیشگامان : احساس امنیت می کنند ، مستقل ، جسورند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2- زودپذیرندگان : به نوآوری علاقه مندند. در اجتماع مورد اطمیناند و از رهبران فکری هستند.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3- اکثریت مقدم یا موخر: اکثریت مقدم، نیازمند انگیزه بیرونی هستند.اکثریت موخر، افراد دیر باورند و تا زمانی که اکثریت مردم جامعه شان نوآوری را نپذیرند خود را درگیر آن نمیکنند.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4- واماندگان : جزو آخرین پذیرندگان نوآوری هستند یا هرگز آن را نمی پذیرند.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نظریه اشاعه نوآوری: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56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قصد انجام دادن یک رفتار تابعی است از :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1- نگرش فرد نسبت به یک رفتار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2- نظر افرادی که برایشان اهمیت قایل است درباره آن رفتار 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3- برداشت فرد از سختی یا آسانی به انجام رساندن آن رفتار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نظریه رفتار برنا مه ریزی شده :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44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مدل ارتقای سلامت برای ارتقای سطح سلا</a:t>
            </a:r>
            <a:r>
              <a:rPr lang="fa-IR" sz="2800" dirty="0">
                <a:cs typeface="B Nazanin" panose="00000400000000000000" pitchFamily="2" charset="-78"/>
              </a:rPr>
              <a:t>م</a:t>
            </a:r>
            <a:r>
              <a:rPr lang="fa-IR" sz="2800" dirty="0" smtClean="0">
                <a:cs typeface="B Nazanin" panose="00000400000000000000" pitchFamily="2" charset="-78"/>
              </a:rPr>
              <a:t>تی مددجو تنظیم شده است. از تئوری یادگیری اجتماعی مشتق شده است و بر اهمیت فرایند های شناختی در کنترل رفتار تاکید دارد. پندر معتقد است که رفتار های ارتقای سلامت توسط عوامل زیر تعیین می شوند: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1- تجارب و مشخصات فردی 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2- احساس و ادراکات رفتاری خاص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3- پیامد های رفتاری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مدل ارتقای سلامت پندر: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57" y="3962400"/>
            <a:ext cx="5791199" cy="19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1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1- نظریه ها و الگو هایی که برای برنامه ریزی ، 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اجرا و ارزشیابی برنامه های آموزش بهداشت و ارتقای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 سلامت به کار می روند.</a:t>
            </a:r>
          </a:p>
          <a:p>
            <a:pPr marL="0" indent="0" algn="just" rtl="1">
              <a:buNone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 2- نظریه ها و الگو هایی که برای تغییر رفتار از آنها استفاده می شود.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400" dirty="0" smtClean="0">
                <a:cs typeface="B Nazanin" panose="00000400000000000000" pitchFamily="2" charset="-78"/>
              </a:rPr>
              <a:t>نظریه ها و الگو ها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42950"/>
            <a:ext cx="2861793" cy="350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5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کمک به تشخیص پیامد های قابل اندازه گیری برنامه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نشان دادن روش های تغییر رفتار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تعیین زمان بندی مداخلات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کمک به انتخاب ترکیب مناسبی از راهبرد ها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افزایش ارتباط میان متخصصان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بهبود تکرار برنامه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افزایش کارآیی و اثربخشی برنامه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مزایای تئوری در آموزش بهداشت :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724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تجزیه و تحلیل شرایط موجود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حساس سازی : فرایندی است که فرد و اجتماع از وجود برخی چیز ها آگاه می شوند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تبلیغات : درواقع گسترش فعالیت های حساس سازی و بین جزئیات بیشتر است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آموزش</a:t>
            </a:r>
          </a:p>
          <a:p>
            <a:pPr algn="just" rtl="1"/>
            <a:r>
              <a:rPr lang="fa-IR" sz="2800" dirty="0" smtClean="0">
                <a:cs typeface="B Nazanin" panose="00000400000000000000" pitchFamily="2" charset="-78"/>
              </a:rPr>
              <a:t>انگیزش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dirty="0" smtClean="0">
                <a:cs typeface="B Nazanin" panose="00000400000000000000" pitchFamily="2" charset="-78"/>
              </a:rPr>
              <a:t>مراحل آموزش بهداشت: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703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نیاز سنجی\8-Borojerdian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4926" y="-2"/>
            <a:ext cx="15353731" cy="1038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73886" y="1758295"/>
            <a:ext cx="62856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7200" b="1" i="1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خسته نباشید</a:t>
            </a:r>
            <a:endParaRPr lang="en-US" sz="7200" b="1" i="1" dirty="0">
              <a:solidFill>
                <a:srgbClr val="FF0000"/>
              </a:solidFill>
              <a:cs typeface="_MRT_Khodka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351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 الگو ی برنامه ریزی پریسید-پروسید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الگوی جامع آموزش بهداشت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</a:t>
            </a:r>
            <a:r>
              <a:rPr lang="fa-IR" sz="2400" dirty="0" smtClean="0">
                <a:cs typeface="B Nazanin" panose="00000400000000000000" pitchFamily="2" charset="-78"/>
              </a:rPr>
              <a:t>لگوی برنامه ریزی آموزش بهداشت و توسعه منابع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الگوی عمومی برنامه ریزی 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سیستم ژنریک عرضه ی خدمات بهداشتی و تندرستی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نظریه ها و الگو های برنامه ریزی ، اجرا ، ارزشیابی: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92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معروف ترین و رایج ترین الگوی برنامه ریزی در زمینه آموزش بهداشت و ارتقای سلامت است.این الگو ارزیابی جامعه و برنامه ریزی آموزشی را ترکیب می کند.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400" dirty="0" smtClean="0">
                <a:cs typeface="B Nazanin" panose="00000400000000000000" pitchFamily="2" charset="-78"/>
              </a:rPr>
              <a:t>الگوی برنامه ریزی پرسید-پروسید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1" y="4216400"/>
            <a:ext cx="97046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CComicrazy" panose="00000400000000000000" pitchFamily="2" charset="2"/>
              </a:rPr>
              <a:t>Precede-proceed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CComicrazy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481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پریسید: به پرسش هایی از قبیل چه چیزی ، به چه دلیل و چه کسی پاسخ می دهد.</a:t>
            </a:r>
          </a:p>
          <a:p>
            <a:pPr algn="just" rtl="1"/>
            <a:endParaRPr lang="fa-IR" sz="2400" dirty="0" smtClean="0">
              <a:cs typeface="B Nazanin" panose="00000400000000000000" pitchFamily="2" charset="-78"/>
            </a:endParaRPr>
          </a:p>
          <a:p>
            <a:pPr algn="just" rtl="1"/>
            <a:endParaRPr lang="fa-IR" sz="2400" dirty="0">
              <a:cs typeface="B Nazanin" panose="00000400000000000000" pitchFamily="2" charset="-78"/>
            </a:endParaRP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پروسید : منابع ، موانع ، خط مشی ها ، مقررات و عوامل سازمانی و همچنین طراحی اجرا و ارزشیابی برنامه مورد بررسی قرار می دهد.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400" dirty="0">
                <a:cs typeface="B Nazanin" panose="00000400000000000000" pitchFamily="2" charset="-78"/>
              </a:rPr>
              <a:t>الگوی برنامه ریزی پرسید-پروسید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20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13509297"/>
              </p:ext>
            </p:extLst>
          </p:nvPr>
        </p:nvGraphicFramePr>
        <p:xfrm>
          <a:off x="609600" y="2020888"/>
          <a:ext cx="10972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B Nazanin" panose="00000400000000000000" pitchFamily="2" charset="-78"/>
                        </a:rPr>
                        <a:t>precede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104503" marR="104503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B Nazanin" panose="00000400000000000000" pitchFamily="2" charset="-78"/>
                        </a:rPr>
                        <a:t>proceed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104503" marR="104503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B Nazanin" panose="00000400000000000000" pitchFamily="2" charset="-78"/>
                        </a:rPr>
                        <a:t>Predisposing</a:t>
                      </a:r>
                      <a:r>
                        <a:rPr lang="fa-IR" dirty="0" smtClean="0">
                          <a:cs typeface="B Nazanin" panose="00000400000000000000" pitchFamily="2" charset="-78"/>
                          <a:sym typeface="Wingdings" panose="05000000000000000000" pitchFamily="2" charset="2"/>
                        </a:rPr>
                        <a:t>مستعد کننده                                             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B Nazanin" panose="00000400000000000000" pitchFamily="2" charset="-78"/>
                        </a:rPr>
                        <a:t>Policy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سیاسی                                                            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104503" marR="1045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cs typeface="B Nazanin" panose="00000400000000000000" pitchFamily="2" charset="-78"/>
                        </a:rPr>
                        <a:t>Reienforcing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تقویت کننده                                            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B Nazanin" panose="00000400000000000000" pitchFamily="2" charset="-78"/>
                        </a:rPr>
                        <a:t>Regulatory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نظارتی                                                    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104503" marR="1045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B Nazanin" panose="00000400000000000000" pitchFamily="2" charset="-78"/>
                        </a:rPr>
                        <a:t>Enabling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قادر کننده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                                                   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B Nazanin" panose="00000400000000000000" pitchFamily="2" charset="-78"/>
                        </a:rPr>
                        <a:t>Organizational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سازمانی                                             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104503" marR="1045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B Nazanin" panose="00000400000000000000" pitchFamily="2" charset="-78"/>
                        </a:rPr>
                        <a:t>Construct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ساختار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                                                     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B Nazanin" panose="00000400000000000000" pitchFamily="2" charset="-78"/>
                        </a:rPr>
                        <a:t>Construct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ساختار                                                       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104503" marR="1045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B Nazanin" panose="00000400000000000000" pitchFamily="2" charset="-78"/>
                        </a:rPr>
                        <a:t>Ecological/educational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   آموزشی/بوم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شناختی            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B Nazanin" panose="00000400000000000000" pitchFamily="2" charset="-78"/>
                        </a:rPr>
                        <a:t>Educational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آموزشی                                                  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104503" marR="1045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B Nazanin" panose="00000400000000000000" pitchFamily="2" charset="-78"/>
                        </a:rPr>
                        <a:t>Diagnosis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تشخیص                                                   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B Nazanin" panose="00000400000000000000" pitchFamily="2" charset="-78"/>
                        </a:rPr>
                        <a:t>Environmental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محیطی                                              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104503" marR="1045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B Nazanin" panose="00000400000000000000" pitchFamily="2" charset="-78"/>
                        </a:rPr>
                        <a:t>Evaluation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ارزشیابی                                                 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104503" marR="10450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B Nazanin" panose="00000400000000000000" pitchFamily="2" charset="-78"/>
                        </a:rPr>
                        <a:t>Development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توسعه                                                 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104503" marR="104503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400" dirty="0" smtClean="0">
                <a:cs typeface="B Nazanin" panose="00000400000000000000" pitchFamily="2" charset="-78"/>
              </a:rPr>
              <a:t>سر واژه های پریسید-پروسید: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75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rsstock.ir/photos/10063/53160495-%D9%86%D9%85%D9%88%D8%AF%D8%A7%D8%B1-%D9%BE%DB%8C%D8%B4%D8%B1%D9%81%D8%AA-%D8%B1%D8%B4%D8%AF-%DA%A9%D8%B3%D8%A8-%D9%88-%DA%A9%D8%A7%D8%B1-%D9%88-%D9%81%D9%84%D8%B4-%D8%A2%D8%A8%DB%8C-%D8%B1%D9%86%DA%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7" y="641445"/>
            <a:ext cx="10686197" cy="562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9265" y="5841242"/>
            <a:ext cx="4148919" cy="5322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27" y="2627306"/>
            <a:ext cx="1068619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7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 rtl="1">
              <a:buClr>
                <a:srgbClr val="FF0000"/>
              </a:buClr>
              <a:buNone/>
            </a:pPr>
            <a:r>
              <a:rPr lang="ar-SA" sz="2400" dirty="0">
                <a:cs typeface="B Nazanin" panose="00000400000000000000" pitchFamily="2" charset="-78"/>
              </a:rPr>
              <a:t>هدف از برنامه هاي بهداشتي در نهايت ارتقاي كيفيت زندگي </a:t>
            </a:r>
            <a:r>
              <a:rPr lang="ar-SA" sz="2400" dirty="0" smtClean="0">
                <a:cs typeface="B Nazanin" panose="00000400000000000000" pitchFamily="2" charset="-78"/>
              </a:rPr>
              <a:t>است</a:t>
            </a:r>
            <a:r>
              <a:rPr lang="en-US" sz="2400" dirty="0" smtClean="0">
                <a:cs typeface="B Nazanin" panose="00000400000000000000" pitchFamily="2" charset="-78"/>
              </a:rPr>
              <a:t>.</a:t>
            </a:r>
            <a:endParaRPr lang="fa-IR" sz="2400" dirty="0">
              <a:cs typeface="B Nazanin" panose="00000400000000000000" pitchFamily="2" charset="-78"/>
            </a:endParaRPr>
          </a:p>
          <a:p>
            <a:pPr marL="0" indent="0" algn="just" rtl="1">
              <a:buClr>
                <a:srgbClr val="FF0000"/>
              </a:buClr>
              <a:buNone/>
            </a:pPr>
            <a:r>
              <a:rPr lang="ar-SA" sz="2400" dirty="0">
                <a:cs typeface="B Nazanin" panose="00000400000000000000" pitchFamily="2" charset="-78"/>
              </a:rPr>
              <a:t>براي شروع برنامه ريزي بايد به بررسي كيفيت زندگي جمعيت مورد مطالعه </a:t>
            </a:r>
            <a:r>
              <a:rPr lang="ar-SA" sz="2400" dirty="0" smtClean="0">
                <a:cs typeface="B Nazanin" panose="00000400000000000000" pitchFamily="2" charset="-78"/>
              </a:rPr>
              <a:t>پرداخت</a:t>
            </a:r>
            <a:r>
              <a:rPr lang="en-US" sz="2400" dirty="0" smtClean="0">
                <a:cs typeface="B Nazanin" panose="00000400000000000000" pitchFamily="2" charset="-78"/>
              </a:rPr>
              <a:t>.</a:t>
            </a:r>
            <a:r>
              <a:rPr lang="ar-SA" sz="2400" dirty="0" smtClean="0">
                <a:cs typeface="B Nazanin" panose="00000400000000000000" pitchFamily="2" charset="-78"/>
              </a:rPr>
              <a:t> </a:t>
            </a:r>
            <a:endParaRPr lang="fa-IR" sz="2400" dirty="0">
              <a:cs typeface="B Nazanin" panose="00000400000000000000" pitchFamily="2" charset="-78"/>
            </a:endParaRPr>
          </a:p>
          <a:p>
            <a:pPr marL="0" indent="0" algn="just" rtl="1">
              <a:buClr>
                <a:srgbClr val="FF0000"/>
              </a:buClr>
              <a:buNone/>
            </a:pPr>
            <a:r>
              <a:rPr lang="ar-SA" sz="2400" b="1" dirty="0">
                <a:cs typeface="B Nazanin" panose="00000400000000000000" pitchFamily="2" charset="-78"/>
              </a:rPr>
              <a:t>كيفيت زندگي از دو طريق مورد بررسي قرار مي گيرد </a:t>
            </a:r>
            <a:r>
              <a:rPr lang="ar-SA" sz="2400" b="1" dirty="0" smtClean="0">
                <a:cs typeface="B Nazanin" panose="00000400000000000000" pitchFamily="2" charset="-78"/>
              </a:rPr>
              <a:t>:</a:t>
            </a:r>
            <a:endParaRPr lang="en-US" sz="2400" b="1" dirty="0" smtClean="0">
              <a:cs typeface="B Nazanin" panose="00000400000000000000" pitchFamily="2" charset="-78"/>
            </a:endParaRPr>
          </a:p>
          <a:p>
            <a:pPr marL="1124712" lvl="2" indent="-457200" algn="just" rtl="1">
              <a:buClr>
                <a:srgbClr val="FF0000"/>
              </a:buClr>
              <a:buSzPct val="95000"/>
              <a:buFont typeface="Wingdings" pitchFamily="2" charset="2"/>
              <a:buChar char="ü"/>
            </a:pPr>
            <a:r>
              <a:rPr lang="fa-IR" sz="2800" dirty="0">
                <a:cs typeface="B Nazanin" panose="00000400000000000000" pitchFamily="2" charset="-78"/>
              </a:rPr>
              <a:t>محاسبه شاخص هائی از قبیل درصد بيكاري ، ميزان سواد ، تراكم جمعيت ،ميزان اشتغال ، ميزان جرائم ، خدمات اجتماعي و ...</a:t>
            </a:r>
            <a:endParaRPr lang="en-US" sz="2800" dirty="0">
              <a:cs typeface="B Nazanin" panose="00000400000000000000" pitchFamily="2" charset="-78"/>
            </a:endParaRPr>
          </a:p>
          <a:p>
            <a:pPr marL="1124712" lvl="2" indent="-457200" algn="just" rtl="1">
              <a:buClr>
                <a:srgbClr val="FF0000"/>
              </a:buClr>
              <a:buSzPct val="95000"/>
              <a:buFont typeface="Wingdings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پرسش </a:t>
            </a:r>
            <a:r>
              <a:rPr lang="fa-IR" sz="2800" dirty="0">
                <a:cs typeface="B Nazanin" panose="00000400000000000000" pitchFamily="2" charset="-78"/>
              </a:rPr>
              <a:t>از افراد در جمعيت مورد مطالعه در خصوص عواملي كه به نظر آنها مانعي در راه ارتقاء كيفيت زندگيشان </a:t>
            </a:r>
            <a:r>
              <a:rPr lang="fa-IR" sz="2800" dirty="0" smtClean="0">
                <a:cs typeface="B Nazanin" panose="00000400000000000000" pitchFamily="2" charset="-78"/>
              </a:rPr>
              <a:t>هستند </a:t>
            </a:r>
            <a:r>
              <a:rPr lang="fa-IR" sz="2800" dirty="0">
                <a:cs typeface="B Nazanin" panose="00000400000000000000" pitchFamily="2" charset="-78"/>
              </a:rPr>
              <a:t>(از طريق پرسشنامه ، بحث گروهي و ....)</a:t>
            </a:r>
            <a:endParaRPr lang="en-US" sz="2800" dirty="0"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مرحله اول:ارزیابی اجتماعی و بررسی موقعیت:</a:t>
            </a:r>
            <a:br>
              <a:rPr lang="fa-IR" sz="2400" dirty="0" smtClean="0">
                <a:cs typeface="B Nazanin" panose="00000400000000000000" pitchFamily="2" charset="-78"/>
              </a:rPr>
            </a:br>
            <a:r>
              <a:rPr lang="fa-IR" sz="2400" dirty="0" smtClean="0">
                <a:cs typeface="B Nazanin" panose="00000400000000000000" pitchFamily="2" charset="-78"/>
              </a:rPr>
              <a:t>)</a:t>
            </a:r>
            <a:r>
              <a:rPr lang="en-US" sz="2400" dirty="0" smtClean="0">
                <a:cs typeface="B Nazanin" panose="00000400000000000000" pitchFamily="2" charset="-78"/>
              </a:rPr>
              <a:t>social assessment)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29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584</TotalTime>
  <Words>1584</Words>
  <Application>Microsoft Office PowerPoint</Application>
  <PresentationFormat>Widescreen</PresentationFormat>
  <Paragraphs>159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_MRT_Khodkar</vt:lpstr>
      <vt:lpstr>Arial</vt:lpstr>
      <vt:lpstr>B Homa</vt:lpstr>
      <vt:lpstr>B Nazanin</vt:lpstr>
      <vt:lpstr>Calibri</vt:lpstr>
      <vt:lpstr>CCComicrazy</vt:lpstr>
      <vt:lpstr>Garamond</vt:lpstr>
      <vt:lpstr>Tahoma</vt:lpstr>
      <vt:lpstr>Times New Roman</vt:lpstr>
      <vt:lpstr>Tunga</vt:lpstr>
      <vt:lpstr>Wingdings</vt:lpstr>
      <vt:lpstr>BlackTie</vt:lpstr>
      <vt:lpstr>PowerPoint Presentation</vt:lpstr>
      <vt:lpstr>پرستاری بهداشت جامعه  نظریه ها و الگو های آموزش بهداشت</vt:lpstr>
      <vt:lpstr>نظریه ها و الگو ها</vt:lpstr>
      <vt:lpstr>نظریه ها و الگو های برنامه ریزی ، اجرا ، ارزشیابی:</vt:lpstr>
      <vt:lpstr>الگوی برنامه ریزی پرسید-پروسید</vt:lpstr>
      <vt:lpstr>الگوی برنامه ریزی پرسید-پروسید</vt:lpstr>
      <vt:lpstr>سر واژه های پریسید-پروسید:</vt:lpstr>
      <vt:lpstr>PowerPoint Presentation</vt:lpstr>
      <vt:lpstr>مرحله اول:ارزیابی اجتماعی و بررسی موقعیت: )social assessment)</vt:lpstr>
      <vt:lpstr>مرحله دوم ارزیابی:اپیدمیولوژیک رفتاری و محیطی: (epidemiological/behavioral enviromental)</vt:lpstr>
      <vt:lpstr>مرحله سوم: ارزیابی آموزشی و بوم شناختی: (Educational &amp;Ecological assessment)</vt:lpstr>
      <vt:lpstr>عوامل زمینه ساز (Predisposing factors): </vt:lpstr>
      <vt:lpstr>عوامل تواناساز  (Enabling factors): </vt:lpstr>
      <vt:lpstr>عوامل تقويت كننده (Reinforcing factors): </vt:lpstr>
      <vt:lpstr>مرحله چهارم:ارزیابی اداری و بررسی خط مشی ها:</vt:lpstr>
      <vt:lpstr>مرحله پنجم: اجرا )implementation)</vt:lpstr>
      <vt:lpstr>مرحله ششم: ارزشیابی فرایند (Process Evaluation)</vt:lpstr>
      <vt:lpstr>مرحله هفتم : ارزشیابی تاثیر (Impact Evaluation)</vt:lpstr>
      <vt:lpstr>مرحله هشتم : ارزشیابی نتیجه (Outcome Evaluation)</vt:lpstr>
      <vt:lpstr> نکات برجسته ي پریسيد – پروسيد</vt:lpstr>
      <vt:lpstr>PowerPoint Presentation</vt:lpstr>
      <vt:lpstr>نظریه ها و الگو های تغییر رفتار: </vt:lpstr>
      <vt:lpstr>مدل اعتقاد بهداشتی : (Health belief model) </vt:lpstr>
      <vt:lpstr>مدل اعتقاد بهداشتی : (Health belief model) </vt:lpstr>
      <vt:lpstr>الگوی مراحل تغییر:</vt:lpstr>
      <vt:lpstr>نظریه یادگیری اجتماعی:</vt:lpstr>
      <vt:lpstr>نظریه اشاعه نوآوری:</vt:lpstr>
      <vt:lpstr>نظریه رفتار برنا مه ریزی شده :</vt:lpstr>
      <vt:lpstr>مدل ارتقای سلامت پندر:</vt:lpstr>
      <vt:lpstr>مزایای تئوری در آموزش بهداشت :</vt:lpstr>
      <vt:lpstr>مراحل آموزش بهداشت: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 پرستاری بهداشت جامعه نظریه ها و الگو های آموزش بهداشت</dc:title>
  <dc:creator>mohamad</dc:creator>
  <cp:lastModifiedBy>Kheiri</cp:lastModifiedBy>
  <cp:revision>40</cp:revision>
  <dcterms:created xsi:type="dcterms:W3CDTF">2016-05-19T11:24:24Z</dcterms:created>
  <dcterms:modified xsi:type="dcterms:W3CDTF">2017-01-17T10:16:31Z</dcterms:modified>
</cp:coreProperties>
</file>