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79" r:id="rId2"/>
    <p:sldId id="256" r:id="rId3"/>
    <p:sldId id="281" r:id="rId4"/>
    <p:sldId id="282" r:id="rId5"/>
    <p:sldId id="283" r:id="rId6"/>
    <p:sldId id="284" r:id="rId7"/>
    <p:sldId id="285" r:id="rId8"/>
    <p:sldId id="257" r:id="rId9"/>
    <p:sldId id="258" r:id="rId10"/>
    <p:sldId id="267" r:id="rId11"/>
    <p:sldId id="266" r:id="rId12"/>
    <p:sldId id="265" r:id="rId13"/>
    <p:sldId id="264" r:id="rId14"/>
    <p:sldId id="263" r:id="rId15"/>
    <p:sldId id="262" r:id="rId16"/>
    <p:sldId id="261" r:id="rId17"/>
    <p:sldId id="260" r:id="rId18"/>
    <p:sldId id="259" r:id="rId19"/>
    <p:sldId id="277" r:id="rId20"/>
    <p:sldId id="276" r:id="rId21"/>
    <p:sldId id="275" r:id="rId22"/>
    <p:sldId id="274" r:id="rId23"/>
    <p:sldId id="286" r:id="rId24"/>
    <p:sldId id="287" r:id="rId25"/>
    <p:sldId id="288" r:id="rId26"/>
    <p:sldId id="289" r:id="rId27"/>
    <p:sldId id="290" r:id="rId28"/>
    <p:sldId id="291" r:id="rId29"/>
    <p:sldId id="292" r:id="rId30"/>
    <p:sldId id="293" r:id="rId31"/>
    <p:sldId id="294" r:id="rId32"/>
    <p:sldId id="295" r:id="rId33"/>
    <p:sldId id="273" r:id="rId34"/>
    <p:sldId id="272" r:id="rId35"/>
    <p:sldId id="271" r:id="rId36"/>
    <p:sldId id="278" r:id="rId37"/>
    <p:sldId id="280"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7622C96E-1BFD-4075-9CF0-3EF22DE4C3B9}" type="datetimeFigureOut">
              <a:rPr lang="fa-IR" smtClean="0"/>
              <a:t>06/08/1438</a:t>
            </a:fld>
            <a:endParaRPr lang="fa-I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1264DD72-A6A4-479F-93CC-4E4869037DA8}" type="slidenum">
              <a:rPr lang="fa-IR" smtClean="0"/>
              <a:t>‹#›</a:t>
            </a:fld>
            <a:endParaRPr lang="fa-IR"/>
          </a:p>
        </p:txBody>
      </p:sp>
    </p:spTree>
    <p:extLst>
      <p:ext uri="{BB962C8B-B14F-4D97-AF65-F5344CB8AC3E}">
        <p14:creationId xmlns:p14="http://schemas.microsoft.com/office/powerpoint/2010/main" val="137062652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defTabSz="919163"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defTabSz="919163"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defTabSz="919163"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defTabSz="919163"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defTabSz="919163"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191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191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191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191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2EFBEE3B-FF0A-49A1-9DD7-440AC8C716AD}" type="slidenum">
              <a:rPr lang="fa-IR" altLang="fa-IR"/>
              <a:pPr algn="l">
                <a:spcBef>
                  <a:spcPct val="0"/>
                </a:spcBef>
              </a:pPr>
              <a:t>3</a:t>
            </a:fld>
            <a:endParaRPr lang="en-US" altLang="fa-I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fa-IR" smtClean="0"/>
          </a:p>
        </p:txBody>
      </p:sp>
    </p:spTree>
    <p:extLst>
      <p:ext uri="{BB962C8B-B14F-4D97-AF65-F5344CB8AC3E}">
        <p14:creationId xmlns:p14="http://schemas.microsoft.com/office/powerpoint/2010/main" val="2068151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defTabSz="919163"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defTabSz="919163"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defTabSz="919163"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defTabSz="919163"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defTabSz="919163"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191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191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191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191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3A8D55C3-A76F-47BA-949C-461EC3DC1875}" type="slidenum">
              <a:rPr lang="fa-IR" altLang="fa-IR"/>
              <a:pPr algn="l">
                <a:spcBef>
                  <a:spcPct val="0"/>
                </a:spcBef>
              </a:pPr>
              <a:t>4</a:t>
            </a:fld>
            <a:endParaRPr lang="en-US" altLang="fa-I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fa-IR" smtClean="0"/>
          </a:p>
        </p:txBody>
      </p:sp>
    </p:spTree>
    <p:extLst>
      <p:ext uri="{BB962C8B-B14F-4D97-AF65-F5344CB8AC3E}">
        <p14:creationId xmlns:p14="http://schemas.microsoft.com/office/powerpoint/2010/main" val="3899357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defTabSz="919163"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defTabSz="919163"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defTabSz="919163"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defTabSz="919163"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defTabSz="919163"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191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191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191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191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83271C0E-0095-4101-8110-BA55A09A1927}" type="slidenum">
              <a:rPr lang="fa-IR" altLang="fa-IR"/>
              <a:pPr algn="l">
                <a:spcBef>
                  <a:spcPct val="0"/>
                </a:spcBef>
              </a:pPr>
              <a:t>5</a:t>
            </a:fld>
            <a:endParaRPr lang="en-US" altLang="fa-I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fa-IR" smtClean="0"/>
          </a:p>
        </p:txBody>
      </p:sp>
    </p:spTree>
    <p:extLst>
      <p:ext uri="{BB962C8B-B14F-4D97-AF65-F5344CB8AC3E}">
        <p14:creationId xmlns:p14="http://schemas.microsoft.com/office/powerpoint/2010/main" val="21304182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defTabSz="919163"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defTabSz="919163"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defTabSz="919163"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defTabSz="919163"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defTabSz="919163"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191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191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191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191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05E0B0F8-26BA-4D75-9C41-0F5F5F82734D}" type="slidenum">
              <a:rPr lang="fa-IR" altLang="fa-IR"/>
              <a:pPr algn="l">
                <a:spcBef>
                  <a:spcPct val="0"/>
                </a:spcBef>
              </a:pPr>
              <a:t>6</a:t>
            </a:fld>
            <a:endParaRPr lang="en-US" altLang="fa-I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fa-IR" smtClean="0"/>
          </a:p>
        </p:txBody>
      </p:sp>
    </p:spTree>
    <p:extLst>
      <p:ext uri="{BB962C8B-B14F-4D97-AF65-F5344CB8AC3E}">
        <p14:creationId xmlns:p14="http://schemas.microsoft.com/office/powerpoint/2010/main" val="2789322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defTabSz="919163"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defTabSz="919163"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defTabSz="919163"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defTabSz="919163"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defTabSz="919163"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191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191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191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191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A549075A-F0D3-47AF-A2FB-0FB9B3B57E40}" type="slidenum">
              <a:rPr lang="fa-IR" altLang="fa-IR"/>
              <a:pPr algn="l">
                <a:spcBef>
                  <a:spcPct val="0"/>
                </a:spcBef>
              </a:pPr>
              <a:t>7</a:t>
            </a:fld>
            <a:endParaRPr lang="en-US" altLang="fa-I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fa-IR" smtClean="0"/>
          </a:p>
        </p:txBody>
      </p:sp>
    </p:spTree>
    <p:extLst>
      <p:ext uri="{BB962C8B-B14F-4D97-AF65-F5344CB8AC3E}">
        <p14:creationId xmlns:p14="http://schemas.microsoft.com/office/powerpoint/2010/main" val="113680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9AC444-E910-44BB-870F-C5EDBF39434D}" type="slidenum">
              <a:rPr lang="en-US" altLang="fa-IR"/>
              <a:pPr/>
              <a:t>26</a:t>
            </a:fld>
            <a:endParaRPr lang="en-US" altLang="fa-IR"/>
          </a:p>
        </p:txBody>
      </p:sp>
      <p:sp>
        <p:nvSpPr>
          <p:cNvPr id="39938" name="Rectangle 2"/>
          <p:cNvSpPr>
            <a:spLocks noGrp="1" noRot="1" noChangeAspect="1" noChangeArrowheads="1" noTextEdit="1"/>
          </p:cNvSpPr>
          <p:nvPr>
            <p:ph type="sldImg"/>
          </p:nvPr>
        </p:nvSpPr>
        <p:spPr>
          <a:xfrm>
            <a:off x="1143000" y="685800"/>
            <a:ext cx="4572000" cy="3429000"/>
          </a:xfrm>
          <a:ln/>
        </p:spPr>
      </p:sp>
      <p:sp>
        <p:nvSpPr>
          <p:cNvPr id="39939" name="Rectangle 3"/>
          <p:cNvSpPr>
            <a:spLocks noGrp="1" noChangeArrowheads="1"/>
          </p:cNvSpPr>
          <p:nvPr>
            <p:ph type="body" idx="1"/>
          </p:nvPr>
        </p:nvSpPr>
        <p:spPr/>
        <p:txBody>
          <a:bodyPr/>
          <a:lstStyle/>
          <a:p>
            <a:endParaRPr lang="en-US" altLang="fa-IR"/>
          </a:p>
        </p:txBody>
      </p:sp>
    </p:spTree>
    <p:extLst>
      <p:ext uri="{BB962C8B-B14F-4D97-AF65-F5344CB8AC3E}">
        <p14:creationId xmlns:p14="http://schemas.microsoft.com/office/powerpoint/2010/main" val="2960315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3/6/2017</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transition spd="slow">
    <p:checke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3/6/2017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transition spd="slow">
    <p:checke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3/6/2017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transition spd="slow">
    <p:checke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3/6/2017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transition spd="slow">
    <p:checke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3/6/2017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transition spd="slow">
    <p:checke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3/6/2017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transition spd="slow">
    <p:checke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3/6/2017</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transition spd="slow">
    <p:checke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3/6/2017</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transition spd="slow">
    <p:checke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3/6/2017</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spd="slow">
    <p:checke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3/6/2017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transition spd="slow">
    <p:checke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3/6/2017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spd="slow">
    <p:checke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3/6/2017</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checker dir="vert"/>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7.wmf"/><Relationship Id="rId4" Type="http://schemas.openxmlformats.org/officeDocument/2006/relationships/oleObject" Target="../embeddings/oleObject1.bin"/></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8.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9.w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31746" name="Picture 2" descr="C:\Users\Mansure\Desktop\تصاویر پاورپوینت\drug\2423713262052042391192422301066823161224139.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ransition spd="slow">
    <p:checke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B Titr" pitchFamily="2" charset="-78"/>
              </a:rPr>
              <a:t>جنبه هاي مهم آموزش بهداشت</a:t>
            </a:r>
            <a:endParaRPr lang="en-US" dirty="0">
              <a:cs typeface="B Titr" pitchFamily="2" charset="-78"/>
            </a:endParaRPr>
          </a:p>
        </p:txBody>
      </p:sp>
      <p:sp>
        <p:nvSpPr>
          <p:cNvPr id="3" name="Content Placeholder 2"/>
          <p:cNvSpPr>
            <a:spLocks noGrp="1"/>
          </p:cNvSpPr>
          <p:nvPr>
            <p:ph idx="1"/>
          </p:nvPr>
        </p:nvSpPr>
        <p:spPr/>
        <p:txBody>
          <a:bodyPr/>
          <a:lstStyle/>
          <a:p>
            <a:pPr algn="r" rtl="1">
              <a:buFont typeface="Wingdings" pitchFamily="2" charset="2"/>
              <a:buChar char="v"/>
            </a:pPr>
            <a:r>
              <a:rPr lang="fa-IR" dirty="0" smtClean="0">
                <a:cs typeface="B Compset" pitchFamily="2" charset="-78"/>
              </a:rPr>
              <a:t>1.دانستن(دادن آگاهی به مردم و قبول مداوم آن از طرف مردم)</a:t>
            </a:r>
          </a:p>
          <a:p>
            <a:pPr algn="r" rtl="1">
              <a:buFont typeface="Wingdings" pitchFamily="2" charset="2"/>
              <a:buChar char="v"/>
            </a:pPr>
            <a:endParaRPr lang="fa-IR" dirty="0" smtClean="0">
              <a:cs typeface="B Compset" pitchFamily="2" charset="-78"/>
            </a:endParaRPr>
          </a:p>
          <a:p>
            <a:pPr algn="r" rtl="1">
              <a:buFont typeface="Wingdings" pitchFamily="2" charset="2"/>
              <a:buChar char="v"/>
            </a:pPr>
            <a:r>
              <a:rPr lang="fa-IR" dirty="0" smtClean="0">
                <a:cs typeface="B Compset" pitchFamily="2" charset="-78"/>
              </a:rPr>
              <a:t>2.خواستن(ایجاد انگیزه در مردم از طریق پاداش و کیفر)</a:t>
            </a:r>
          </a:p>
          <a:p>
            <a:pPr algn="r" rtl="1">
              <a:buFont typeface="Wingdings" pitchFamily="2" charset="2"/>
              <a:buChar char="v"/>
            </a:pPr>
            <a:endParaRPr lang="fa-IR" dirty="0" smtClean="0">
              <a:cs typeface="B Compset" pitchFamily="2" charset="-78"/>
            </a:endParaRPr>
          </a:p>
          <a:p>
            <a:pPr algn="r" rtl="1">
              <a:buFont typeface="Wingdings" pitchFamily="2" charset="2"/>
              <a:buChar char="v"/>
            </a:pPr>
            <a:r>
              <a:rPr lang="fa-IR" dirty="0" smtClean="0">
                <a:cs typeface="B Compset" pitchFamily="2" charset="-78"/>
              </a:rPr>
              <a:t>3.توانستن(راهنمایی جهت اقدام)</a:t>
            </a:r>
          </a:p>
          <a:p>
            <a:pPr algn="r" rtl="1">
              <a:buFont typeface="Wingdings" pitchFamily="2" charset="2"/>
              <a:buChar char="v"/>
            </a:pPr>
            <a:endParaRPr lang="en-US" dirty="0">
              <a:cs typeface="B Compset" pitchFamily="2" charset="-78"/>
            </a:endParaRPr>
          </a:p>
        </p:txBody>
      </p:sp>
    </p:spTree>
  </p:cSld>
  <p:clrMapOvr>
    <a:masterClrMapping/>
  </p:clrMapOvr>
  <p:transition spd="slow">
    <p:checke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rtl="1"/>
            <a:r>
              <a:rPr lang="fa-IR" sz="3200" dirty="0" smtClean="0">
                <a:cs typeface="B Titr" pitchFamily="2" charset="-78"/>
              </a:rPr>
              <a:t>مهمترين اطلاعات جهت شروع آموزش بهداشت</a:t>
            </a:r>
            <a:endParaRPr lang="en-US" sz="3200" dirty="0">
              <a:cs typeface="B Titr" pitchFamily="2" charset="-78"/>
            </a:endParaRPr>
          </a:p>
        </p:txBody>
      </p:sp>
      <p:sp>
        <p:nvSpPr>
          <p:cNvPr id="3" name="Content Placeholder 2"/>
          <p:cNvSpPr>
            <a:spLocks noGrp="1"/>
          </p:cNvSpPr>
          <p:nvPr>
            <p:ph idx="1"/>
          </p:nvPr>
        </p:nvSpPr>
        <p:spPr/>
        <p:txBody>
          <a:bodyPr>
            <a:normAutofit fontScale="85000" lnSpcReduction="20000"/>
          </a:bodyPr>
          <a:lstStyle/>
          <a:p>
            <a:pPr algn="r" rtl="1">
              <a:buFont typeface="Wingdings" pitchFamily="2" charset="2"/>
              <a:buChar char="v"/>
            </a:pPr>
            <a:r>
              <a:rPr lang="fa-IR" dirty="0" smtClean="0">
                <a:cs typeface="B Compset" pitchFamily="2" charset="-78"/>
              </a:rPr>
              <a:t>1.توزيع سني جمعيت</a:t>
            </a:r>
          </a:p>
          <a:p>
            <a:pPr algn="r" rtl="1">
              <a:buFont typeface="Wingdings" pitchFamily="2" charset="2"/>
              <a:buChar char="v"/>
            </a:pPr>
            <a:r>
              <a:rPr lang="fa-IR" dirty="0" smtClean="0">
                <a:cs typeface="B Compset" pitchFamily="2" charset="-78"/>
              </a:rPr>
              <a:t>2.توزيع جنسي جمعيت</a:t>
            </a:r>
          </a:p>
          <a:p>
            <a:pPr algn="r" rtl="1">
              <a:buFont typeface="Wingdings" pitchFamily="2" charset="2"/>
              <a:buChar char="v"/>
            </a:pPr>
            <a:r>
              <a:rPr lang="fa-IR" dirty="0" smtClean="0">
                <a:cs typeface="B Compset" pitchFamily="2" charset="-78"/>
              </a:rPr>
              <a:t>3.وضع اقتصادي-اجتماعي جامعه</a:t>
            </a:r>
          </a:p>
          <a:p>
            <a:pPr algn="r" rtl="1">
              <a:buFont typeface="Wingdings" pitchFamily="2" charset="2"/>
              <a:buChar char="v"/>
            </a:pPr>
            <a:r>
              <a:rPr lang="fa-IR" dirty="0" smtClean="0">
                <a:cs typeface="B Compset" pitchFamily="2" charset="-78"/>
              </a:rPr>
              <a:t>4.وضع اشتغال جمعيت</a:t>
            </a:r>
          </a:p>
          <a:p>
            <a:pPr algn="r" rtl="1">
              <a:buFont typeface="Wingdings" pitchFamily="2" charset="2"/>
              <a:buChar char="v"/>
            </a:pPr>
            <a:r>
              <a:rPr lang="fa-IR" dirty="0" smtClean="0">
                <a:cs typeface="B Compset" pitchFamily="2" charset="-78"/>
              </a:rPr>
              <a:t>5.عادات و آداب و رسوم جامعه</a:t>
            </a:r>
          </a:p>
          <a:p>
            <a:pPr algn="r" rtl="1">
              <a:buFont typeface="Wingdings" pitchFamily="2" charset="2"/>
              <a:buChar char="v"/>
            </a:pPr>
            <a:r>
              <a:rPr lang="fa-IR" dirty="0" smtClean="0">
                <a:cs typeface="B Compset" pitchFamily="2" charset="-78"/>
              </a:rPr>
              <a:t>6.عقايد و خرافات جامعه</a:t>
            </a:r>
          </a:p>
          <a:p>
            <a:pPr algn="r" rtl="1">
              <a:buFont typeface="Wingdings" pitchFamily="2" charset="2"/>
              <a:buChar char="v"/>
            </a:pPr>
            <a:r>
              <a:rPr lang="fa-IR" dirty="0" smtClean="0">
                <a:cs typeface="B Compset" pitchFamily="2" charset="-78"/>
              </a:rPr>
              <a:t>7.علايق مردم</a:t>
            </a:r>
          </a:p>
          <a:p>
            <a:pPr algn="r" rtl="1">
              <a:buFont typeface="Wingdings" pitchFamily="2" charset="2"/>
              <a:buChar char="v"/>
            </a:pPr>
            <a:r>
              <a:rPr lang="fa-IR" dirty="0" smtClean="0">
                <a:cs typeface="B Compset" pitchFamily="2" charset="-78"/>
              </a:rPr>
              <a:t>8.اولويت هاي جامعه</a:t>
            </a:r>
          </a:p>
          <a:p>
            <a:pPr algn="r" rtl="1">
              <a:buFont typeface="Wingdings" pitchFamily="2" charset="2"/>
              <a:buChar char="v"/>
            </a:pPr>
            <a:r>
              <a:rPr lang="fa-IR" dirty="0" smtClean="0">
                <a:cs typeface="B Compset" pitchFamily="2" charset="-78"/>
              </a:rPr>
              <a:t>9.سطح سواد جامعه</a:t>
            </a:r>
          </a:p>
          <a:p>
            <a:pPr algn="r" rtl="1">
              <a:buFont typeface="Wingdings" pitchFamily="2" charset="2"/>
              <a:buChar char="v"/>
            </a:pPr>
            <a:r>
              <a:rPr lang="fa-IR" dirty="0" smtClean="0">
                <a:cs typeface="B Compset" pitchFamily="2" charset="-78"/>
              </a:rPr>
              <a:t>10.اطلاعات پزشكي مردم</a:t>
            </a:r>
          </a:p>
          <a:p>
            <a:pPr algn="r" rtl="1">
              <a:buFont typeface="Wingdings" pitchFamily="2" charset="2"/>
              <a:buChar char="v"/>
            </a:pPr>
            <a:r>
              <a:rPr lang="fa-IR" dirty="0" smtClean="0">
                <a:cs typeface="B Compset" pitchFamily="2" charset="-78"/>
              </a:rPr>
              <a:t>11.افراد با نفوذ در جامعه</a:t>
            </a:r>
            <a:endParaRPr lang="en-US" dirty="0">
              <a:cs typeface="B Compset" pitchFamily="2" charset="-78"/>
            </a:endParaRPr>
          </a:p>
        </p:txBody>
      </p:sp>
    </p:spTree>
  </p:cSld>
  <p:clrMapOvr>
    <a:masterClrMapping/>
  </p:clrMapOvr>
  <p:transition spd="slow">
    <p:checke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dirty="0" smtClean="0">
                <a:cs typeface="B Titr" pitchFamily="2" charset="-78"/>
              </a:rPr>
              <a:t>روش هاي آموزش بهداشت</a:t>
            </a:r>
            <a:endParaRPr lang="en-US" dirty="0">
              <a:cs typeface="B Titr" pitchFamily="2" charset="-78"/>
            </a:endParaRPr>
          </a:p>
        </p:txBody>
      </p:sp>
      <p:sp>
        <p:nvSpPr>
          <p:cNvPr id="3" name="Content Placeholder 2"/>
          <p:cNvSpPr>
            <a:spLocks noGrp="1"/>
          </p:cNvSpPr>
          <p:nvPr>
            <p:ph idx="1"/>
          </p:nvPr>
        </p:nvSpPr>
        <p:spPr/>
        <p:txBody>
          <a:bodyPr/>
          <a:lstStyle/>
          <a:p>
            <a:pPr algn="r" rtl="1">
              <a:buFont typeface="Wingdings" pitchFamily="2" charset="2"/>
              <a:buChar char="v"/>
            </a:pPr>
            <a:r>
              <a:rPr lang="fa-IR" dirty="0" smtClean="0">
                <a:cs typeface="B Compset" pitchFamily="2" charset="-78"/>
              </a:rPr>
              <a:t>آموزش مستقيم يا آموزش رو در رو</a:t>
            </a:r>
          </a:p>
          <a:p>
            <a:pPr algn="r" rtl="1">
              <a:buNone/>
            </a:pPr>
            <a:r>
              <a:rPr lang="fa-IR" dirty="0" smtClean="0">
                <a:cs typeface="B Compset" pitchFamily="2" charset="-78"/>
              </a:rPr>
              <a:t>-آموزش فردي</a:t>
            </a:r>
          </a:p>
          <a:p>
            <a:pPr algn="r" rtl="1">
              <a:buNone/>
            </a:pPr>
            <a:r>
              <a:rPr lang="fa-IR" dirty="0" smtClean="0">
                <a:cs typeface="B Compset" pitchFamily="2" charset="-78"/>
              </a:rPr>
              <a:t>-آموزش گروهي</a:t>
            </a:r>
          </a:p>
          <a:p>
            <a:pPr algn="r" rtl="1">
              <a:buNone/>
            </a:pPr>
            <a:r>
              <a:rPr lang="fa-IR" dirty="0" smtClean="0">
                <a:cs typeface="B Compset" pitchFamily="2" charset="-78"/>
              </a:rPr>
              <a:t>-آموزش از طريق تشكيلات محلي</a:t>
            </a:r>
          </a:p>
          <a:p>
            <a:pPr algn="r" rtl="1">
              <a:buFont typeface="Wingdings" pitchFamily="2" charset="2"/>
              <a:buChar char="v"/>
            </a:pPr>
            <a:r>
              <a:rPr lang="fa-IR" dirty="0" smtClean="0">
                <a:cs typeface="B Compset" pitchFamily="2" charset="-78"/>
              </a:rPr>
              <a:t>آموزش غيرمستقيم يا وسايل ارتباط جمعي</a:t>
            </a:r>
          </a:p>
          <a:p>
            <a:pPr algn="r" rtl="1">
              <a:buNone/>
            </a:pPr>
            <a:r>
              <a:rPr lang="fa-IR" dirty="0" smtClean="0">
                <a:cs typeface="B Compset" pitchFamily="2" charset="-78"/>
              </a:rPr>
              <a:t>-رسانه هاي آموزشي</a:t>
            </a:r>
            <a:endParaRPr lang="en-US" dirty="0">
              <a:cs typeface="B Compset" pitchFamily="2" charset="-78"/>
            </a:endParaRPr>
          </a:p>
        </p:txBody>
      </p:sp>
    </p:spTree>
  </p:cSld>
  <p:clrMapOvr>
    <a:masterClrMapping/>
  </p:clrMapOvr>
  <p:transition spd="slow">
    <p:checke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dirty="0" smtClean="0">
                <a:cs typeface="B Titr" pitchFamily="2" charset="-78"/>
              </a:rPr>
              <a:t>آموزش فردي</a:t>
            </a:r>
            <a:endParaRPr lang="en-US" dirty="0">
              <a:cs typeface="B Titr" pitchFamily="2" charset="-78"/>
            </a:endParaRPr>
          </a:p>
        </p:txBody>
      </p:sp>
      <p:sp>
        <p:nvSpPr>
          <p:cNvPr id="3" name="Content Placeholder 2"/>
          <p:cNvSpPr>
            <a:spLocks noGrp="1"/>
          </p:cNvSpPr>
          <p:nvPr>
            <p:ph idx="1"/>
          </p:nvPr>
        </p:nvSpPr>
        <p:spPr/>
        <p:txBody>
          <a:bodyPr/>
          <a:lstStyle/>
          <a:p>
            <a:pPr algn="r" rtl="1">
              <a:buFont typeface="Wingdings" pitchFamily="2" charset="2"/>
              <a:buChar char="v"/>
            </a:pPr>
            <a:r>
              <a:rPr lang="fa-IR" dirty="0" smtClean="0">
                <a:cs typeface="B Compset" pitchFamily="2" charset="-78"/>
              </a:rPr>
              <a:t>مؤثرترين نوع آموزش</a:t>
            </a:r>
          </a:p>
          <a:p>
            <a:pPr algn="r" rtl="1">
              <a:buFont typeface="Wingdings" pitchFamily="2" charset="2"/>
              <a:buChar char="v"/>
            </a:pPr>
            <a:r>
              <a:rPr lang="fa-IR" dirty="0" smtClean="0">
                <a:cs typeface="B Compset" pitchFamily="2" charset="-78"/>
              </a:rPr>
              <a:t>آموزش گيرنده فرصت كافي جهت طرح پرسش هاي خود دارد.</a:t>
            </a:r>
          </a:p>
          <a:p>
            <a:pPr algn="r" rtl="1">
              <a:buFont typeface="Wingdings" pitchFamily="2" charset="2"/>
              <a:buChar char="v"/>
            </a:pPr>
            <a:r>
              <a:rPr lang="fa-IR" dirty="0" smtClean="0">
                <a:cs typeface="B Compset" pitchFamily="2" charset="-78"/>
              </a:rPr>
              <a:t>آموزش پرستار به بيمار</a:t>
            </a:r>
          </a:p>
          <a:p>
            <a:pPr algn="r" rtl="1">
              <a:buFont typeface="Wingdings" pitchFamily="2" charset="2"/>
              <a:buChar char="v"/>
            </a:pPr>
            <a:r>
              <a:rPr lang="fa-IR" dirty="0" smtClean="0">
                <a:cs typeface="B Compset" pitchFamily="2" charset="-78"/>
              </a:rPr>
              <a:t>حداكثر 5 تا 10 دقيقه طول بكشد.</a:t>
            </a:r>
            <a:endParaRPr lang="en-US" dirty="0">
              <a:cs typeface="B Compset" pitchFamily="2" charset="-78"/>
            </a:endParaRPr>
          </a:p>
        </p:txBody>
      </p:sp>
    </p:spTree>
  </p:cSld>
  <p:clrMapOvr>
    <a:masterClrMapping/>
  </p:clrMapOvr>
  <p:transition spd="slow">
    <p:checke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dirty="0" smtClean="0">
                <a:cs typeface="B Titr" pitchFamily="2" charset="-78"/>
              </a:rPr>
              <a:t>آموزش گروهي</a:t>
            </a:r>
            <a:endParaRPr lang="en-US" dirty="0">
              <a:cs typeface="B Titr" pitchFamily="2" charset="-78"/>
            </a:endParaRPr>
          </a:p>
        </p:txBody>
      </p:sp>
      <p:sp>
        <p:nvSpPr>
          <p:cNvPr id="3" name="Content Placeholder 2"/>
          <p:cNvSpPr>
            <a:spLocks noGrp="1"/>
          </p:cNvSpPr>
          <p:nvPr>
            <p:ph idx="1"/>
          </p:nvPr>
        </p:nvSpPr>
        <p:spPr/>
        <p:txBody>
          <a:bodyPr/>
          <a:lstStyle/>
          <a:p>
            <a:pPr algn="r" rtl="1">
              <a:buFont typeface="Wingdings" pitchFamily="2" charset="2"/>
              <a:buChar char="v"/>
            </a:pPr>
            <a:r>
              <a:rPr lang="fa-IR" dirty="0" smtClean="0">
                <a:cs typeface="B Compset" pitchFamily="2" charset="-78"/>
              </a:rPr>
              <a:t>گروه هاي اجتماعي گوناگون، وسيله اي براي انتشار اطلاعات، تبادل نقطه نظرها و انتقال باورها و نگرش ها هستند.</a:t>
            </a:r>
          </a:p>
          <a:p>
            <a:pPr algn="r" rtl="1">
              <a:buFont typeface="Wingdings" pitchFamily="2" charset="2"/>
              <a:buChar char="v"/>
            </a:pPr>
            <a:r>
              <a:rPr lang="fa-IR" dirty="0" smtClean="0">
                <a:cs typeface="B Compset" pitchFamily="2" charset="-78"/>
              </a:rPr>
              <a:t>مانند تجمع مردان در قهوه خانه ها و گردهمايي زنان</a:t>
            </a:r>
          </a:p>
          <a:p>
            <a:pPr algn="r" rtl="1">
              <a:buFont typeface="Wingdings" pitchFamily="2" charset="2"/>
              <a:buChar char="v"/>
            </a:pPr>
            <a:r>
              <a:rPr lang="fa-IR" dirty="0" smtClean="0">
                <a:cs typeface="B Compset" pitchFamily="2" charset="-78"/>
              </a:rPr>
              <a:t>زماني مؤثر است كه شركت كنندگان فرصتي براي بحث پيرامون مشكلات، نيازها، خواسته ها و علايق خود داشته باشند.</a:t>
            </a:r>
          </a:p>
          <a:p>
            <a:pPr algn="r" rtl="1">
              <a:buFont typeface="Wingdings" pitchFamily="2" charset="2"/>
              <a:buChar char="v"/>
            </a:pPr>
            <a:r>
              <a:rPr lang="fa-IR" dirty="0" smtClean="0">
                <a:cs typeface="B Compset" pitchFamily="2" charset="-78"/>
              </a:rPr>
              <a:t>10 تا 15 دقيقه طول بكشد.</a:t>
            </a:r>
            <a:endParaRPr lang="en-US" dirty="0">
              <a:cs typeface="B Compset" pitchFamily="2" charset="-78"/>
            </a:endParaRPr>
          </a:p>
        </p:txBody>
      </p:sp>
    </p:spTree>
  </p:cSld>
  <p:clrMapOvr>
    <a:masterClrMapping/>
  </p:clrMapOvr>
  <p:transition spd="slow">
    <p:checke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dirty="0" smtClean="0">
                <a:cs typeface="B Titr" pitchFamily="2" charset="-78"/>
              </a:rPr>
              <a:t>آموزش از طريق تشكيلات محلي</a:t>
            </a:r>
            <a:endParaRPr lang="en-US" dirty="0">
              <a:cs typeface="B Titr" pitchFamily="2" charset="-78"/>
            </a:endParaRPr>
          </a:p>
        </p:txBody>
      </p:sp>
      <p:sp>
        <p:nvSpPr>
          <p:cNvPr id="3" name="Content Placeholder 2"/>
          <p:cNvSpPr>
            <a:spLocks noGrp="1"/>
          </p:cNvSpPr>
          <p:nvPr>
            <p:ph idx="1"/>
          </p:nvPr>
        </p:nvSpPr>
        <p:spPr/>
        <p:txBody>
          <a:bodyPr/>
          <a:lstStyle/>
          <a:p>
            <a:pPr algn="r" rtl="1">
              <a:buFont typeface="Wingdings" pitchFamily="2" charset="2"/>
              <a:buChar char="v"/>
            </a:pPr>
            <a:r>
              <a:rPr lang="fa-IR" dirty="0" smtClean="0">
                <a:cs typeface="B Compset" pitchFamily="2" charset="-78"/>
              </a:rPr>
              <a:t>همكاري كاركنان خدمات آموزش بهداشت با ساير سازمان ها، نهادها و گروه هاي مؤثر جامعه و آشنا كردن آنها با برنامه های آموزشی</a:t>
            </a:r>
            <a:endParaRPr lang="en-US" dirty="0">
              <a:cs typeface="B Compset" pitchFamily="2" charset="-78"/>
            </a:endParaRPr>
          </a:p>
        </p:txBody>
      </p:sp>
    </p:spTree>
  </p:cSld>
  <p:clrMapOvr>
    <a:masterClrMapping/>
  </p:clrMapOvr>
  <p:transition spd="slow">
    <p:checke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B Titr" pitchFamily="2" charset="-78"/>
              </a:rPr>
              <a:t>رسانه هاي آموزشي</a:t>
            </a:r>
            <a:endParaRPr lang="en-US" dirty="0">
              <a:cs typeface="B Titr" pitchFamily="2" charset="-78"/>
            </a:endParaRPr>
          </a:p>
        </p:txBody>
      </p:sp>
      <p:sp>
        <p:nvSpPr>
          <p:cNvPr id="3" name="Content Placeholder 2"/>
          <p:cNvSpPr>
            <a:spLocks noGrp="1"/>
          </p:cNvSpPr>
          <p:nvPr>
            <p:ph idx="1"/>
          </p:nvPr>
        </p:nvSpPr>
        <p:spPr/>
        <p:txBody>
          <a:bodyPr/>
          <a:lstStyle/>
          <a:p>
            <a:pPr algn="r" rtl="1">
              <a:buFont typeface="Wingdings" pitchFamily="2" charset="2"/>
              <a:buChar char="v"/>
            </a:pPr>
            <a:r>
              <a:rPr lang="fa-IR" dirty="0" smtClean="0">
                <a:cs typeface="B Compset" pitchFamily="2" charset="-78"/>
              </a:rPr>
              <a:t>شامل افراد يا موقعيت هايي كه به وسيله آنها پيام ارائه مي شود مانند پوستر، نقشه، كتاب، مجله، روزنامه، فيلم و اسلايد و تلويزيون و راديو و كامپيوتر و ...</a:t>
            </a:r>
          </a:p>
          <a:p>
            <a:pPr algn="r" rtl="1">
              <a:buFont typeface="Wingdings" pitchFamily="2" charset="2"/>
              <a:buChar char="v"/>
            </a:pPr>
            <a:r>
              <a:rPr lang="fa-IR" i="1" dirty="0" smtClean="0">
                <a:solidFill>
                  <a:srgbClr val="FF0000"/>
                </a:solidFill>
                <a:cs typeface="B Compset" pitchFamily="2" charset="-78"/>
              </a:rPr>
              <a:t>در جوامعي كه اكثر افراد بي سواد هستند نمي توان براي آموزش از كتاب، مجله و روزنامه انتظار چنداني داشت(مادر).</a:t>
            </a:r>
          </a:p>
          <a:p>
            <a:pPr algn="r" rtl="1">
              <a:buFont typeface="Wingdings" pitchFamily="2" charset="2"/>
              <a:buChar char="v"/>
            </a:pPr>
            <a:r>
              <a:rPr lang="fa-IR" dirty="0" smtClean="0">
                <a:cs typeface="B Compset" pitchFamily="2" charset="-78"/>
              </a:rPr>
              <a:t>مؤثرترين وسيله آموزش به خصوص براي كشورهايي كه جمعيت پراكنده و روستانشين دارند، راديو و تلویزیون مي باشد.</a:t>
            </a:r>
            <a:endParaRPr lang="en-US" dirty="0">
              <a:cs typeface="B Compset" pitchFamily="2" charset="-78"/>
            </a:endParaRPr>
          </a:p>
        </p:txBody>
      </p:sp>
    </p:spTree>
  </p:cSld>
  <p:clrMapOvr>
    <a:masterClrMapping/>
  </p:clrMapOvr>
  <p:transition spd="slow">
    <p:checke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dirty="0" smtClean="0">
                <a:cs typeface="B Titr" pitchFamily="2" charset="-78"/>
              </a:rPr>
              <a:t>مراحل برنامه آموزش بهداشت</a:t>
            </a:r>
            <a:endParaRPr lang="en-US" dirty="0">
              <a:cs typeface="B Titr" pitchFamily="2" charset="-78"/>
            </a:endParaRPr>
          </a:p>
        </p:txBody>
      </p:sp>
      <p:sp>
        <p:nvSpPr>
          <p:cNvPr id="3" name="Content Placeholder 2"/>
          <p:cNvSpPr>
            <a:spLocks noGrp="1"/>
          </p:cNvSpPr>
          <p:nvPr>
            <p:ph idx="1"/>
          </p:nvPr>
        </p:nvSpPr>
        <p:spPr/>
        <p:txBody>
          <a:bodyPr/>
          <a:lstStyle/>
          <a:p>
            <a:pPr algn="r" rtl="1">
              <a:buFont typeface="Wingdings" pitchFamily="2" charset="2"/>
              <a:buChar char="v"/>
            </a:pPr>
            <a:r>
              <a:rPr lang="fa-IR" dirty="0" smtClean="0">
                <a:cs typeface="B Compset" pitchFamily="2" charset="-78"/>
              </a:rPr>
              <a:t>1.تعريف هدف يا اهداف</a:t>
            </a:r>
          </a:p>
          <a:p>
            <a:pPr algn="r" rtl="1">
              <a:buFont typeface="Wingdings" pitchFamily="2" charset="2"/>
              <a:buChar char="v"/>
            </a:pPr>
            <a:r>
              <a:rPr lang="fa-IR" dirty="0" smtClean="0">
                <a:cs typeface="B Compset" pitchFamily="2" charset="-78"/>
              </a:rPr>
              <a:t>2.تعريف نيازها</a:t>
            </a:r>
          </a:p>
          <a:p>
            <a:pPr algn="r" rtl="1">
              <a:buFont typeface="Wingdings" pitchFamily="2" charset="2"/>
              <a:buChar char="v"/>
            </a:pPr>
            <a:r>
              <a:rPr lang="fa-IR" dirty="0" smtClean="0">
                <a:cs typeface="B Compset" pitchFamily="2" charset="-78"/>
              </a:rPr>
              <a:t>3.مطالعات جهت قابل اجرا بودن در جامعه</a:t>
            </a:r>
          </a:p>
          <a:p>
            <a:pPr algn="r" rtl="1">
              <a:buFont typeface="Wingdings" pitchFamily="2" charset="2"/>
              <a:buChar char="v"/>
            </a:pPr>
            <a:r>
              <a:rPr lang="fa-IR" dirty="0" smtClean="0">
                <a:cs typeface="B Compset" pitchFamily="2" charset="-78"/>
              </a:rPr>
              <a:t>4.جايگزيني</a:t>
            </a:r>
          </a:p>
          <a:p>
            <a:pPr algn="r" rtl="1">
              <a:buFont typeface="Wingdings" pitchFamily="2" charset="2"/>
              <a:buChar char="v"/>
            </a:pPr>
            <a:r>
              <a:rPr lang="fa-IR" dirty="0" smtClean="0">
                <a:cs typeface="B Compset" pitchFamily="2" charset="-78"/>
              </a:rPr>
              <a:t>5.ارزشيابي</a:t>
            </a:r>
            <a:endParaRPr lang="en-US" dirty="0">
              <a:cs typeface="B Compset" pitchFamily="2" charset="-78"/>
            </a:endParaRPr>
          </a:p>
        </p:txBody>
      </p:sp>
    </p:spTree>
  </p:cSld>
  <p:clrMapOvr>
    <a:masterClrMapping/>
  </p:clrMapOvr>
  <p:transition spd="slow">
    <p:checke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dirty="0" smtClean="0">
                <a:cs typeface="B Titr" pitchFamily="2" charset="-78"/>
              </a:rPr>
              <a:t>ارتباطات در فرآيند آموزش</a:t>
            </a:r>
            <a:endParaRPr lang="en-US" dirty="0">
              <a:cs typeface="B Titr" pitchFamily="2" charset="-78"/>
            </a:endParaRPr>
          </a:p>
        </p:txBody>
      </p:sp>
      <p:sp>
        <p:nvSpPr>
          <p:cNvPr id="3" name="Content Placeholder 2"/>
          <p:cNvSpPr>
            <a:spLocks noGrp="1"/>
          </p:cNvSpPr>
          <p:nvPr>
            <p:ph idx="1"/>
          </p:nvPr>
        </p:nvSpPr>
        <p:spPr/>
        <p:txBody>
          <a:bodyPr/>
          <a:lstStyle/>
          <a:p>
            <a:pPr algn="r" rtl="1">
              <a:buFont typeface="Courier New" pitchFamily="49" charset="0"/>
              <a:buChar char="o"/>
            </a:pPr>
            <a:r>
              <a:rPr lang="fa-IR" i="1" dirty="0" smtClean="0">
                <a:solidFill>
                  <a:srgbClr val="FF0000"/>
                </a:solidFill>
                <a:cs typeface="B Compset" pitchFamily="2" charset="-78"/>
              </a:rPr>
              <a:t>انتقال آگاهي از يك نفر يا گروهي از افراد به افراد يا گروه هاي ديگر</a:t>
            </a:r>
          </a:p>
          <a:p>
            <a:pPr algn="r" rtl="1">
              <a:buNone/>
            </a:pPr>
            <a:r>
              <a:rPr lang="fa-IR" dirty="0" smtClean="0">
                <a:cs typeface="B Compset" pitchFamily="2" charset="-78"/>
              </a:rPr>
              <a:t>اجزاي اصلي فرآيند ارتباط:</a:t>
            </a:r>
          </a:p>
          <a:p>
            <a:pPr algn="r" rtl="1">
              <a:buNone/>
            </a:pPr>
            <a:r>
              <a:rPr lang="fa-IR" b="1" dirty="0" smtClean="0">
                <a:solidFill>
                  <a:srgbClr val="C00000"/>
                </a:solidFill>
                <a:cs typeface="B Compset" pitchFamily="2" charset="-78"/>
              </a:rPr>
              <a:t>1.گوينده پيام</a:t>
            </a:r>
            <a:r>
              <a:rPr lang="fa-IR" dirty="0" smtClean="0">
                <a:cs typeface="B Compset" pitchFamily="2" charset="-78"/>
              </a:rPr>
              <a:t>(هدف چیست؟ مخاطب کیست؟)</a:t>
            </a:r>
          </a:p>
          <a:p>
            <a:pPr algn="r" rtl="1">
              <a:buNone/>
            </a:pPr>
            <a:r>
              <a:rPr lang="fa-IR" dirty="0" smtClean="0">
                <a:cs typeface="B Compset" pitchFamily="2" charset="-78"/>
              </a:rPr>
              <a:t>-پيام(آگاهی که گوینده میخواهد به مخاطب خود برساند.)</a:t>
            </a:r>
          </a:p>
          <a:p>
            <a:pPr algn="r" rtl="1">
              <a:buNone/>
            </a:pPr>
            <a:r>
              <a:rPr lang="fa-IR" b="1" dirty="0" smtClean="0">
                <a:solidFill>
                  <a:srgbClr val="C00000"/>
                </a:solidFill>
                <a:cs typeface="B Compset" pitchFamily="2" charset="-78"/>
              </a:rPr>
              <a:t>2.گيرنده پيام</a:t>
            </a:r>
            <a:r>
              <a:rPr lang="fa-IR" dirty="0" smtClean="0">
                <a:cs typeface="B Compset" pitchFamily="2" charset="-78"/>
              </a:rPr>
              <a:t>(فرد یا گروه)</a:t>
            </a:r>
          </a:p>
          <a:p>
            <a:pPr algn="r" rtl="1">
              <a:buNone/>
            </a:pPr>
            <a:r>
              <a:rPr lang="fa-IR" b="1" dirty="0" smtClean="0">
                <a:solidFill>
                  <a:srgbClr val="C00000"/>
                </a:solidFill>
                <a:cs typeface="B Compset" pitchFamily="2" charset="-78"/>
              </a:rPr>
              <a:t>3.راه هاي ارتباط</a:t>
            </a:r>
            <a:r>
              <a:rPr lang="fa-IR" dirty="0" smtClean="0">
                <a:cs typeface="B Compset" pitchFamily="2" charset="-78"/>
              </a:rPr>
              <a:t>(شناسایی موانع ارتباطی)</a:t>
            </a:r>
            <a:endParaRPr lang="en-US" dirty="0">
              <a:cs typeface="B Compset" pitchFamily="2" charset="-78"/>
            </a:endParaRPr>
          </a:p>
        </p:txBody>
      </p:sp>
    </p:spTree>
  </p:cSld>
  <p:clrMapOvr>
    <a:masterClrMapping/>
  </p:clrMapOvr>
  <p:transition spd="slow">
    <p:checke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B Titr" pitchFamily="2" charset="-78"/>
              </a:rPr>
              <a:t>موانع ارتباط</a:t>
            </a:r>
            <a:endParaRPr lang="en-US" dirty="0">
              <a:cs typeface="B Titr" pitchFamily="2" charset="-78"/>
            </a:endParaRPr>
          </a:p>
        </p:txBody>
      </p:sp>
      <p:sp>
        <p:nvSpPr>
          <p:cNvPr id="3" name="Content Placeholder 2"/>
          <p:cNvSpPr>
            <a:spLocks noGrp="1"/>
          </p:cNvSpPr>
          <p:nvPr>
            <p:ph idx="1"/>
          </p:nvPr>
        </p:nvSpPr>
        <p:spPr/>
        <p:txBody>
          <a:bodyPr/>
          <a:lstStyle/>
          <a:p>
            <a:pPr algn="r" rtl="1">
              <a:buFont typeface="Wingdings" pitchFamily="2" charset="2"/>
              <a:buChar char="v"/>
            </a:pPr>
            <a:r>
              <a:rPr lang="fa-IR" i="1" dirty="0" smtClean="0">
                <a:cs typeface="B Compset" pitchFamily="2" charset="-78"/>
              </a:rPr>
              <a:t>موانع فيزيولوژيك مانند دشواري بيان و شنيدن</a:t>
            </a:r>
          </a:p>
          <a:p>
            <a:pPr algn="r" rtl="1">
              <a:buFont typeface="Wingdings" pitchFamily="2" charset="2"/>
              <a:buChar char="v"/>
            </a:pPr>
            <a:endParaRPr lang="fa-IR" i="1" dirty="0" smtClean="0">
              <a:cs typeface="B Compset" pitchFamily="2" charset="-78"/>
            </a:endParaRPr>
          </a:p>
          <a:p>
            <a:pPr algn="r" rtl="1">
              <a:buFont typeface="Wingdings" pitchFamily="2" charset="2"/>
              <a:buChar char="v"/>
            </a:pPr>
            <a:r>
              <a:rPr lang="fa-IR" i="1" dirty="0" smtClean="0">
                <a:cs typeface="B Compset" pitchFamily="2" charset="-78"/>
              </a:rPr>
              <a:t>موانع روان شناختي مانند اختلال عاطفي </a:t>
            </a:r>
          </a:p>
          <a:p>
            <a:pPr algn="r" rtl="1">
              <a:buFont typeface="Wingdings" pitchFamily="2" charset="2"/>
              <a:buChar char="v"/>
            </a:pPr>
            <a:endParaRPr lang="fa-IR" i="1" dirty="0" smtClean="0">
              <a:cs typeface="B Compset" pitchFamily="2" charset="-78"/>
            </a:endParaRPr>
          </a:p>
          <a:p>
            <a:pPr algn="r" rtl="1">
              <a:buFont typeface="Wingdings" pitchFamily="2" charset="2"/>
              <a:buChar char="v"/>
            </a:pPr>
            <a:r>
              <a:rPr lang="fa-IR" i="1" dirty="0" smtClean="0">
                <a:cs typeface="B Compset" pitchFamily="2" charset="-78"/>
              </a:rPr>
              <a:t>موانع زيست محيطي مانند سر و صدا و شلوغي </a:t>
            </a:r>
          </a:p>
          <a:p>
            <a:pPr algn="r" rtl="1">
              <a:buFont typeface="Wingdings" pitchFamily="2" charset="2"/>
              <a:buChar char="v"/>
            </a:pPr>
            <a:endParaRPr lang="fa-IR" i="1" dirty="0" smtClean="0">
              <a:cs typeface="B Compset" pitchFamily="2" charset="-78"/>
            </a:endParaRPr>
          </a:p>
          <a:p>
            <a:pPr algn="r" rtl="1">
              <a:buFont typeface="Wingdings" pitchFamily="2" charset="2"/>
              <a:buChar char="v"/>
            </a:pPr>
            <a:r>
              <a:rPr lang="fa-IR" i="1" dirty="0" smtClean="0">
                <a:cs typeface="B Compset" pitchFamily="2" charset="-78"/>
              </a:rPr>
              <a:t>موانع فرهنگي مانند سطح دانش، آداب، باورها و مذهب</a:t>
            </a:r>
            <a:endParaRPr lang="en-US" i="1" dirty="0">
              <a:cs typeface="B Compset" pitchFamily="2" charset="-78"/>
            </a:endParaRPr>
          </a:p>
        </p:txBody>
      </p:sp>
    </p:spTree>
  </p:cSld>
  <p:clrMapOvr>
    <a:masterClrMapping/>
  </p:clrMapOvr>
  <p:transition spd="slow">
    <p:checke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81000"/>
            <a:ext cx="7406640" cy="1472184"/>
          </a:xfrm>
        </p:spPr>
        <p:txBody>
          <a:bodyPr>
            <a:normAutofit/>
          </a:bodyPr>
          <a:lstStyle/>
          <a:p>
            <a:pPr algn="ctr"/>
            <a:r>
              <a:rPr lang="fa-IR" sz="5400" b="1" i="1" dirty="0" smtClean="0">
                <a:effectLst>
                  <a:outerShdw blurRad="50000" dist="30000" dir="5400000" algn="tl" rotWithShape="0">
                    <a:srgbClr val="000000">
                      <a:alpha val="30000"/>
                    </a:srgbClr>
                  </a:outerShdw>
                  <a:reflection blurRad="6350" stA="55000" endA="300" endPos="45500" dir="5400000" sy="-100000" algn="bl" rotWithShape="0"/>
                </a:effectLst>
                <a:cs typeface="B Titr" pitchFamily="2" charset="-78"/>
              </a:rPr>
              <a:t>آموزش بهداشت</a:t>
            </a:r>
            <a:endParaRPr lang="en-US" sz="5400" b="1" i="1" dirty="0">
              <a:effectLst>
                <a:outerShdw blurRad="50000" dist="30000" dir="5400000" algn="tl" rotWithShape="0">
                  <a:srgbClr val="000000">
                    <a:alpha val="30000"/>
                  </a:srgbClr>
                </a:outerShdw>
                <a:reflection blurRad="6350" stA="55000" endA="300" endPos="45500" dir="5400000" sy="-100000" algn="bl" rotWithShape="0"/>
              </a:effectLst>
              <a:cs typeface="B Titr" pitchFamily="2" charset="-78"/>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7499" y="3276600"/>
            <a:ext cx="3429000" cy="302895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spd="slow">
    <p:checke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dirty="0" smtClean="0">
                <a:cs typeface="B Titr" pitchFamily="2" charset="-78"/>
              </a:rPr>
              <a:t>اصول تدريس</a:t>
            </a:r>
            <a:endParaRPr lang="en-US" dirty="0">
              <a:cs typeface="B Titr" pitchFamily="2" charset="-78"/>
            </a:endParaRPr>
          </a:p>
        </p:txBody>
      </p:sp>
      <p:sp>
        <p:nvSpPr>
          <p:cNvPr id="3" name="Content Placeholder 2"/>
          <p:cNvSpPr>
            <a:spLocks noGrp="1"/>
          </p:cNvSpPr>
          <p:nvPr>
            <p:ph idx="1"/>
          </p:nvPr>
        </p:nvSpPr>
        <p:spPr/>
        <p:txBody>
          <a:bodyPr/>
          <a:lstStyle/>
          <a:p>
            <a:pPr algn="r" rtl="1">
              <a:buFont typeface="Wingdings" pitchFamily="2" charset="2"/>
              <a:buChar char="v"/>
            </a:pPr>
            <a:r>
              <a:rPr lang="fa-IR" dirty="0" smtClean="0">
                <a:cs typeface="B Compset" pitchFamily="2" charset="-78"/>
              </a:rPr>
              <a:t>محيط فيزيكي</a:t>
            </a:r>
          </a:p>
          <a:p>
            <a:pPr algn="r" rtl="1">
              <a:buFont typeface="Wingdings" pitchFamily="2" charset="2"/>
              <a:buChar char="v"/>
            </a:pPr>
            <a:endParaRPr lang="fa-IR" dirty="0" smtClean="0">
              <a:cs typeface="B Compset" pitchFamily="2" charset="-78"/>
            </a:endParaRPr>
          </a:p>
          <a:p>
            <a:pPr algn="r" rtl="1">
              <a:buFont typeface="Wingdings" pitchFamily="2" charset="2"/>
              <a:buChar char="v"/>
            </a:pPr>
            <a:r>
              <a:rPr lang="fa-IR" dirty="0" smtClean="0">
                <a:cs typeface="B Compset" pitchFamily="2" charset="-78"/>
              </a:rPr>
              <a:t>محيط آموزشي(ارتباطات کلامی و غیرکلامی)</a:t>
            </a:r>
          </a:p>
          <a:p>
            <a:pPr algn="r" rtl="1">
              <a:buFont typeface="Wingdings" pitchFamily="2" charset="2"/>
              <a:buChar char="v"/>
            </a:pPr>
            <a:endParaRPr lang="fa-IR" dirty="0" smtClean="0">
              <a:cs typeface="B Compset" pitchFamily="2" charset="-78"/>
            </a:endParaRPr>
          </a:p>
          <a:p>
            <a:pPr algn="r" rtl="1">
              <a:buFont typeface="Wingdings" pitchFamily="2" charset="2"/>
              <a:buChar char="v"/>
            </a:pPr>
            <a:r>
              <a:rPr lang="fa-IR" dirty="0" smtClean="0">
                <a:cs typeface="B Compset" pitchFamily="2" charset="-78"/>
              </a:rPr>
              <a:t>نيازهاي يادگيري جامعه، ارزيابي يادگيرنده، انتخاب محتوا، روش تدريس و ارزشيابي</a:t>
            </a:r>
            <a:endParaRPr lang="en-US" dirty="0">
              <a:cs typeface="B Compset" pitchFamily="2" charset="-78"/>
            </a:endParaRPr>
          </a:p>
        </p:txBody>
      </p:sp>
    </p:spTree>
  </p:cSld>
  <p:clrMapOvr>
    <a:masterClrMapping/>
  </p:clrMapOvr>
  <p:transition spd="slow">
    <p:checker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dirty="0" smtClean="0">
                <a:cs typeface="B Titr" pitchFamily="2" charset="-78"/>
              </a:rPr>
              <a:t>استراتژي هاي يادگيري</a:t>
            </a:r>
            <a:endParaRPr lang="en-US" dirty="0">
              <a:cs typeface="B Titr" pitchFamily="2" charset="-78"/>
            </a:endParaRPr>
          </a:p>
        </p:txBody>
      </p:sp>
      <p:graphicFrame>
        <p:nvGraphicFramePr>
          <p:cNvPr id="4" name="Content Placeholder 3"/>
          <p:cNvGraphicFramePr>
            <a:graphicFrameLocks noGrp="1"/>
          </p:cNvGraphicFramePr>
          <p:nvPr>
            <p:ph idx="1"/>
          </p:nvPr>
        </p:nvGraphicFramePr>
        <p:xfrm>
          <a:off x="1435100" y="1447800"/>
          <a:ext cx="7499350" cy="4450080"/>
        </p:xfrm>
        <a:graphic>
          <a:graphicData uri="http://schemas.openxmlformats.org/drawingml/2006/table">
            <a:tbl>
              <a:tblPr firstRow="1" bandRow="1">
                <a:tableStyleId>{5C22544A-7EE6-4342-B048-85BDC9FD1C3A}</a:tableStyleId>
              </a:tblPr>
              <a:tblGrid>
                <a:gridCol w="3749675"/>
                <a:gridCol w="3749675"/>
              </a:tblGrid>
              <a:tr h="370840">
                <a:tc>
                  <a:txBody>
                    <a:bodyPr/>
                    <a:lstStyle/>
                    <a:p>
                      <a:pPr algn="ctr" rtl="1"/>
                      <a:r>
                        <a:rPr lang="fa-IR" sz="2400" b="1" dirty="0" smtClean="0">
                          <a:cs typeface="B Compset" pitchFamily="2" charset="-78"/>
                        </a:rPr>
                        <a:t>كودكان(پداگوژي)</a:t>
                      </a:r>
                      <a:endParaRPr lang="en-US" sz="2400" b="1" dirty="0">
                        <a:cs typeface="B Compset" pitchFamily="2" charset="-78"/>
                      </a:endParaRPr>
                    </a:p>
                  </a:txBody>
                  <a:tcPr/>
                </a:tc>
                <a:tc>
                  <a:txBody>
                    <a:bodyPr/>
                    <a:lstStyle/>
                    <a:p>
                      <a:pPr algn="ctr" rtl="1"/>
                      <a:r>
                        <a:rPr lang="fa-IR" sz="2400" b="1" dirty="0" smtClean="0">
                          <a:cs typeface="B Compset" pitchFamily="2" charset="-78"/>
                        </a:rPr>
                        <a:t>بزرگسال(آندراگوژي)</a:t>
                      </a:r>
                      <a:endParaRPr lang="en-US" sz="2400" b="1" dirty="0">
                        <a:cs typeface="B Compset" pitchFamily="2" charset="-78"/>
                      </a:endParaRPr>
                    </a:p>
                  </a:txBody>
                  <a:tcPr/>
                </a:tc>
              </a:tr>
              <a:tr h="370840">
                <a:tc>
                  <a:txBody>
                    <a:bodyPr/>
                    <a:lstStyle/>
                    <a:p>
                      <a:pPr algn="ctr" rtl="1"/>
                      <a:r>
                        <a:rPr lang="fa-IR" sz="2000" b="1" dirty="0" smtClean="0">
                          <a:cs typeface="B Compset" pitchFamily="2" charset="-78"/>
                        </a:rPr>
                        <a:t>ديگران تصميم ميگيرند</a:t>
                      </a:r>
                      <a:r>
                        <a:rPr lang="fa-IR" sz="2000" b="1" baseline="0" dirty="0" smtClean="0">
                          <a:cs typeface="B Compset" pitchFamily="2" charset="-78"/>
                        </a:rPr>
                        <a:t> چه جيزي مهم است.</a:t>
                      </a:r>
                      <a:endParaRPr lang="en-US" sz="2000" b="1" dirty="0">
                        <a:cs typeface="B Compset" pitchFamily="2" charset="-78"/>
                      </a:endParaRPr>
                    </a:p>
                  </a:txBody>
                  <a:tcPr/>
                </a:tc>
                <a:tc>
                  <a:txBody>
                    <a:bodyPr/>
                    <a:lstStyle/>
                    <a:p>
                      <a:pPr algn="ctr" rtl="1"/>
                      <a:r>
                        <a:rPr lang="fa-IR" sz="2000" b="1" dirty="0" smtClean="0">
                          <a:cs typeface="B Compset" pitchFamily="2" charset="-78"/>
                        </a:rPr>
                        <a:t>خودشان تصميم ميگيرند چه ياد بگيرند.</a:t>
                      </a:r>
                      <a:endParaRPr lang="en-US" sz="2000" b="1" dirty="0">
                        <a:cs typeface="B Compset" pitchFamily="2" charset="-78"/>
                      </a:endParaRPr>
                    </a:p>
                  </a:txBody>
                  <a:tcPr/>
                </a:tc>
              </a:tr>
              <a:tr h="370840">
                <a:tc>
                  <a:txBody>
                    <a:bodyPr/>
                    <a:lstStyle/>
                    <a:p>
                      <a:pPr algn="ctr" rtl="1"/>
                      <a:r>
                        <a:rPr lang="fa-IR" sz="2000" b="1" dirty="0" smtClean="0">
                          <a:cs typeface="B Compset" pitchFamily="2" charset="-78"/>
                        </a:rPr>
                        <a:t>اطلاعات را مي پذيرند.</a:t>
                      </a:r>
                      <a:endParaRPr lang="en-US" sz="2000" b="1" dirty="0">
                        <a:cs typeface="B Compset" pitchFamily="2" charset="-78"/>
                      </a:endParaRPr>
                    </a:p>
                  </a:txBody>
                  <a:tcPr/>
                </a:tc>
                <a:tc>
                  <a:txBody>
                    <a:bodyPr/>
                    <a:lstStyle/>
                    <a:p>
                      <a:pPr algn="ctr" rtl="1"/>
                      <a:r>
                        <a:rPr lang="fa-IR" sz="2000" b="1" dirty="0" smtClean="0">
                          <a:cs typeface="B Compset" pitchFamily="2" charset="-78"/>
                        </a:rPr>
                        <a:t>اعتبار</a:t>
                      </a:r>
                      <a:r>
                        <a:rPr lang="fa-IR" sz="2000" b="1" baseline="0" dirty="0" smtClean="0">
                          <a:cs typeface="B Compset" pitchFamily="2" charset="-78"/>
                        </a:rPr>
                        <a:t> و ارزشيابي اطلاعات بر اساس تجارب و باورها بررسي مي شود.</a:t>
                      </a:r>
                      <a:endParaRPr lang="en-US" sz="2000" b="1" dirty="0">
                        <a:cs typeface="B Compset" pitchFamily="2" charset="-78"/>
                      </a:endParaRPr>
                    </a:p>
                  </a:txBody>
                  <a:tcPr/>
                </a:tc>
              </a:tr>
              <a:tr h="370840">
                <a:tc>
                  <a:txBody>
                    <a:bodyPr/>
                    <a:lstStyle/>
                    <a:p>
                      <a:pPr algn="ctr" rtl="1"/>
                      <a:r>
                        <a:rPr lang="fa-IR" sz="2000" b="1" dirty="0" smtClean="0">
                          <a:cs typeface="B Compset" pitchFamily="2" charset="-78"/>
                        </a:rPr>
                        <a:t>انتظار</a:t>
                      </a:r>
                      <a:r>
                        <a:rPr lang="fa-IR" sz="2000" b="1" baseline="0" dirty="0" smtClean="0">
                          <a:cs typeface="B Compset" pitchFamily="2" charset="-78"/>
                        </a:rPr>
                        <a:t> دارند از اطلاعات در آينده استفاده كنند.</a:t>
                      </a:r>
                      <a:endParaRPr lang="en-US" sz="2000" b="1" dirty="0">
                        <a:cs typeface="B Compset" pitchFamily="2" charset="-78"/>
                      </a:endParaRPr>
                    </a:p>
                  </a:txBody>
                  <a:tcPr/>
                </a:tc>
                <a:tc>
                  <a:txBody>
                    <a:bodyPr/>
                    <a:lstStyle/>
                    <a:p>
                      <a:pPr algn="ctr" rtl="1"/>
                      <a:r>
                        <a:rPr lang="fa-IR" sz="2000" b="1" dirty="0" smtClean="0">
                          <a:cs typeface="B Compset" pitchFamily="2" charset="-78"/>
                        </a:rPr>
                        <a:t>انتظار</a:t>
                      </a:r>
                      <a:r>
                        <a:rPr lang="fa-IR" sz="2000" b="1" baseline="0" dirty="0" smtClean="0">
                          <a:cs typeface="B Compset" pitchFamily="2" charset="-78"/>
                        </a:rPr>
                        <a:t> دارند اطلاعات بي درنگ سودمند باشند.</a:t>
                      </a:r>
                      <a:endParaRPr lang="en-US" sz="2000" b="1" dirty="0">
                        <a:cs typeface="B Compset" pitchFamily="2" charset="-78"/>
                      </a:endParaRPr>
                    </a:p>
                  </a:txBody>
                  <a:tcPr/>
                </a:tc>
              </a:tr>
              <a:tr h="370840">
                <a:tc>
                  <a:txBody>
                    <a:bodyPr/>
                    <a:lstStyle/>
                    <a:p>
                      <a:pPr algn="ctr" rtl="1"/>
                      <a:r>
                        <a:rPr lang="fa-IR" sz="2000" b="1" dirty="0" smtClean="0">
                          <a:cs typeface="B Compset" pitchFamily="2" charset="-78"/>
                        </a:rPr>
                        <a:t>تمركز بر حقايق</a:t>
                      </a:r>
                      <a:endParaRPr lang="en-US" sz="2000" b="1" dirty="0">
                        <a:cs typeface="B Compset" pitchFamily="2" charset="-78"/>
                      </a:endParaRPr>
                    </a:p>
                  </a:txBody>
                  <a:tcPr/>
                </a:tc>
                <a:tc>
                  <a:txBody>
                    <a:bodyPr/>
                    <a:lstStyle/>
                    <a:p>
                      <a:pPr algn="ctr" rtl="1"/>
                      <a:r>
                        <a:rPr lang="fa-IR" sz="2000" b="1" dirty="0" smtClean="0">
                          <a:cs typeface="B Compset" pitchFamily="2" charset="-78"/>
                        </a:rPr>
                        <a:t>تمركز بر كاربرد حقايق</a:t>
                      </a:r>
                      <a:endParaRPr lang="en-US" sz="2000" b="1" dirty="0">
                        <a:cs typeface="B Compset" pitchFamily="2" charset="-78"/>
                      </a:endParaRPr>
                    </a:p>
                  </a:txBody>
                  <a:tcPr/>
                </a:tc>
              </a:tr>
              <a:tr h="370840">
                <a:tc>
                  <a:txBody>
                    <a:bodyPr/>
                    <a:lstStyle/>
                    <a:p>
                      <a:pPr algn="ctr" rtl="1"/>
                      <a:r>
                        <a:rPr lang="fa-IR" sz="2000" b="1" dirty="0" smtClean="0">
                          <a:cs typeface="B Compset" pitchFamily="2" charset="-78"/>
                        </a:rPr>
                        <a:t>معلم اقتدار</a:t>
                      </a:r>
                      <a:endParaRPr lang="en-US" sz="2000" b="1" dirty="0">
                        <a:cs typeface="B Compset" pitchFamily="2" charset="-78"/>
                      </a:endParaRPr>
                    </a:p>
                  </a:txBody>
                  <a:tcPr/>
                </a:tc>
                <a:tc>
                  <a:txBody>
                    <a:bodyPr/>
                    <a:lstStyle/>
                    <a:p>
                      <a:pPr algn="ctr" rtl="1"/>
                      <a:r>
                        <a:rPr lang="fa-IR" sz="2000" b="1" dirty="0" smtClean="0">
                          <a:cs typeface="B Compset" pitchFamily="2" charset="-78"/>
                        </a:rPr>
                        <a:t>همكاري معلم و فراگير</a:t>
                      </a:r>
                      <a:endParaRPr lang="en-US" sz="2000" b="1" dirty="0">
                        <a:cs typeface="B Compset" pitchFamily="2" charset="-78"/>
                      </a:endParaRPr>
                    </a:p>
                  </a:txBody>
                  <a:tcPr/>
                </a:tc>
              </a:tr>
              <a:tr h="370840">
                <a:tc>
                  <a:txBody>
                    <a:bodyPr/>
                    <a:lstStyle/>
                    <a:p>
                      <a:pPr algn="ctr" rtl="1"/>
                      <a:r>
                        <a:rPr lang="fa-IR" sz="2000" b="1" dirty="0" smtClean="0">
                          <a:cs typeface="B Compset" pitchFamily="2" charset="-78"/>
                        </a:rPr>
                        <a:t>فراگيران وابسته به معلم هستند.</a:t>
                      </a:r>
                      <a:endParaRPr lang="en-US" sz="2000" b="1" dirty="0">
                        <a:cs typeface="B Compset" pitchFamily="2" charset="-78"/>
                      </a:endParaRPr>
                    </a:p>
                  </a:txBody>
                  <a:tcPr/>
                </a:tc>
                <a:tc>
                  <a:txBody>
                    <a:bodyPr/>
                    <a:lstStyle/>
                    <a:p>
                      <a:pPr algn="ctr" rtl="1"/>
                      <a:r>
                        <a:rPr lang="fa-IR" sz="2000" b="1" dirty="0" smtClean="0">
                          <a:cs typeface="B Compset" pitchFamily="2" charset="-78"/>
                        </a:rPr>
                        <a:t>فراگيران به دنبال خود هدايتي</a:t>
                      </a:r>
                      <a:endParaRPr lang="en-US" sz="2000" b="1" dirty="0">
                        <a:cs typeface="B Compset" pitchFamily="2" charset="-78"/>
                      </a:endParaRPr>
                    </a:p>
                  </a:txBody>
                  <a:tcPr/>
                </a:tc>
              </a:tr>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000" b="1" dirty="0" smtClean="0">
                          <a:cs typeface="B Compset" pitchFamily="2" charset="-78"/>
                        </a:rPr>
                        <a:t>برانگيخته شدن فراگيران از طريق انگيزه هاي خارجي مانند نمره</a:t>
                      </a:r>
                      <a:endParaRPr lang="en-US" sz="2000" b="1" dirty="0" smtClean="0">
                        <a:cs typeface="B Compset" pitchFamily="2" charset="-78"/>
                      </a:endParaRPr>
                    </a:p>
                    <a:p>
                      <a:pPr algn="ctr" rtl="1"/>
                      <a:endParaRPr lang="en-US" sz="2000" b="1" dirty="0">
                        <a:cs typeface="B Compset" pitchFamily="2" charset="-78"/>
                      </a:endParaRPr>
                    </a:p>
                  </a:txBody>
                  <a:tcPr/>
                </a:tc>
                <a:tc>
                  <a:txBody>
                    <a:bodyPr/>
                    <a:lstStyle/>
                    <a:p>
                      <a:pPr algn="ctr" rtl="1"/>
                      <a:r>
                        <a:rPr lang="fa-IR" sz="2000" b="1" dirty="0" smtClean="0">
                          <a:cs typeface="B Compset" pitchFamily="2" charset="-78"/>
                        </a:rPr>
                        <a:t>برانگيخته شدن فراگيران از طريق انگيزه هاي دروني مانند احساس رضايت</a:t>
                      </a:r>
                      <a:endParaRPr lang="en-US" sz="2000" b="1" dirty="0">
                        <a:cs typeface="B Compset" pitchFamily="2" charset="-78"/>
                      </a:endParaRPr>
                    </a:p>
                  </a:txBody>
                  <a:tcPr/>
                </a:tc>
              </a:tr>
            </a:tbl>
          </a:graphicData>
        </a:graphic>
      </p:graphicFrame>
    </p:spTree>
  </p:cSld>
  <p:clrMapOvr>
    <a:masterClrMapping/>
  </p:clrMapOvr>
  <p:transition spd="slow">
    <p:checker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dirty="0" smtClean="0">
                <a:cs typeface="B Titr" pitchFamily="2" charset="-78"/>
              </a:rPr>
              <a:t>تقسيم بندي حيطه هاي يادگيري</a:t>
            </a:r>
            <a:endParaRPr lang="en-US" dirty="0">
              <a:cs typeface="B Titr" pitchFamily="2" charset="-78"/>
            </a:endParaRPr>
          </a:p>
        </p:txBody>
      </p:sp>
      <p:sp>
        <p:nvSpPr>
          <p:cNvPr id="3" name="Content Placeholder 2"/>
          <p:cNvSpPr>
            <a:spLocks noGrp="1"/>
          </p:cNvSpPr>
          <p:nvPr>
            <p:ph idx="1"/>
          </p:nvPr>
        </p:nvSpPr>
        <p:spPr/>
        <p:txBody>
          <a:bodyPr/>
          <a:lstStyle/>
          <a:p>
            <a:pPr algn="r" rtl="1">
              <a:buFont typeface="Wingdings" pitchFamily="2" charset="2"/>
              <a:buChar char="v"/>
            </a:pPr>
            <a:r>
              <a:rPr lang="fa-IR" dirty="0" smtClean="0">
                <a:cs typeface="B Bardiya" pitchFamily="2" charset="-78"/>
              </a:rPr>
              <a:t>1.حيطه شناختي</a:t>
            </a:r>
          </a:p>
          <a:p>
            <a:pPr algn="r" rtl="1">
              <a:buFont typeface="Wingdings" pitchFamily="2" charset="2"/>
              <a:buChar char="v"/>
            </a:pPr>
            <a:endParaRPr lang="fa-IR" dirty="0" smtClean="0">
              <a:cs typeface="B Bardiya" pitchFamily="2" charset="-78"/>
            </a:endParaRPr>
          </a:p>
          <a:p>
            <a:pPr algn="r" rtl="1">
              <a:buFont typeface="Wingdings" pitchFamily="2" charset="2"/>
              <a:buChar char="v"/>
            </a:pPr>
            <a:r>
              <a:rPr lang="fa-IR" dirty="0" smtClean="0">
                <a:cs typeface="B Bardiya" pitchFamily="2" charset="-78"/>
              </a:rPr>
              <a:t>2.حيطه عاطفي</a:t>
            </a:r>
          </a:p>
          <a:p>
            <a:pPr algn="r" rtl="1">
              <a:buFont typeface="Wingdings" pitchFamily="2" charset="2"/>
              <a:buChar char="v"/>
            </a:pPr>
            <a:endParaRPr lang="fa-IR" dirty="0" smtClean="0">
              <a:cs typeface="B Bardiya" pitchFamily="2" charset="-78"/>
            </a:endParaRPr>
          </a:p>
          <a:p>
            <a:pPr algn="r" rtl="1">
              <a:buFont typeface="Wingdings" pitchFamily="2" charset="2"/>
              <a:buChar char="v"/>
            </a:pPr>
            <a:r>
              <a:rPr lang="fa-IR" dirty="0" smtClean="0">
                <a:cs typeface="B Bardiya" pitchFamily="2" charset="-78"/>
              </a:rPr>
              <a:t>3.حيطه رواني حركتي</a:t>
            </a:r>
          </a:p>
          <a:p>
            <a:pPr algn="r" rtl="1">
              <a:buFont typeface="Wingdings" pitchFamily="2" charset="2"/>
              <a:buChar char="v"/>
            </a:pPr>
            <a:endParaRPr lang="en-US" dirty="0">
              <a:cs typeface="B Compset" pitchFamily="2" charset="-78"/>
            </a:endParaRPr>
          </a:p>
        </p:txBody>
      </p:sp>
    </p:spTree>
  </p:cSld>
  <p:clrMapOvr>
    <a:masterClrMapping/>
  </p:clrMapOvr>
  <p:transition spd="slow">
    <p:checker dir="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a:bodyPr>
          <a:lstStyle/>
          <a:p>
            <a:pPr algn="ctr"/>
            <a:r>
              <a:rPr lang="fa-IR" b="1" dirty="0">
                <a:solidFill>
                  <a:schemeClr val="accent5">
                    <a:lumMod val="50000"/>
                  </a:schemeClr>
                </a:solidFill>
                <a:cs typeface="B Titr" panose="00000700000000000000" pitchFamily="2" charset="-78"/>
              </a:rPr>
              <a:t>طبقه بندی اهداف آموزشی</a:t>
            </a:r>
          </a:p>
        </p:txBody>
      </p:sp>
      <p:sp>
        <p:nvSpPr>
          <p:cNvPr id="3" name="Content Placeholder 2"/>
          <p:cNvSpPr>
            <a:spLocks noGrp="1"/>
          </p:cNvSpPr>
          <p:nvPr>
            <p:ph idx="1"/>
          </p:nvPr>
        </p:nvSpPr>
        <p:spPr>
          <a:xfrm>
            <a:off x="457200" y="1447800"/>
            <a:ext cx="8229600" cy="5029200"/>
          </a:xfrm>
        </p:spPr>
        <p:txBody>
          <a:bodyPr>
            <a:noAutofit/>
          </a:bodyPr>
          <a:lstStyle/>
          <a:p>
            <a:pPr algn="just" rtl="1"/>
            <a:r>
              <a:rPr lang="fa-IR" sz="2800" dirty="0">
                <a:cs typeface="B Davat" panose="00000400000000000000" pitchFamily="2" charset="-78"/>
              </a:rPr>
              <a:t>طبقه بندی بر اساس حیطه یادگیری که توسط </a:t>
            </a:r>
            <a:r>
              <a:rPr lang="fa-IR" sz="2800" dirty="0">
                <a:solidFill>
                  <a:schemeClr val="accent4">
                    <a:lumMod val="75000"/>
                  </a:schemeClr>
                </a:solidFill>
                <a:cs typeface="B Davat" panose="00000400000000000000" pitchFamily="2" charset="-78"/>
              </a:rPr>
              <a:t>بنیامین بلوم و همکاران </a:t>
            </a:r>
            <a:r>
              <a:rPr lang="fa-IR" sz="2800" dirty="0">
                <a:cs typeface="B Davat" panose="00000400000000000000" pitchFamily="2" charset="-78"/>
              </a:rPr>
              <a:t>مطرح شده است.</a:t>
            </a:r>
          </a:p>
          <a:p>
            <a:pPr algn="just" rtl="1"/>
            <a:r>
              <a:rPr lang="fa-IR" sz="2800" dirty="0">
                <a:cs typeface="B Davat" panose="00000400000000000000" pitchFamily="2" charset="-78"/>
              </a:rPr>
              <a:t>در این طبقه بندی اهداف آموزشی در سه حیطه شناختی، عاطفی و روانی حرکتی قرار می گیرند.</a:t>
            </a:r>
          </a:p>
          <a:p>
            <a:pPr algn="just" rtl="1"/>
            <a:r>
              <a:rPr lang="fa-IR" sz="2800" dirty="0">
                <a:solidFill>
                  <a:schemeClr val="accent1">
                    <a:lumMod val="75000"/>
                  </a:schemeClr>
                </a:solidFill>
                <a:cs typeface="B Davat" panose="00000400000000000000" pitchFamily="2" charset="-78"/>
              </a:rPr>
              <a:t>حیطه شناختی: </a:t>
            </a:r>
            <a:r>
              <a:rPr lang="fa-IR" sz="2800" dirty="0">
                <a:cs typeface="B Davat" panose="00000400000000000000" pitchFamily="2" charset="-78"/>
              </a:rPr>
              <a:t>اهدافی که محتوای آنها عمدتا جنبه نظری داشته و یادگیری آنها مستلزم فعالیتهای ذهنی و عقلانی است. نظیر محتوای مربوط به دروس ریاضی و تاریخ و ادبیات</a:t>
            </a:r>
          </a:p>
          <a:p>
            <a:pPr algn="just" rtl="1"/>
            <a:r>
              <a:rPr lang="fa-IR" sz="2800" dirty="0">
                <a:solidFill>
                  <a:schemeClr val="accent1">
                    <a:lumMod val="75000"/>
                  </a:schemeClr>
                </a:solidFill>
                <a:cs typeface="B Davat" panose="00000400000000000000" pitchFamily="2" charset="-78"/>
              </a:rPr>
              <a:t>حیطه عاطفی:</a:t>
            </a:r>
            <a:r>
              <a:rPr lang="fa-IR" sz="2800" dirty="0">
                <a:cs typeface="B Davat" panose="00000400000000000000" pitchFamily="2" charset="-78"/>
              </a:rPr>
              <a:t>اهدافی را در بر می گیرد که محتوای مربوطه به آنها جنبه نگرشی داشته و بطور کلی در ارتباط با ارزشهاست</a:t>
            </a:r>
          </a:p>
          <a:p>
            <a:pPr algn="just" rtl="1"/>
            <a:r>
              <a:rPr lang="fa-IR" sz="2800" dirty="0">
                <a:solidFill>
                  <a:schemeClr val="accent1">
                    <a:lumMod val="75000"/>
                  </a:schemeClr>
                </a:solidFill>
                <a:cs typeface="B Davat" panose="00000400000000000000" pitchFamily="2" charset="-78"/>
              </a:rPr>
              <a:t>حیطه روانی حرکتی</a:t>
            </a:r>
            <a:r>
              <a:rPr lang="fa-IR" sz="2800" dirty="0">
                <a:cs typeface="B Davat" panose="00000400000000000000" pitchFamily="2" charset="-78"/>
              </a:rPr>
              <a:t> اختصاص به آموختن مهارتها دارد</a:t>
            </a:r>
            <a:r>
              <a:rPr lang="fa-IR" sz="1100" dirty="0" smtClean="0"/>
              <a:t>.</a:t>
            </a:r>
            <a:endParaRPr lang="fa-IR" sz="1100" dirty="0"/>
          </a:p>
        </p:txBody>
      </p:sp>
    </p:spTree>
    <p:extLst>
      <p:ext uri="{BB962C8B-B14F-4D97-AF65-F5344CB8AC3E}">
        <p14:creationId xmlns:p14="http://schemas.microsoft.com/office/powerpoint/2010/main" val="3492580095"/>
      </p:ext>
    </p:extLst>
  </p:cSld>
  <p:clrMapOvr>
    <a:masterClrMapping/>
  </p:clrMapOvr>
  <p:transition spd="slow">
    <p:checke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33400"/>
          </a:xfrm>
        </p:spPr>
        <p:txBody>
          <a:bodyPr>
            <a:normAutofit fontScale="90000"/>
          </a:bodyPr>
          <a:lstStyle/>
          <a:p>
            <a:pPr algn="ctr"/>
            <a:r>
              <a:rPr lang="fa-IR" b="1" dirty="0">
                <a:solidFill>
                  <a:schemeClr val="accent5">
                    <a:lumMod val="50000"/>
                  </a:schemeClr>
                </a:solidFill>
                <a:cs typeface="B Titr" panose="00000700000000000000" pitchFamily="2" charset="-78"/>
              </a:rPr>
              <a:t>سطوح مختلف حيطه شناختی </a:t>
            </a:r>
            <a:r>
              <a:rPr lang="en-US" dirty="0"/>
              <a:t/>
            </a:r>
            <a:br>
              <a:rPr lang="en-US" dirty="0"/>
            </a:br>
            <a:endParaRPr lang="fa-IR" dirty="0"/>
          </a:p>
        </p:txBody>
      </p:sp>
      <p:sp>
        <p:nvSpPr>
          <p:cNvPr id="3" name="Content Placeholder 2"/>
          <p:cNvSpPr>
            <a:spLocks noGrp="1"/>
          </p:cNvSpPr>
          <p:nvPr>
            <p:ph idx="1"/>
          </p:nvPr>
        </p:nvSpPr>
        <p:spPr>
          <a:xfrm>
            <a:off x="457200" y="1371600"/>
            <a:ext cx="8229600" cy="4754563"/>
          </a:xfrm>
        </p:spPr>
        <p:txBody>
          <a:bodyPr>
            <a:noAutofit/>
          </a:bodyPr>
          <a:lstStyle/>
          <a:p>
            <a:pPr lvl="0" algn="r" rtl="1"/>
            <a:r>
              <a:rPr lang="fa-IR" sz="2800" dirty="0">
                <a:solidFill>
                  <a:schemeClr val="accent1">
                    <a:lumMod val="75000"/>
                  </a:schemeClr>
                </a:solidFill>
                <a:cs typeface="B Davat" panose="00000400000000000000" pitchFamily="2" charset="-78"/>
              </a:rPr>
              <a:t>دانش </a:t>
            </a:r>
            <a:r>
              <a:rPr lang="en-US" sz="2800" dirty="0" smtClean="0">
                <a:solidFill>
                  <a:schemeClr val="accent1">
                    <a:lumMod val="75000"/>
                  </a:schemeClr>
                </a:solidFill>
                <a:cs typeface="B Davat" panose="00000400000000000000" pitchFamily="2" charset="-78"/>
              </a:rPr>
              <a:t>(</a:t>
            </a:r>
            <a:r>
              <a:rPr lang="en-US" sz="2800" dirty="0">
                <a:solidFill>
                  <a:schemeClr val="accent1">
                    <a:lumMod val="75000"/>
                  </a:schemeClr>
                </a:solidFill>
                <a:latin typeface="Bell MT" panose="02020503060305020303" pitchFamily="18" charset="0"/>
                <a:cs typeface="B Davat" panose="00000400000000000000" pitchFamily="2" charset="-78"/>
              </a:rPr>
              <a:t>Knowledge</a:t>
            </a:r>
            <a:r>
              <a:rPr lang="en-US" sz="2800" dirty="0" smtClean="0">
                <a:solidFill>
                  <a:schemeClr val="accent1">
                    <a:lumMod val="75000"/>
                  </a:schemeClr>
                </a:solidFill>
                <a:cs typeface="B Davat" panose="00000400000000000000" pitchFamily="2" charset="-78"/>
              </a:rPr>
              <a:t>)</a:t>
            </a:r>
            <a:r>
              <a:rPr lang="fa-IR" sz="2800" dirty="0" smtClean="0">
                <a:solidFill>
                  <a:schemeClr val="accent1">
                    <a:lumMod val="75000"/>
                  </a:schemeClr>
                </a:solidFill>
                <a:cs typeface="B Davat" panose="00000400000000000000" pitchFamily="2" charset="-78"/>
              </a:rPr>
              <a:t>: </a:t>
            </a:r>
            <a:r>
              <a:rPr lang="fa-IR" sz="2800" dirty="0" smtClean="0">
                <a:cs typeface="B Davat" panose="00000400000000000000" pitchFamily="2" charset="-78"/>
              </a:rPr>
              <a:t>کسب </a:t>
            </a:r>
            <a:r>
              <a:rPr lang="fa-IR" sz="2800" dirty="0">
                <a:cs typeface="B Davat" panose="00000400000000000000" pitchFamily="2" charset="-78"/>
              </a:rPr>
              <a:t>يا به خاطر آوردن آنچه فراگير قبلا آموخته است در اين حيطه قرار می گيرد. استفاده از افعالی مانند تعريف می کند، مشخص می کند، بيان می کند، نام می برد، نشاندهنده اين سطح است. </a:t>
            </a:r>
            <a:endParaRPr lang="en-US" sz="2800" dirty="0">
              <a:cs typeface="B Davat" panose="00000400000000000000" pitchFamily="2" charset="-78"/>
            </a:endParaRPr>
          </a:p>
          <a:p>
            <a:pPr lvl="0" algn="r" rtl="1"/>
            <a:r>
              <a:rPr lang="fa-IR" sz="2800" dirty="0">
                <a:solidFill>
                  <a:schemeClr val="accent1">
                    <a:lumMod val="75000"/>
                  </a:schemeClr>
                </a:solidFill>
                <a:cs typeface="B Davat" panose="00000400000000000000" pitchFamily="2" charset="-78"/>
              </a:rPr>
              <a:t>درک</a:t>
            </a:r>
            <a:r>
              <a:rPr lang="fa-IR" sz="2800" dirty="0">
                <a:cs typeface="B Davat" panose="00000400000000000000" pitchFamily="2" charset="-78"/>
              </a:rPr>
              <a:t> </a:t>
            </a:r>
            <a:r>
              <a:rPr lang="en-US" sz="2800" dirty="0">
                <a:solidFill>
                  <a:schemeClr val="accent1">
                    <a:lumMod val="75000"/>
                  </a:schemeClr>
                </a:solidFill>
                <a:cs typeface="B Davat" panose="00000400000000000000" pitchFamily="2" charset="-78"/>
              </a:rPr>
              <a:t>(</a:t>
            </a:r>
            <a:r>
              <a:rPr lang="en-US" sz="2800" dirty="0">
                <a:solidFill>
                  <a:schemeClr val="accent1">
                    <a:lumMod val="75000"/>
                  </a:schemeClr>
                </a:solidFill>
                <a:latin typeface="Bell MT" panose="02020503060305020303" pitchFamily="18" charset="0"/>
                <a:cs typeface="B Davat" panose="00000400000000000000" pitchFamily="2" charset="-78"/>
              </a:rPr>
              <a:t>Comprehension</a:t>
            </a:r>
            <a:r>
              <a:rPr lang="en-US" sz="2800" dirty="0">
                <a:solidFill>
                  <a:schemeClr val="accent1">
                    <a:lumMod val="75000"/>
                  </a:schemeClr>
                </a:solidFill>
                <a:cs typeface="B Davat" panose="00000400000000000000" pitchFamily="2" charset="-78"/>
              </a:rPr>
              <a:t>)</a:t>
            </a:r>
            <a:r>
              <a:rPr lang="fa-IR" sz="2800" dirty="0">
                <a:solidFill>
                  <a:schemeClr val="accent1">
                    <a:lumMod val="75000"/>
                  </a:schemeClr>
                </a:solidFill>
                <a:cs typeface="B Davat" panose="00000400000000000000" pitchFamily="2" charset="-78"/>
              </a:rPr>
              <a:t>: </a:t>
            </a:r>
            <a:r>
              <a:rPr lang="fa-IR" sz="2800" dirty="0">
                <a:cs typeface="B Davat" panose="00000400000000000000" pitchFamily="2" charset="-78"/>
              </a:rPr>
              <a:t>فهميدن و دريافت معناي يک مطلب و بيان آن با زبان خود فراگير مشخصه اين سطح است. افعالی مانند توضيح می دهد، برگردان می کند، تميز می دهد، مثال می زند، استنتاج می کند، بسط می دهد، در اين سطح مورد استفاده قرار می گيرد. </a:t>
            </a:r>
            <a:r>
              <a:rPr lang="en-US" sz="2800" dirty="0">
                <a:cs typeface="B Davat" panose="00000400000000000000" pitchFamily="2" charset="-78"/>
              </a:rPr>
              <a:t>  </a:t>
            </a:r>
          </a:p>
          <a:p>
            <a:pPr lvl="0" algn="r" rtl="1"/>
            <a:r>
              <a:rPr lang="fa-IR" sz="2800" dirty="0">
                <a:solidFill>
                  <a:schemeClr val="accent1">
                    <a:lumMod val="75000"/>
                  </a:schemeClr>
                </a:solidFill>
                <a:cs typeface="B Davat" panose="00000400000000000000" pitchFamily="2" charset="-78"/>
              </a:rPr>
              <a:t>به کاربستن </a:t>
            </a:r>
            <a:r>
              <a:rPr lang="en-US" sz="2800" dirty="0">
                <a:solidFill>
                  <a:schemeClr val="accent1">
                    <a:lumMod val="75000"/>
                  </a:schemeClr>
                </a:solidFill>
                <a:cs typeface="B Davat" panose="00000400000000000000" pitchFamily="2" charset="-78"/>
              </a:rPr>
              <a:t>(</a:t>
            </a:r>
            <a:r>
              <a:rPr lang="en-US" sz="2800" dirty="0">
                <a:solidFill>
                  <a:schemeClr val="accent1">
                    <a:lumMod val="75000"/>
                  </a:schemeClr>
                </a:solidFill>
                <a:latin typeface="Bell MT" panose="02020503060305020303" pitchFamily="18" charset="0"/>
                <a:cs typeface="B Davat" panose="00000400000000000000" pitchFamily="2" charset="-78"/>
              </a:rPr>
              <a:t>Application</a:t>
            </a:r>
            <a:r>
              <a:rPr lang="en-US" sz="2800" dirty="0">
                <a:solidFill>
                  <a:schemeClr val="accent1">
                    <a:lumMod val="75000"/>
                  </a:schemeClr>
                </a:solidFill>
                <a:cs typeface="B Davat" panose="00000400000000000000" pitchFamily="2" charset="-78"/>
              </a:rPr>
              <a:t>)</a:t>
            </a:r>
            <a:r>
              <a:rPr lang="fa-IR" sz="2800" dirty="0">
                <a:solidFill>
                  <a:schemeClr val="accent1">
                    <a:lumMod val="75000"/>
                  </a:schemeClr>
                </a:solidFill>
                <a:cs typeface="B Davat" panose="00000400000000000000" pitchFamily="2" charset="-78"/>
              </a:rPr>
              <a:t>: </a:t>
            </a:r>
            <a:r>
              <a:rPr lang="fa-IR" sz="2800" dirty="0">
                <a:cs typeface="B Davat" panose="00000400000000000000" pitchFamily="2" charset="-78"/>
              </a:rPr>
              <a:t>توانايي به کار بردن آموخته ها در موقعيت هاي جديد و واقعي. استفاده از افعالی مانند محاسبه می کند، به کار می برد، تهيه می کند، حل می کند، نمايش می دهد، مربوط به اين سطح از حيطه شناختی است.</a:t>
            </a:r>
            <a:r>
              <a:rPr lang="en-US" sz="2800" dirty="0">
                <a:cs typeface="B Davat" panose="00000400000000000000" pitchFamily="2" charset="-78"/>
              </a:rPr>
              <a:t> </a:t>
            </a:r>
            <a:r>
              <a:rPr lang="en-US" sz="3600" dirty="0"/>
              <a:t> </a:t>
            </a:r>
          </a:p>
          <a:p>
            <a:pPr algn="r"/>
            <a:endParaRPr lang="fa-IR" sz="3600" dirty="0"/>
          </a:p>
        </p:txBody>
      </p:sp>
    </p:spTree>
    <p:extLst>
      <p:ext uri="{BB962C8B-B14F-4D97-AF65-F5344CB8AC3E}">
        <p14:creationId xmlns:p14="http://schemas.microsoft.com/office/powerpoint/2010/main" val="2745038633"/>
      </p:ext>
    </p:extLst>
  </p:cSld>
  <p:clrMapOvr>
    <a:masterClrMapping/>
  </p:clrMapOvr>
  <p:transition spd="slow">
    <p:checker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228600"/>
            <a:ext cx="7696199" cy="990600"/>
          </a:xfrm>
        </p:spPr>
        <p:txBody>
          <a:bodyPr>
            <a:normAutofit/>
          </a:bodyPr>
          <a:lstStyle/>
          <a:p>
            <a:pPr algn="ctr"/>
            <a:r>
              <a:rPr lang="fa-IR" b="1" dirty="0">
                <a:solidFill>
                  <a:schemeClr val="accent5">
                    <a:lumMod val="50000"/>
                  </a:schemeClr>
                </a:solidFill>
                <a:cs typeface="B Titr" panose="00000700000000000000" pitchFamily="2" charset="-78"/>
              </a:rPr>
              <a:t>سطوح مختلف حيطه شناختی</a:t>
            </a:r>
          </a:p>
        </p:txBody>
      </p:sp>
      <p:sp>
        <p:nvSpPr>
          <p:cNvPr id="3" name="Content Placeholder 2"/>
          <p:cNvSpPr>
            <a:spLocks noGrp="1"/>
          </p:cNvSpPr>
          <p:nvPr>
            <p:ph idx="1"/>
          </p:nvPr>
        </p:nvSpPr>
        <p:spPr>
          <a:xfrm>
            <a:off x="838201" y="1524000"/>
            <a:ext cx="7696200" cy="4387222"/>
          </a:xfrm>
        </p:spPr>
        <p:txBody>
          <a:bodyPr>
            <a:noAutofit/>
          </a:bodyPr>
          <a:lstStyle/>
          <a:p>
            <a:pPr marL="82296" lvl="0" indent="0" algn="r" rtl="1">
              <a:buNone/>
            </a:pPr>
            <a:r>
              <a:rPr lang="fa-IR" sz="2800" dirty="0">
                <a:solidFill>
                  <a:schemeClr val="accent1">
                    <a:lumMod val="75000"/>
                  </a:schemeClr>
                </a:solidFill>
                <a:cs typeface="B Davat" panose="00000400000000000000" pitchFamily="2" charset="-78"/>
              </a:rPr>
              <a:t>تحليل </a:t>
            </a:r>
            <a:r>
              <a:rPr lang="en-US" sz="2800" dirty="0">
                <a:cs typeface="B Davat" panose="00000400000000000000" pitchFamily="2" charset="-78"/>
              </a:rPr>
              <a:t>(</a:t>
            </a:r>
            <a:r>
              <a:rPr lang="en-US" sz="2800" dirty="0">
                <a:solidFill>
                  <a:schemeClr val="accent1">
                    <a:lumMod val="75000"/>
                  </a:schemeClr>
                </a:solidFill>
                <a:latin typeface="Bell MT" panose="02020503060305020303" pitchFamily="18" charset="0"/>
                <a:cs typeface="B Davat" panose="00000400000000000000" pitchFamily="2" charset="-78"/>
              </a:rPr>
              <a:t>Analysis)</a:t>
            </a:r>
            <a:r>
              <a:rPr lang="fa-IR" sz="2800" dirty="0">
                <a:cs typeface="B Davat" panose="00000400000000000000" pitchFamily="2" charset="-78"/>
              </a:rPr>
              <a:t>: قابليت تفکيک يک مطلب به اجزا تشکيل دهنده آن. در اين سطح استفاده از افعالی مانند تجزيه می کند، مشخص می کند، تصوير می کند، طراحی می کند، ارتباط می دهد، انتخاب می کند، تفکيک می کند، معمول است.</a:t>
            </a:r>
            <a:r>
              <a:rPr lang="en-US" sz="2800" dirty="0">
                <a:cs typeface="B Davat" panose="00000400000000000000" pitchFamily="2" charset="-78"/>
              </a:rPr>
              <a:t>  </a:t>
            </a:r>
          </a:p>
          <a:p>
            <a:pPr marL="82296" lvl="0" indent="0" algn="r" rtl="1">
              <a:buNone/>
            </a:pPr>
            <a:r>
              <a:rPr lang="fa-IR" sz="2800" dirty="0">
                <a:solidFill>
                  <a:schemeClr val="accent1">
                    <a:lumMod val="75000"/>
                  </a:schemeClr>
                </a:solidFill>
                <a:cs typeface="B Davat" panose="00000400000000000000" pitchFamily="2" charset="-78"/>
              </a:rPr>
              <a:t>ترکيب</a:t>
            </a:r>
            <a:r>
              <a:rPr lang="fa-IR" sz="2800" dirty="0">
                <a:cs typeface="B Davat" panose="00000400000000000000" pitchFamily="2" charset="-78"/>
              </a:rPr>
              <a:t> </a:t>
            </a:r>
            <a:r>
              <a:rPr lang="en-US" sz="2800" dirty="0">
                <a:solidFill>
                  <a:schemeClr val="accent1">
                    <a:lumMod val="75000"/>
                  </a:schemeClr>
                </a:solidFill>
                <a:latin typeface="Bell MT" panose="02020503060305020303" pitchFamily="18" charset="0"/>
                <a:cs typeface="B Davat" panose="00000400000000000000" pitchFamily="2" charset="-78"/>
              </a:rPr>
              <a:t>(Synthesis)</a:t>
            </a:r>
            <a:r>
              <a:rPr lang="fa-IR" sz="2800" dirty="0">
                <a:solidFill>
                  <a:schemeClr val="accent1">
                    <a:lumMod val="75000"/>
                  </a:schemeClr>
                </a:solidFill>
                <a:latin typeface="Bell MT" panose="02020503060305020303" pitchFamily="18" charset="0"/>
                <a:cs typeface="B Davat" panose="00000400000000000000" pitchFamily="2" charset="-78"/>
              </a:rPr>
              <a:t>: </a:t>
            </a:r>
            <a:r>
              <a:rPr lang="fa-IR" sz="2800" dirty="0">
                <a:cs typeface="B Davat" panose="00000400000000000000" pitchFamily="2" charset="-78"/>
              </a:rPr>
              <a:t>توانايي قرار دادن اجزا و عناصر جدا شده در کنار هم و تشکيل يک کل جديد. افعال در اين سطح عبارتند از: طبقه بندی می کند، ترکيب می کند، خلق می کند، اصلاح می کند، اختراع می کند، طرح می دهد </a:t>
            </a:r>
            <a:endParaRPr lang="en-US" sz="2800" dirty="0">
              <a:cs typeface="B Davat" panose="00000400000000000000" pitchFamily="2" charset="-78"/>
            </a:endParaRPr>
          </a:p>
          <a:p>
            <a:pPr marL="82296" lvl="0" indent="0" algn="r" rtl="1">
              <a:buNone/>
            </a:pPr>
            <a:r>
              <a:rPr lang="fa-IR" sz="2800" dirty="0">
                <a:solidFill>
                  <a:schemeClr val="accent1">
                    <a:lumMod val="75000"/>
                  </a:schemeClr>
                </a:solidFill>
                <a:cs typeface="B Davat" panose="00000400000000000000" pitchFamily="2" charset="-78"/>
              </a:rPr>
              <a:t>ارزشيابی و قضاوت </a:t>
            </a:r>
            <a:r>
              <a:rPr lang="en-US" sz="2800" dirty="0">
                <a:cs typeface="B Davat" panose="00000400000000000000" pitchFamily="2" charset="-78"/>
              </a:rPr>
              <a:t>(</a:t>
            </a:r>
            <a:r>
              <a:rPr lang="en-US" sz="2800" dirty="0">
                <a:solidFill>
                  <a:schemeClr val="accent1">
                    <a:lumMod val="75000"/>
                  </a:schemeClr>
                </a:solidFill>
                <a:latin typeface="Bell MT" panose="02020503060305020303" pitchFamily="18" charset="0"/>
                <a:cs typeface="B Davat" panose="00000400000000000000" pitchFamily="2" charset="-78"/>
              </a:rPr>
              <a:t>Evaluation and Judgment</a:t>
            </a:r>
            <a:r>
              <a:rPr lang="en-US" sz="2800" dirty="0">
                <a:cs typeface="B Davat" panose="00000400000000000000" pitchFamily="2" charset="-78"/>
              </a:rPr>
              <a:t>)</a:t>
            </a:r>
            <a:r>
              <a:rPr lang="fa-IR" sz="2800" dirty="0">
                <a:cs typeface="B Davat" panose="00000400000000000000" pitchFamily="2" charset="-78"/>
              </a:rPr>
              <a:t>: توانايي مقايسه و قضاوت درباره مطالب. افعال ارزيابی می کند، مقايسه می کند، نتيجه گيری می کند، انتقاد می کند، اثبات می کند، در اين سطح مورد استفاده قرار می گيرند. </a:t>
            </a:r>
            <a:endParaRPr lang="en-US" sz="2800" dirty="0">
              <a:cs typeface="B Davat" panose="00000400000000000000" pitchFamily="2" charset="-78"/>
            </a:endParaRPr>
          </a:p>
          <a:p>
            <a:pPr algn="r" rtl="1"/>
            <a:endParaRPr lang="fa-IR" dirty="0"/>
          </a:p>
        </p:txBody>
      </p:sp>
    </p:spTree>
    <p:extLst>
      <p:ext uri="{BB962C8B-B14F-4D97-AF65-F5344CB8AC3E}">
        <p14:creationId xmlns:p14="http://schemas.microsoft.com/office/powerpoint/2010/main" val="3253326452"/>
      </p:ext>
    </p:extLst>
  </p:cSld>
  <p:clrMapOvr>
    <a:masterClrMapping/>
  </p:clrMapOvr>
  <p:transition spd="slow">
    <p:checker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891" name="Object 3"/>
          <p:cNvGraphicFramePr>
            <a:graphicFrameLocks noChangeAspect="1"/>
          </p:cNvGraphicFramePr>
          <p:nvPr/>
        </p:nvGraphicFramePr>
        <p:xfrm>
          <a:off x="685800" y="838200"/>
          <a:ext cx="8077200" cy="5391150"/>
        </p:xfrm>
        <a:graphic>
          <a:graphicData uri="http://schemas.openxmlformats.org/presentationml/2006/ole">
            <mc:AlternateContent xmlns:mc="http://schemas.openxmlformats.org/markup-compatibility/2006">
              <mc:Choice xmlns:v="urn:schemas-microsoft-com:vml" Requires="v">
                <p:oleObj spid="_x0000_s1028" name="Document" r:id="rId4" imgW="8900280" imgH="5278320" progId="Word.Document.8">
                  <p:embed/>
                </p:oleObj>
              </mc:Choice>
              <mc:Fallback>
                <p:oleObj name="Document" r:id="rId4" imgW="8900280" imgH="527832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838200"/>
                        <a:ext cx="8077200" cy="5391150"/>
                      </a:xfrm>
                      <a:prstGeom prst="rect">
                        <a:avLst/>
                      </a:prstGeom>
                      <a:noFill/>
                      <a:ln w="28575" cap="sq">
                        <a:solidFill>
                          <a:schemeClr val="bg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7893" name="Line 5"/>
          <p:cNvSpPr>
            <a:spLocks noChangeShapeType="1"/>
          </p:cNvSpPr>
          <p:nvPr/>
        </p:nvSpPr>
        <p:spPr bwMode="auto">
          <a:xfrm flipV="1">
            <a:off x="1295400" y="533400"/>
            <a:ext cx="0" cy="3581400"/>
          </a:xfrm>
          <a:prstGeom prst="line">
            <a:avLst/>
          </a:prstGeom>
          <a:noFill/>
          <a:ln w="38100" cap="sq">
            <a:solidFill>
              <a:schemeClr val="bg2"/>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37895" name="Text Box 7"/>
          <p:cNvSpPr txBox="1">
            <a:spLocks noChangeArrowheads="1"/>
          </p:cNvSpPr>
          <p:nvPr/>
        </p:nvSpPr>
        <p:spPr bwMode="auto">
          <a:xfrm rot="16216914">
            <a:off x="-1674461" y="3474860"/>
            <a:ext cx="50881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spcBef>
                <a:spcPct val="50000"/>
              </a:spcBef>
            </a:pPr>
            <a:r>
              <a:rPr lang="ar-SA" altLang="fa-IR" sz="1800" b="1" dirty="0">
                <a:solidFill>
                  <a:srgbClr val="000000"/>
                </a:solidFill>
                <a:cs typeface="Yagut" pitchFamily="10" charset="-78"/>
              </a:rPr>
              <a:t>روند افزايش دشواري طبقات در حيطه شناختي</a:t>
            </a:r>
            <a:r>
              <a:rPr lang="en-US" altLang="fa-IR" sz="1800" b="1" dirty="0">
                <a:solidFill>
                  <a:srgbClr val="000000"/>
                </a:solidFill>
                <a:cs typeface="Yagut" pitchFamily="10" charset="-78"/>
              </a:rPr>
              <a:t> </a:t>
            </a:r>
          </a:p>
        </p:txBody>
      </p:sp>
      <p:sp>
        <p:nvSpPr>
          <p:cNvPr id="37896" name="Line 8"/>
          <p:cNvSpPr>
            <a:spLocks noChangeShapeType="1"/>
          </p:cNvSpPr>
          <p:nvPr/>
        </p:nvSpPr>
        <p:spPr bwMode="auto">
          <a:xfrm flipV="1">
            <a:off x="1524000" y="1143000"/>
            <a:ext cx="2209800" cy="2667000"/>
          </a:xfrm>
          <a:prstGeom prst="line">
            <a:avLst/>
          </a:prstGeom>
          <a:noFill/>
          <a:ln w="38100" cap="sq">
            <a:solidFill>
              <a:srgbClr val="000000"/>
            </a:solidFill>
            <a:miter lim="800000"/>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Tree>
    <p:extLst>
      <p:ext uri="{BB962C8B-B14F-4D97-AF65-F5344CB8AC3E}">
        <p14:creationId xmlns:p14="http://schemas.microsoft.com/office/powerpoint/2010/main" val="2848551970"/>
      </p:ext>
    </p:extLst>
  </p:cSld>
  <p:clrMapOvr>
    <a:masterClrMapping/>
  </p:clrMapOvr>
  <p:transition spd="slow">
    <p:checke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499"/>
                                          </p:stCondLst>
                                        </p:cTn>
                                        <p:tgtEl>
                                          <p:spTgt spid="37891"/>
                                        </p:tgtEl>
                                        <p:attrNameLst>
                                          <p:attrName>style.visibility</p:attrName>
                                        </p:attrNameLst>
                                      </p:cBhvr>
                                      <p:to>
                                        <p:strVal val="visible"/>
                                      </p:to>
                                    </p:set>
                                    <p:anim to="" calcmode="lin" valueType="num">
                                      <p:cBhvr>
                                        <p:cTn id="7" dur="1" fill="hold"/>
                                        <p:tgtEl>
                                          <p:spTgt spid="37891"/>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378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5"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24110"/>
            <a:ext cx="7543801" cy="1280890"/>
          </a:xfrm>
        </p:spPr>
        <p:txBody>
          <a:bodyPr>
            <a:normAutofit fontScale="90000"/>
          </a:bodyPr>
          <a:lstStyle/>
          <a:p>
            <a:pPr algn="ctr"/>
            <a:r>
              <a:rPr lang="fa-IR" b="1" dirty="0">
                <a:solidFill>
                  <a:schemeClr val="accent5">
                    <a:lumMod val="50000"/>
                  </a:schemeClr>
                </a:solidFill>
                <a:cs typeface="B Titr" panose="00000700000000000000" pitchFamily="2" charset="-78"/>
              </a:rPr>
              <a:t>سطوح مختلف حيطه عاطفی</a:t>
            </a:r>
            <a:r>
              <a:rPr lang="en-US" dirty="0"/>
              <a:t/>
            </a:r>
            <a:br>
              <a:rPr lang="en-US" dirty="0"/>
            </a:br>
            <a:endParaRPr lang="fa-IR" dirty="0"/>
          </a:p>
        </p:txBody>
      </p:sp>
      <p:sp>
        <p:nvSpPr>
          <p:cNvPr id="3" name="Content Placeholder 2"/>
          <p:cNvSpPr>
            <a:spLocks noGrp="1"/>
          </p:cNvSpPr>
          <p:nvPr>
            <p:ph idx="1"/>
          </p:nvPr>
        </p:nvSpPr>
        <p:spPr>
          <a:xfrm>
            <a:off x="457200" y="1905000"/>
            <a:ext cx="8229600" cy="4221163"/>
          </a:xfrm>
        </p:spPr>
        <p:txBody>
          <a:bodyPr>
            <a:normAutofit/>
          </a:bodyPr>
          <a:lstStyle/>
          <a:p>
            <a:pPr lvl="0" algn="just" rtl="1"/>
            <a:r>
              <a:rPr lang="fa-IR" sz="2800" dirty="0">
                <a:solidFill>
                  <a:schemeClr val="accent1">
                    <a:lumMod val="75000"/>
                  </a:schemeClr>
                </a:solidFill>
                <a:cs typeface="B Davat" panose="00000400000000000000" pitchFamily="2" charset="-78"/>
              </a:rPr>
              <a:t>دريافت </a:t>
            </a:r>
            <a:r>
              <a:rPr lang="en-US" sz="2800" dirty="0">
                <a:solidFill>
                  <a:schemeClr val="accent1">
                    <a:lumMod val="75000"/>
                  </a:schemeClr>
                </a:solidFill>
                <a:cs typeface="B Davat" panose="00000400000000000000" pitchFamily="2" charset="-78"/>
              </a:rPr>
              <a:t>(Receiving)</a:t>
            </a:r>
            <a:r>
              <a:rPr lang="fa-IR" sz="2800" dirty="0">
                <a:solidFill>
                  <a:schemeClr val="accent1">
                    <a:lumMod val="75000"/>
                  </a:schemeClr>
                </a:solidFill>
                <a:cs typeface="B Davat" panose="00000400000000000000" pitchFamily="2" charset="-78"/>
              </a:rPr>
              <a:t>: </a:t>
            </a:r>
            <a:r>
              <a:rPr lang="fa-IR" sz="2800" dirty="0">
                <a:cs typeface="B Davat" panose="00000400000000000000" pitchFamily="2" charset="-78"/>
              </a:rPr>
              <a:t>تمايل براي توجه به يک پديده، محرک يا موضوعات خاص. افعالی مانند گوش می دهد، می پرسد، توصيف می کند، اشاره می کند، قرار می دهد، در اين سطح به کار می روند.  </a:t>
            </a:r>
            <a:endParaRPr lang="en-US" sz="2800" dirty="0">
              <a:cs typeface="B Davat" panose="00000400000000000000" pitchFamily="2" charset="-78"/>
            </a:endParaRPr>
          </a:p>
          <a:p>
            <a:pPr lvl="0" algn="just" rtl="1"/>
            <a:r>
              <a:rPr lang="fa-IR" sz="2800" dirty="0">
                <a:solidFill>
                  <a:schemeClr val="accent1">
                    <a:lumMod val="75000"/>
                  </a:schemeClr>
                </a:solidFill>
                <a:cs typeface="B Davat" panose="00000400000000000000" pitchFamily="2" charset="-78"/>
              </a:rPr>
              <a:t>پاسخ دادن </a:t>
            </a:r>
            <a:r>
              <a:rPr lang="en-US" sz="2800" dirty="0">
                <a:solidFill>
                  <a:schemeClr val="accent1">
                    <a:lumMod val="75000"/>
                  </a:schemeClr>
                </a:solidFill>
                <a:cs typeface="B Davat" panose="00000400000000000000" pitchFamily="2" charset="-78"/>
              </a:rPr>
              <a:t>(Responding)</a:t>
            </a:r>
            <a:r>
              <a:rPr lang="fa-IR" sz="2800" dirty="0">
                <a:solidFill>
                  <a:schemeClr val="accent1">
                    <a:lumMod val="75000"/>
                  </a:schemeClr>
                </a:solidFill>
                <a:cs typeface="B Davat" panose="00000400000000000000" pitchFamily="2" charset="-78"/>
              </a:rPr>
              <a:t>: </a:t>
            </a:r>
            <a:r>
              <a:rPr lang="fa-IR" sz="2800" dirty="0">
                <a:cs typeface="B Davat" panose="00000400000000000000" pitchFamily="2" charset="-78"/>
              </a:rPr>
              <a:t>مشارکت فعالانه مخاطب و نشان دادن واکنش او نسبت به موضوع مورد نظر. کاربرد افعالی مانند جواب می دهد، کمک می کند، اجرا می کند، تمرين می کند، مطالعه می کند، می گويد، می نويسد، در اين سطح است.</a:t>
            </a:r>
            <a:r>
              <a:rPr lang="en-US" sz="2800" dirty="0">
                <a:cs typeface="B Davat" panose="00000400000000000000" pitchFamily="2" charset="-78"/>
              </a:rPr>
              <a:t>   </a:t>
            </a:r>
          </a:p>
          <a:p>
            <a:endParaRPr lang="fa-IR" sz="3600" dirty="0"/>
          </a:p>
        </p:txBody>
      </p:sp>
    </p:spTree>
    <p:extLst>
      <p:ext uri="{BB962C8B-B14F-4D97-AF65-F5344CB8AC3E}">
        <p14:creationId xmlns:p14="http://schemas.microsoft.com/office/powerpoint/2010/main" val="3254892734"/>
      </p:ext>
    </p:extLst>
  </p:cSld>
  <p:clrMapOvr>
    <a:masterClrMapping/>
  </p:clrMapOvr>
  <p:transition spd="slow">
    <p:checker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1" y="624110"/>
            <a:ext cx="7772399" cy="1280890"/>
          </a:xfrm>
        </p:spPr>
        <p:txBody>
          <a:bodyPr/>
          <a:lstStyle/>
          <a:p>
            <a:pPr algn="ctr"/>
            <a:r>
              <a:rPr lang="fa-IR" b="1" dirty="0">
                <a:solidFill>
                  <a:schemeClr val="accent5">
                    <a:lumMod val="50000"/>
                  </a:schemeClr>
                </a:solidFill>
                <a:cs typeface="B Titr" panose="00000700000000000000" pitchFamily="2" charset="-78"/>
              </a:rPr>
              <a:t>سطوح مختلف حيطه عاطفی</a:t>
            </a:r>
            <a:endParaRPr lang="fa-IR" dirty="0"/>
          </a:p>
        </p:txBody>
      </p:sp>
      <p:sp>
        <p:nvSpPr>
          <p:cNvPr id="3" name="Content Placeholder 2"/>
          <p:cNvSpPr>
            <a:spLocks noGrp="1"/>
          </p:cNvSpPr>
          <p:nvPr>
            <p:ph idx="1"/>
          </p:nvPr>
        </p:nvSpPr>
        <p:spPr>
          <a:xfrm>
            <a:off x="762001" y="2133600"/>
            <a:ext cx="7772400" cy="3777622"/>
          </a:xfrm>
        </p:spPr>
        <p:txBody>
          <a:bodyPr>
            <a:normAutofit lnSpcReduction="10000"/>
          </a:bodyPr>
          <a:lstStyle/>
          <a:p>
            <a:pPr algn="r" rtl="1"/>
            <a:r>
              <a:rPr lang="fa-IR" sz="2600" dirty="0">
                <a:solidFill>
                  <a:schemeClr val="accent1">
                    <a:lumMod val="75000"/>
                  </a:schemeClr>
                </a:solidFill>
                <a:cs typeface="B Davat" panose="00000400000000000000" pitchFamily="2" charset="-78"/>
              </a:rPr>
              <a:t>ارزشگذاري </a:t>
            </a:r>
            <a:r>
              <a:rPr lang="en-US" sz="2600" dirty="0">
                <a:solidFill>
                  <a:schemeClr val="accent1">
                    <a:lumMod val="75000"/>
                  </a:schemeClr>
                </a:solidFill>
                <a:cs typeface="B Davat" panose="00000400000000000000" pitchFamily="2" charset="-78"/>
              </a:rPr>
              <a:t>(Valuing)</a:t>
            </a:r>
            <a:r>
              <a:rPr lang="fa-IR" sz="2600" dirty="0">
                <a:solidFill>
                  <a:schemeClr val="accent1">
                    <a:lumMod val="75000"/>
                  </a:schemeClr>
                </a:solidFill>
                <a:cs typeface="B Davat" panose="00000400000000000000" pitchFamily="2" charset="-78"/>
              </a:rPr>
              <a:t>: </a:t>
            </a:r>
            <a:r>
              <a:rPr lang="fa-IR" sz="2400" dirty="0">
                <a:cs typeface="B Davat" panose="00000400000000000000" pitchFamily="2" charset="-78"/>
              </a:rPr>
              <a:t>ارزش قائل شدن براي پديده يا موضوع خاص. افعالی مانند تصديق می کند، کامل می کند، دفاع می کند، سهيم می شود، تشکيل می دهد، ، گزارش می دهد، ويژه اين سطح است. </a:t>
            </a:r>
            <a:endParaRPr lang="en-US" sz="2400" dirty="0">
              <a:cs typeface="B Davat" panose="00000400000000000000" pitchFamily="2" charset="-78"/>
            </a:endParaRPr>
          </a:p>
          <a:p>
            <a:pPr algn="r" rtl="1"/>
            <a:r>
              <a:rPr lang="fa-IR" sz="2600" dirty="0">
                <a:solidFill>
                  <a:schemeClr val="accent1">
                    <a:lumMod val="75000"/>
                  </a:schemeClr>
                </a:solidFill>
                <a:cs typeface="B Davat" panose="00000400000000000000" pitchFamily="2" charset="-78"/>
              </a:rPr>
              <a:t>سازماندهي ارزش ها: </a:t>
            </a:r>
            <a:r>
              <a:rPr lang="fa-IR" sz="2400" dirty="0">
                <a:cs typeface="B Davat" panose="00000400000000000000" pitchFamily="2" charset="-78"/>
              </a:rPr>
              <a:t>جمع بين ارزش هاي مختلف و ساختن يک نظام ارزشی. افعالی چون تعميم می دهد، ارتباط می دهد، تکميل می کند، ادغام می کند، سازمان می دهد در اين سطح است. </a:t>
            </a:r>
            <a:endParaRPr lang="en-US" sz="2400" dirty="0">
              <a:cs typeface="B Davat" panose="00000400000000000000" pitchFamily="2" charset="-78"/>
            </a:endParaRPr>
          </a:p>
          <a:p>
            <a:pPr algn="r" rtl="1"/>
            <a:r>
              <a:rPr lang="fa-IR" sz="2600" dirty="0">
                <a:solidFill>
                  <a:schemeClr val="accent1">
                    <a:lumMod val="75000"/>
                  </a:schemeClr>
                </a:solidFill>
                <a:cs typeface="B Davat" panose="00000400000000000000" pitchFamily="2" charset="-78"/>
              </a:rPr>
              <a:t>درونی شدن ارزش ها: </a:t>
            </a:r>
            <a:r>
              <a:rPr lang="fa-IR" sz="2400" dirty="0">
                <a:cs typeface="B Davat" panose="00000400000000000000" pitchFamily="2" charset="-78"/>
              </a:rPr>
              <a:t>بالاترين سطح در حيطه عاطفی است که با تبلور ارزش ها در رفتار و شيوه زندگي فراگير و حفظ عادات خوب مشخص می شود. در اين سطح افعالی مانند رسيدگی می کند، تشخيص می دهد، استفاده می کند، تجديدنظر می کند، پيگيری می کند، مورد استفاده قرار می گيرد.</a:t>
            </a:r>
            <a:endParaRPr lang="en-US" sz="2400" dirty="0">
              <a:cs typeface="B Davat" panose="00000400000000000000" pitchFamily="2" charset="-78"/>
            </a:endParaRPr>
          </a:p>
          <a:p>
            <a:pPr algn="r" rtl="1"/>
            <a:endParaRPr lang="fa-IR" dirty="0"/>
          </a:p>
        </p:txBody>
      </p:sp>
    </p:spTree>
    <p:extLst>
      <p:ext uri="{BB962C8B-B14F-4D97-AF65-F5344CB8AC3E}">
        <p14:creationId xmlns:p14="http://schemas.microsoft.com/office/powerpoint/2010/main" val="2315491581"/>
      </p:ext>
    </p:extLst>
  </p:cSld>
  <p:clrMapOvr>
    <a:masterClrMapping/>
  </p:clrMapOvr>
  <p:transition spd="slow">
    <p:checker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034" name="Object 2"/>
          <p:cNvGraphicFramePr>
            <a:graphicFrameLocks noChangeAspect="1"/>
          </p:cNvGraphicFramePr>
          <p:nvPr>
            <p:extLst/>
          </p:nvPr>
        </p:nvGraphicFramePr>
        <p:xfrm>
          <a:off x="1255594" y="609600"/>
          <a:ext cx="9514006" cy="6596063"/>
        </p:xfrm>
        <a:graphic>
          <a:graphicData uri="http://schemas.openxmlformats.org/presentationml/2006/ole">
            <mc:AlternateContent xmlns:mc="http://schemas.openxmlformats.org/markup-compatibility/2006">
              <mc:Choice xmlns:v="urn:schemas-microsoft-com:vml" Requires="v">
                <p:oleObj spid="_x0000_s2052" name="Document" r:id="rId3" imgW="10880280" imgH="7494049" progId="Word.Document.8">
                  <p:embed/>
                </p:oleObj>
              </mc:Choice>
              <mc:Fallback>
                <p:oleObj name="Document" r:id="rId3" imgW="10880280" imgH="7494049" progId="Word.Document.8">
                  <p:embed/>
                  <p:pic>
                    <p:nvPicPr>
                      <p:cNvPr id="0" name=""/>
                      <p:cNvPicPr>
                        <a:picLocks noChangeAspect="1" noChangeArrowheads="1"/>
                      </p:cNvPicPr>
                      <p:nvPr/>
                    </p:nvPicPr>
                    <p:blipFill>
                      <a:blip r:embed="rId4"/>
                      <a:srcRect/>
                      <a:stretch>
                        <a:fillRect/>
                      </a:stretch>
                    </p:blipFill>
                    <p:spPr bwMode="auto">
                      <a:xfrm>
                        <a:off x="1255594" y="609600"/>
                        <a:ext cx="9514006" cy="6596063"/>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1469896375"/>
      </p:ext>
    </p:extLst>
  </p:cSld>
  <p:clrMapOvr>
    <a:masterClrMapping/>
  </p:clrMapOvr>
  <p:transition spd="slow">
    <p:checke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714375" y="214313"/>
            <a:ext cx="7793038" cy="819150"/>
          </a:xfrm>
        </p:spPr>
        <p:txBody>
          <a:bodyPr/>
          <a:lstStyle/>
          <a:p>
            <a:pPr algn="ctr" rtl="1" eaLnBrk="1" hangingPunct="1"/>
            <a:r>
              <a:rPr lang="fa-IR" altLang="fa-IR" sz="4000" b="1" i="1" dirty="0" smtClean="0">
                <a:cs typeface="B Titr" panose="00000700000000000000" pitchFamily="2" charset="-78"/>
              </a:rPr>
              <a:t>اهمیت آموزش بهداشت </a:t>
            </a:r>
            <a:endParaRPr lang="en-US" altLang="fa-IR" sz="4000" b="1" i="1" dirty="0" smtClean="0">
              <a:cs typeface="B Titr" panose="00000700000000000000" pitchFamily="2" charset="-78"/>
            </a:endParaRPr>
          </a:p>
        </p:txBody>
      </p:sp>
      <p:sp>
        <p:nvSpPr>
          <p:cNvPr id="44035" name="Rectangle 3"/>
          <p:cNvSpPr>
            <a:spLocks noGrp="1" noChangeArrowheads="1"/>
          </p:cNvSpPr>
          <p:nvPr>
            <p:ph type="body" idx="1"/>
          </p:nvPr>
        </p:nvSpPr>
        <p:spPr>
          <a:xfrm>
            <a:off x="9525" y="1219200"/>
            <a:ext cx="8955088" cy="4913313"/>
          </a:xfrm>
        </p:spPr>
        <p:txBody>
          <a:bodyPr/>
          <a:lstStyle/>
          <a:p>
            <a:pPr marL="0" indent="0" algn="r" rtl="1" eaLnBrk="1" hangingPunct="1">
              <a:buNone/>
            </a:pPr>
            <a:r>
              <a:rPr lang="fa-IR" altLang="fa-IR" sz="2800" dirty="0" smtClean="0">
                <a:cs typeface="B Lotus" panose="00000400000000000000" pitchFamily="2" charset="-78"/>
              </a:rPr>
              <a:t>از دير باز دستيابي به عمر مفيد و طولاني از روياهاي نسل بشر بوده است که اين امر منجر به استفاده از روش هاي گوناگون مداخله اي جهت کنترل بيماري ها و تامين و حفظ سلامت انسان شده است.</a:t>
            </a:r>
          </a:p>
          <a:p>
            <a:pPr algn="ctr" rtl="1" eaLnBrk="1" hangingPunct="1"/>
            <a:r>
              <a:rPr lang="fa-IR" altLang="fa-IR" sz="2800" b="1" dirty="0" smtClean="0">
                <a:solidFill>
                  <a:srgbClr val="FF0000"/>
                </a:solidFill>
                <a:cs typeface="B Lotus" panose="00000400000000000000" pitchFamily="2" charset="-78"/>
              </a:rPr>
              <a:t>اما تا کنون با خود انديشيده ايد که هم اينک چه روش هاي مداخله اي در سيستم سلامت کشور ما مورد استفاده قرار مي گيرد؟ </a:t>
            </a:r>
          </a:p>
          <a:p>
            <a:pPr algn="r" rtl="1" eaLnBrk="1" hangingPunct="1">
              <a:buFont typeface="Wingdings" panose="05000000000000000000" pitchFamily="2" charset="2"/>
              <a:buChar char="ü"/>
            </a:pPr>
            <a:r>
              <a:rPr lang="fa-IR" altLang="fa-IR" sz="2800" dirty="0" smtClean="0">
                <a:cs typeface="B Lotus" panose="00000400000000000000" pitchFamily="2" charset="-78"/>
              </a:rPr>
              <a:t>قطعا معروف ترين راه مداخله </a:t>
            </a:r>
            <a:r>
              <a:rPr lang="fa-IR" altLang="fa-IR" sz="2800" dirty="0" smtClean="0">
                <a:solidFill>
                  <a:srgbClr val="FF3399"/>
                </a:solidFill>
                <a:cs typeface="B Lotus" panose="00000400000000000000" pitchFamily="2" charset="-78"/>
              </a:rPr>
              <a:t>استفاده از واکسن ها</a:t>
            </a:r>
            <a:r>
              <a:rPr lang="fa-IR" altLang="fa-IR" sz="2800" dirty="0" smtClean="0">
                <a:cs typeface="B Lotus" panose="00000400000000000000" pitchFamily="2" charset="-78"/>
              </a:rPr>
              <a:t> براي پيشگيري از بيماري هاست. </a:t>
            </a:r>
          </a:p>
          <a:p>
            <a:pPr algn="r" rtl="1" eaLnBrk="1" hangingPunct="1">
              <a:buFont typeface="Wingdings" panose="05000000000000000000" pitchFamily="2" charset="2"/>
              <a:buChar char="ü"/>
            </a:pPr>
            <a:r>
              <a:rPr lang="fa-IR" altLang="fa-IR" sz="2800" dirty="0" smtClean="0">
                <a:cs typeface="B Lotus" panose="00000400000000000000" pitchFamily="2" charset="-78"/>
              </a:rPr>
              <a:t>همچنين </a:t>
            </a:r>
            <a:r>
              <a:rPr lang="fa-IR" altLang="fa-IR" sz="2800" dirty="0" smtClean="0">
                <a:solidFill>
                  <a:srgbClr val="FF3399"/>
                </a:solidFill>
                <a:cs typeface="B Lotus" panose="00000400000000000000" pitchFamily="2" charset="-78"/>
              </a:rPr>
              <a:t>غربالگري</a:t>
            </a:r>
            <a:r>
              <a:rPr lang="fa-IR" altLang="fa-IR" sz="2800" dirty="0" smtClean="0">
                <a:cs typeface="B Lotus" panose="00000400000000000000" pitchFamily="2" charset="-78"/>
              </a:rPr>
              <a:t> و يافتن زود هنگام برخي ناخوشي ها نيز روش مداخله اي ديگري است. </a:t>
            </a:r>
            <a:endParaRPr lang="en-US" altLang="fa-IR" sz="2800" dirty="0" smtClean="0">
              <a:cs typeface="B Lotus" panose="00000400000000000000" pitchFamily="2" charset="-78"/>
            </a:endParaRPr>
          </a:p>
        </p:txBody>
      </p:sp>
    </p:spTree>
    <p:extLst>
      <p:ext uri="{BB962C8B-B14F-4D97-AF65-F5344CB8AC3E}">
        <p14:creationId xmlns:p14="http://schemas.microsoft.com/office/powerpoint/2010/main" val="4096919716"/>
      </p:ext>
    </p:extLst>
  </p:cSld>
  <p:clrMapOvr>
    <a:masterClrMapping/>
  </p:clrMapOvr>
  <p:transition spd="slow">
    <p:checker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381000"/>
          </a:xfrm>
        </p:spPr>
        <p:txBody>
          <a:bodyPr>
            <a:normAutofit fontScale="90000"/>
          </a:bodyPr>
          <a:lstStyle/>
          <a:p>
            <a:pPr algn="ctr"/>
            <a:r>
              <a:rPr lang="fa-IR" sz="4000" b="1" dirty="0">
                <a:solidFill>
                  <a:schemeClr val="accent5">
                    <a:lumMod val="50000"/>
                  </a:schemeClr>
                </a:solidFill>
                <a:cs typeface="B Titr" panose="00000700000000000000" pitchFamily="2" charset="-78"/>
              </a:rPr>
              <a:t>سطوح مختلف حيطه روانی حرکتی</a:t>
            </a:r>
            <a:r>
              <a:rPr lang="en-US" dirty="0"/>
              <a:t/>
            </a:r>
            <a:br>
              <a:rPr lang="en-US" dirty="0"/>
            </a:br>
            <a:endParaRPr lang="fa-IR" dirty="0"/>
          </a:p>
        </p:txBody>
      </p:sp>
      <p:sp>
        <p:nvSpPr>
          <p:cNvPr id="3" name="Content Placeholder 2"/>
          <p:cNvSpPr>
            <a:spLocks noGrp="1"/>
          </p:cNvSpPr>
          <p:nvPr>
            <p:ph idx="1"/>
          </p:nvPr>
        </p:nvSpPr>
        <p:spPr>
          <a:xfrm>
            <a:off x="457200" y="1447800"/>
            <a:ext cx="8229600" cy="4678363"/>
          </a:xfrm>
        </p:spPr>
        <p:txBody>
          <a:bodyPr>
            <a:normAutofit/>
          </a:bodyPr>
          <a:lstStyle/>
          <a:p>
            <a:pPr lvl="0" algn="just" rtl="1"/>
            <a:r>
              <a:rPr lang="fa-IR" sz="2800" dirty="0">
                <a:solidFill>
                  <a:schemeClr val="accent1">
                    <a:lumMod val="75000"/>
                  </a:schemeClr>
                </a:solidFill>
                <a:cs typeface="B Davat" panose="00000400000000000000" pitchFamily="2" charset="-78"/>
              </a:rPr>
              <a:t>مشاهده </a:t>
            </a:r>
            <a:r>
              <a:rPr lang="en-US" sz="2800" dirty="0">
                <a:solidFill>
                  <a:schemeClr val="accent1">
                    <a:lumMod val="75000"/>
                  </a:schemeClr>
                </a:solidFill>
                <a:cs typeface="B Davat" panose="00000400000000000000" pitchFamily="2" charset="-78"/>
              </a:rPr>
              <a:t>(Observation)</a:t>
            </a:r>
            <a:r>
              <a:rPr lang="fa-IR" sz="2800" dirty="0">
                <a:solidFill>
                  <a:schemeClr val="accent1">
                    <a:lumMod val="75000"/>
                  </a:schemeClr>
                </a:solidFill>
                <a:cs typeface="B Davat" panose="00000400000000000000" pitchFamily="2" charset="-78"/>
              </a:rPr>
              <a:t>: </a:t>
            </a:r>
            <a:r>
              <a:rPr lang="fa-IR" sz="2800" dirty="0">
                <a:cs typeface="B Davat" panose="00000400000000000000" pitchFamily="2" charset="-78"/>
              </a:rPr>
              <a:t>فراگير رفتاری را که مربی انجام می دهد مشاهده می کند تا بتواند از حرکات و رفتار مربی تقليد کند. افعالی مانند دنبال می کند، الگوبرداری می کند، پياده می کند، جدا می کند، برای نوشتن اهداف در اين سطح کاربرد دارند.</a:t>
            </a:r>
            <a:endParaRPr lang="en-US" sz="2800" dirty="0">
              <a:cs typeface="B Davat" panose="00000400000000000000" pitchFamily="2" charset="-78"/>
            </a:endParaRPr>
          </a:p>
          <a:p>
            <a:pPr lvl="0" algn="just" rtl="1"/>
            <a:r>
              <a:rPr lang="fa-IR" sz="2800" dirty="0">
                <a:solidFill>
                  <a:schemeClr val="accent1">
                    <a:lumMod val="75000"/>
                  </a:schemeClr>
                </a:solidFill>
                <a:cs typeface="B Davat" panose="00000400000000000000" pitchFamily="2" charset="-78"/>
              </a:rPr>
              <a:t>اجراي مستقل </a:t>
            </a:r>
            <a:r>
              <a:rPr lang="en-US" sz="2800" dirty="0">
                <a:solidFill>
                  <a:schemeClr val="accent1">
                    <a:lumMod val="75000"/>
                  </a:schemeClr>
                </a:solidFill>
                <a:cs typeface="B Davat" panose="00000400000000000000" pitchFamily="2" charset="-78"/>
              </a:rPr>
              <a:t>(Independent Performance)</a:t>
            </a:r>
            <a:r>
              <a:rPr lang="fa-IR" sz="2800" dirty="0">
                <a:solidFill>
                  <a:schemeClr val="accent1">
                    <a:lumMod val="75000"/>
                  </a:schemeClr>
                </a:solidFill>
                <a:cs typeface="B Davat" panose="00000400000000000000" pitchFamily="2" charset="-78"/>
              </a:rPr>
              <a:t>: </a:t>
            </a:r>
            <a:r>
              <a:rPr lang="fa-IR" sz="2800" dirty="0">
                <a:cs typeface="B Davat" panose="00000400000000000000" pitchFamily="2" charset="-78"/>
              </a:rPr>
              <a:t>در اين سطح وابستگی به مربی ناچيز بوده و نيازی به کمک مستقيم او نيست،  هر چند نظارت و هدايت او تداوم دارد. افعالی مانند اندازه می گيرد، مرتب می کند، قرار می دهد، انجام می دهد، در اين سطح مورد استفاده قرار می گيرند. </a:t>
            </a:r>
            <a:endParaRPr lang="en-US" sz="2800" dirty="0">
              <a:cs typeface="B Davat" panose="00000400000000000000" pitchFamily="2" charset="-78"/>
            </a:endParaRPr>
          </a:p>
          <a:p>
            <a:endParaRPr lang="fa-IR" sz="3600" dirty="0"/>
          </a:p>
        </p:txBody>
      </p:sp>
    </p:spTree>
    <p:extLst>
      <p:ext uri="{BB962C8B-B14F-4D97-AF65-F5344CB8AC3E}">
        <p14:creationId xmlns:p14="http://schemas.microsoft.com/office/powerpoint/2010/main" val="3113416227"/>
      </p:ext>
    </p:extLst>
  </p:cSld>
  <p:clrMapOvr>
    <a:masterClrMapping/>
  </p:clrMapOvr>
  <p:transition spd="slow">
    <p:checker dir="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solidFill>
                  <a:schemeClr val="accent5">
                    <a:lumMod val="50000"/>
                  </a:schemeClr>
                </a:solidFill>
                <a:cs typeface="B Titr" panose="00000700000000000000" pitchFamily="2" charset="-78"/>
              </a:rPr>
              <a:t>سطوح مختلف حيطه روانی حرکتی</a:t>
            </a:r>
            <a:endParaRPr lang="fa-IR" dirty="0"/>
          </a:p>
        </p:txBody>
      </p:sp>
      <p:sp>
        <p:nvSpPr>
          <p:cNvPr id="3" name="Content Placeholder 2"/>
          <p:cNvSpPr>
            <a:spLocks noGrp="1"/>
          </p:cNvSpPr>
          <p:nvPr>
            <p:ph idx="1"/>
          </p:nvPr>
        </p:nvSpPr>
        <p:spPr>
          <a:xfrm>
            <a:off x="685801" y="2133600"/>
            <a:ext cx="7848600" cy="3777622"/>
          </a:xfrm>
        </p:spPr>
        <p:txBody>
          <a:bodyPr>
            <a:noAutofit/>
          </a:bodyPr>
          <a:lstStyle/>
          <a:p>
            <a:pPr algn="r" rtl="1"/>
            <a:r>
              <a:rPr lang="fa-IR" sz="2800" dirty="0">
                <a:solidFill>
                  <a:schemeClr val="accent1">
                    <a:lumMod val="75000"/>
                  </a:schemeClr>
                </a:solidFill>
                <a:cs typeface="B Davat" panose="00000400000000000000" pitchFamily="2" charset="-78"/>
              </a:rPr>
              <a:t>دقت </a:t>
            </a:r>
            <a:r>
              <a:rPr lang="en-US" sz="2800" dirty="0">
                <a:solidFill>
                  <a:schemeClr val="accent1">
                    <a:lumMod val="75000"/>
                  </a:schemeClr>
                </a:solidFill>
                <a:cs typeface="B Davat" panose="00000400000000000000" pitchFamily="2" charset="-78"/>
              </a:rPr>
              <a:t>(Accuracy)</a:t>
            </a:r>
            <a:r>
              <a:rPr lang="fa-IR" sz="2800" dirty="0">
                <a:solidFill>
                  <a:schemeClr val="accent1">
                    <a:lumMod val="75000"/>
                  </a:schemeClr>
                </a:solidFill>
                <a:cs typeface="B Davat" panose="00000400000000000000" pitchFamily="2" charset="-78"/>
              </a:rPr>
              <a:t>: </a:t>
            </a:r>
            <a:r>
              <a:rPr lang="fa-IR" sz="2400" dirty="0">
                <a:cs typeface="B Davat" panose="00000400000000000000" pitchFamily="2" charset="-78"/>
              </a:rPr>
              <a:t>در اين سطح، فراگير با دقت، سرعت و ظرافت رفتار آموخته شده را انجام می دهد و اشتباهات خود را به حداقل می رساند. استفاده از همان افعال مرحله قبل ولی با بيان مناسب قيدهای سرعت، دقت و يا طرافت مشخصه اين سطح است.</a:t>
            </a:r>
            <a:endParaRPr lang="en-US" sz="2400" dirty="0">
              <a:cs typeface="B Davat" panose="00000400000000000000" pitchFamily="2" charset="-78"/>
            </a:endParaRPr>
          </a:p>
          <a:p>
            <a:pPr algn="r" rtl="1"/>
            <a:r>
              <a:rPr lang="fa-IR" sz="2800" dirty="0">
                <a:solidFill>
                  <a:schemeClr val="accent1">
                    <a:lumMod val="75000"/>
                  </a:schemeClr>
                </a:solidFill>
                <a:cs typeface="B Davat" panose="00000400000000000000" pitchFamily="2" charset="-78"/>
              </a:rPr>
              <a:t>هماهنگي حرکات </a:t>
            </a:r>
            <a:r>
              <a:rPr lang="en-US" sz="2800" dirty="0">
                <a:solidFill>
                  <a:schemeClr val="accent1">
                    <a:lumMod val="75000"/>
                  </a:schemeClr>
                </a:solidFill>
                <a:cs typeface="B Davat" panose="00000400000000000000" pitchFamily="2" charset="-78"/>
              </a:rPr>
              <a:t>(Coordination of Actions)</a:t>
            </a:r>
            <a:r>
              <a:rPr lang="fa-IR" sz="2800" dirty="0">
                <a:solidFill>
                  <a:schemeClr val="accent1">
                    <a:lumMod val="75000"/>
                  </a:schemeClr>
                </a:solidFill>
                <a:cs typeface="B Davat" panose="00000400000000000000" pitchFamily="2" charset="-78"/>
              </a:rPr>
              <a:t>: </a:t>
            </a:r>
            <a:r>
              <a:rPr lang="fa-IR" sz="2400" dirty="0">
                <a:cs typeface="B Davat" panose="00000400000000000000" pitchFamily="2" charset="-78"/>
              </a:rPr>
              <a:t>در اين سطح، بين مجموعه ای از اعمال هماهنگی برقرار می شود و فراگير توانايي انجام چندين حرکت را به طور همزمان دارد. </a:t>
            </a:r>
            <a:endParaRPr lang="en-US" sz="2400" dirty="0">
              <a:cs typeface="B Davat" panose="00000400000000000000" pitchFamily="2" charset="-78"/>
            </a:endParaRPr>
          </a:p>
          <a:p>
            <a:pPr algn="r" rtl="1"/>
            <a:r>
              <a:rPr lang="fa-IR" sz="2800" dirty="0">
                <a:solidFill>
                  <a:schemeClr val="accent1">
                    <a:lumMod val="75000"/>
                  </a:schemeClr>
                </a:solidFill>
                <a:cs typeface="B Davat" panose="00000400000000000000" pitchFamily="2" charset="-78"/>
              </a:rPr>
              <a:t>عادي شدن </a:t>
            </a:r>
            <a:r>
              <a:rPr lang="en-US" sz="2800" dirty="0">
                <a:solidFill>
                  <a:schemeClr val="accent1">
                    <a:lumMod val="75000"/>
                  </a:schemeClr>
                </a:solidFill>
                <a:cs typeface="B Davat" panose="00000400000000000000" pitchFamily="2" charset="-78"/>
              </a:rPr>
              <a:t>(Normality)</a:t>
            </a:r>
            <a:r>
              <a:rPr lang="fa-IR" sz="2800" dirty="0">
                <a:solidFill>
                  <a:schemeClr val="accent1">
                    <a:lumMod val="75000"/>
                  </a:schemeClr>
                </a:solidFill>
                <a:cs typeface="B Davat" panose="00000400000000000000" pitchFamily="2" charset="-78"/>
              </a:rPr>
              <a:t>: </a:t>
            </a:r>
            <a:r>
              <a:rPr lang="fa-IR" sz="2400" dirty="0">
                <a:cs typeface="B Davat" panose="00000400000000000000" pitchFamily="2" charset="-78"/>
              </a:rPr>
              <a:t>بالاترين مرحله يادگيری در حيطه روانی حرکتی است که در آن فراگير رفتار را به صورت خودکار و بدون نياز به تفکر و صرف انرژی برای هماهنگ کردن فعاليت ها انجام می دهد. افعالی که بر جنبه ماهرانه انجام يک فعاليت تاکيد دارند، در اين سطح به کار می روند. </a:t>
            </a:r>
            <a:endParaRPr lang="en-US" sz="2400" dirty="0">
              <a:cs typeface="B Davat" panose="00000400000000000000" pitchFamily="2" charset="-78"/>
            </a:endParaRPr>
          </a:p>
          <a:p>
            <a:pPr algn="r" rtl="1"/>
            <a:endParaRPr lang="fa-IR" dirty="0"/>
          </a:p>
        </p:txBody>
      </p:sp>
    </p:spTree>
    <p:extLst>
      <p:ext uri="{BB962C8B-B14F-4D97-AF65-F5344CB8AC3E}">
        <p14:creationId xmlns:p14="http://schemas.microsoft.com/office/powerpoint/2010/main" val="1134119803"/>
      </p:ext>
    </p:extLst>
  </p:cSld>
  <p:clrMapOvr>
    <a:masterClrMapping/>
  </p:clrMapOvr>
  <p:transition spd="slow">
    <p:checker dir="ver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86" name="Object 2"/>
          <p:cNvGraphicFramePr>
            <a:graphicFrameLocks noChangeAspect="1"/>
          </p:cNvGraphicFramePr>
          <p:nvPr/>
        </p:nvGraphicFramePr>
        <p:xfrm>
          <a:off x="392723" y="746126"/>
          <a:ext cx="8036169" cy="5218113"/>
        </p:xfrm>
        <a:graphic>
          <a:graphicData uri="http://schemas.openxmlformats.org/presentationml/2006/ole">
            <mc:AlternateContent xmlns:mc="http://schemas.openxmlformats.org/markup-compatibility/2006">
              <mc:Choice xmlns:v="urn:schemas-microsoft-com:vml" Requires="v">
                <p:oleObj spid="_x0000_s3076" name="Document" r:id="rId3" imgW="8900280" imgH="5459400" progId="Word.Document.8">
                  <p:embed/>
                </p:oleObj>
              </mc:Choice>
              <mc:Fallback>
                <p:oleObj name="Document" r:id="rId3" imgW="8900280" imgH="545940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723" y="746126"/>
                        <a:ext cx="8036169" cy="5218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212139360"/>
      </p:ext>
    </p:extLst>
  </p:cSld>
  <p:clrMapOvr>
    <a:masterClrMapping/>
  </p:clrMapOvr>
  <p:transition spd="slow">
    <p:checker dir="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dirty="0" smtClean="0">
                <a:cs typeface="B Titr" pitchFamily="2" charset="-78"/>
              </a:rPr>
              <a:t>موانع يادگيري</a:t>
            </a:r>
            <a:endParaRPr lang="en-US" dirty="0">
              <a:cs typeface="B Titr" pitchFamily="2" charset="-78"/>
            </a:endParaRPr>
          </a:p>
        </p:txBody>
      </p:sp>
      <p:sp>
        <p:nvSpPr>
          <p:cNvPr id="3" name="Content Placeholder 2"/>
          <p:cNvSpPr>
            <a:spLocks noGrp="1"/>
          </p:cNvSpPr>
          <p:nvPr>
            <p:ph idx="1"/>
          </p:nvPr>
        </p:nvSpPr>
        <p:spPr>
          <a:xfrm>
            <a:off x="1435608" y="1600200"/>
            <a:ext cx="7498080" cy="4648200"/>
          </a:xfrm>
        </p:spPr>
        <p:txBody>
          <a:bodyPr/>
          <a:lstStyle/>
          <a:p>
            <a:pPr algn="r" rtl="1">
              <a:buFont typeface="Wingdings" pitchFamily="2" charset="2"/>
              <a:buChar char="v"/>
            </a:pPr>
            <a:r>
              <a:rPr lang="fa-IR" dirty="0" smtClean="0">
                <a:cs typeface="B Compset" pitchFamily="2" charset="-78"/>
              </a:rPr>
              <a:t>الف-موانع مربوط به آموزش دهنده(مربي)</a:t>
            </a:r>
          </a:p>
          <a:p>
            <a:pPr algn="r" rtl="1">
              <a:buFont typeface="Wingdings" pitchFamily="2" charset="2"/>
              <a:buChar char="v"/>
            </a:pPr>
            <a:endParaRPr lang="fa-IR" dirty="0" smtClean="0">
              <a:cs typeface="B Compset" pitchFamily="2" charset="-78"/>
            </a:endParaRPr>
          </a:p>
          <a:p>
            <a:pPr algn="r" rtl="1">
              <a:buFont typeface="Wingdings" pitchFamily="2" charset="2"/>
              <a:buChar char="v"/>
            </a:pPr>
            <a:endParaRPr lang="fa-IR" dirty="0" smtClean="0">
              <a:cs typeface="B Compset" pitchFamily="2" charset="-78"/>
            </a:endParaRPr>
          </a:p>
          <a:p>
            <a:pPr algn="r" rtl="1">
              <a:buFont typeface="Wingdings" pitchFamily="2" charset="2"/>
              <a:buChar char="v"/>
            </a:pPr>
            <a:r>
              <a:rPr lang="fa-IR" dirty="0" smtClean="0">
                <a:cs typeface="B Compset" pitchFamily="2" charset="-78"/>
              </a:rPr>
              <a:t>ب-موانع مربوط به يادگيرنده(مددجو)</a:t>
            </a:r>
            <a:endParaRPr lang="en-US" dirty="0">
              <a:cs typeface="B Compset" pitchFamily="2" charset="-78"/>
            </a:endParaRPr>
          </a:p>
        </p:txBody>
      </p:sp>
    </p:spTree>
  </p:cSld>
  <p:clrMapOvr>
    <a:masterClrMapping/>
  </p:clrMapOvr>
  <p:transition spd="slow">
    <p:checker dir="ver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fa-IR" sz="4000" dirty="0" smtClean="0">
                <a:cs typeface="B Titr" pitchFamily="2" charset="-78"/>
              </a:rPr>
              <a:t>الف-موانع مربوط به آموزش دهنده(مربي)</a:t>
            </a:r>
            <a:r>
              <a:rPr lang="fa-IR" dirty="0" smtClean="0">
                <a:cs typeface="B Compset" pitchFamily="2" charset="-78"/>
              </a:rPr>
              <a:t/>
            </a:r>
            <a:br>
              <a:rPr lang="fa-IR" dirty="0" smtClean="0">
                <a:cs typeface="B Compset" pitchFamily="2" charset="-78"/>
              </a:rPr>
            </a:br>
            <a:endParaRPr lang="en-US" dirty="0">
              <a:cs typeface="B Compset" pitchFamily="2" charset="-78"/>
            </a:endParaRPr>
          </a:p>
        </p:txBody>
      </p:sp>
      <p:sp>
        <p:nvSpPr>
          <p:cNvPr id="3" name="Content Placeholder 2"/>
          <p:cNvSpPr>
            <a:spLocks noGrp="1"/>
          </p:cNvSpPr>
          <p:nvPr>
            <p:ph idx="1"/>
          </p:nvPr>
        </p:nvSpPr>
        <p:spPr/>
        <p:txBody>
          <a:bodyPr>
            <a:normAutofit fontScale="92500" lnSpcReduction="20000"/>
          </a:bodyPr>
          <a:lstStyle/>
          <a:p>
            <a:pPr algn="r" rtl="1">
              <a:buNone/>
            </a:pPr>
            <a:r>
              <a:rPr lang="fa-IR" dirty="0" smtClean="0">
                <a:cs typeface="B Compset" pitchFamily="2" charset="-78"/>
              </a:rPr>
              <a:t>1.ترس از صحبت كردن در جمع</a:t>
            </a:r>
          </a:p>
          <a:p>
            <a:pPr algn="r" rtl="1">
              <a:buNone/>
            </a:pPr>
            <a:r>
              <a:rPr lang="fa-IR" dirty="0" smtClean="0">
                <a:cs typeface="B Compset" pitchFamily="2" charset="-78"/>
              </a:rPr>
              <a:t>2.فكر به اينكه اطلاعات كافي درباره يك موضوع خاص ندارند.</a:t>
            </a:r>
          </a:p>
          <a:p>
            <a:pPr algn="r" rtl="1">
              <a:buNone/>
            </a:pPr>
            <a:r>
              <a:rPr lang="fa-IR" dirty="0" smtClean="0">
                <a:cs typeface="B Compset" pitchFamily="2" charset="-78"/>
              </a:rPr>
              <a:t>3.داشتن تجربه حرفه اي اندك در مورد موضوع</a:t>
            </a:r>
          </a:p>
          <a:p>
            <a:pPr algn="r" rtl="1">
              <a:buNone/>
            </a:pPr>
            <a:r>
              <a:rPr lang="fa-IR" dirty="0" smtClean="0">
                <a:cs typeface="B Compset" pitchFamily="2" charset="-78"/>
              </a:rPr>
              <a:t>4.ترس از بحث با فراگيران</a:t>
            </a:r>
          </a:p>
          <a:p>
            <a:pPr algn="r" rtl="1">
              <a:buNone/>
            </a:pPr>
            <a:r>
              <a:rPr lang="fa-IR" dirty="0" smtClean="0">
                <a:cs typeface="B Compset" pitchFamily="2" charset="-78"/>
              </a:rPr>
              <a:t>5.احساس عدم اطمينان درباره چگونگي مشاركت دادن مددجو</a:t>
            </a:r>
          </a:p>
          <a:p>
            <a:pPr algn="r" rtl="1">
              <a:buNone/>
            </a:pPr>
            <a:r>
              <a:rPr lang="fa-IR" dirty="0" smtClean="0">
                <a:cs typeface="B Compset" pitchFamily="2" charset="-78"/>
              </a:rPr>
              <a:t>6.نگراني در مورد زمان ارايه آموزش</a:t>
            </a:r>
          </a:p>
          <a:p>
            <a:pPr algn="r" rtl="1">
              <a:buNone/>
            </a:pPr>
            <a:r>
              <a:rPr lang="fa-IR" dirty="0" smtClean="0">
                <a:cs typeface="B Compset" pitchFamily="2" charset="-78"/>
              </a:rPr>
              <a:t>7.مضطرب شدن مربي هنگام سؤال پرسيدن مددجو</a:t>
            </a:r>
          </a:p>
          <a:p>
            <a:pPr algn="r" rtl="1">
              <a:buNone/>
            </a:pPr>
            <a:r>
              <a:rPr lang="fa-IR" dirty="0" smtClean="0">
                <a:cs typeface="B Compset" pitchFamily="2" charset="-78"/>
              </a:rPr>
              <a:t>8.نگراني درمورد خراب بودن رسانه آموزشي</a:t>
            </a:r>
          </a:p>
          <a:p>
            <a:pPr algn="r" rtl="1">
              <a:buNone/>
            </a:pPr>
            <a:r>
              <a:rPr lang="fa-IR" dirty="0" smtClean="0">
                <a:cs typeface="B Compset" pitchFamily="2" charset="-78"/>
              </a:rPr>
              <a:t>9.وابسته بودن مربيان به يادداشت ها</a:t>
            </a:r>
          </a:p>
          <a:p>
            <a:pPr algn="r" rtl="1">
              <a:buNone/>
            </a:pPr>
            <a:r>
              <a:rPr lang="fa-IR" dirty="0" smtClean="0">
                <a:cs typeface="B Compset" pitchFamily="2" charset="-78"/>
              </a:rPr>
              <a:t>10.مشكل داشتن در شروع و خاتمه دادن درس</a:t>
            </a:r>
            <a:endParaRPr lang="en-US" dirty="0">
              <a:cs typeface="B Compset" pitchFamily="2" charset="-78"/>
            </a:endParaRPr>
          </a:p>
        </p:txBody>
      </p:sp>
    </p:spTree>
  </p:cSld>
  <p:clrMapOvr>
    <a:masterClrMapping/>
  </p:clrMapOvr>
  <p:transition spd="slow">
    <p:checker dir="ver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fa-IR" sz="4000" dirty="0" smtClean="0">
                <a:cs typeface="B Titr" pitchFamily="2" charset="-78"/>
              </a:rPr>
              <a:t>ب-موانع مربوط به يادگيرنده(مددجو)</a:t>
            </a:r>
            <a:r>
              <a:rPr lang="en-US" dirty="0" smtClean="0">
                <a:cs typeface="B Compset" pitchFamily="2" charset="-78"/>
              </a:rPr>
              <a:t/>
            </a:r>
            <a:br>
              <a:rPr lang="en-US" dirty="0" smtClean="0">
                <a:cs typeface="B Compset" pitchFamily="2" charset="-78"/>
              </a:rPr>
            </a:br>
            <a:endParaRPr lang="en-US" dirty="0">
              <a:cs typeface="B Compset" pitchFamily="2" charset="-78"/>
            </a:endParaRPr>
          </a:p>
        </p:txBody>
      </p:sp>
      <p:sp>
        <p:nvSpPr>
          <p:cNvPr id="3" name="Content Placeholder 2"/>
          <p:cNvSpPr>
            <a:spLocks noGrp="1"/>
          </p:cNvSpPr>
          <p:nvPr>
            <p:ph idx="1"/>
          </p:nvPr>
        </p:nvSpPr>
        <p:spPr/>
        <p:txBody>
          <a:bodyPr/>
          <a:lstStyle/>
          <a:p>
            <a:pPr algn="r" rtl="1">
              <a:buFont typeface="Wingdings" pitchFamily="2" charset="2"/>
              <a:buChar char="v"/>
            </a:pPr>
            <a:r>
              <a:rPr lang="fa-IR" dirty="0" smtClean="0">
                <a:cs typeface="B Compset" pitchFamily="2" charset="-78"/>
              </a:rPr>
              <a:t>1.سطح سواد پايين</a:t>
            </a:r>
          </a:p>
          <a:p>
            <a:pPr algn="r" rtl="1">
              <a:buFont typeface="Wingdings" pitchFamily="2" charset="2"/>
              <a:buChar char="v"/>
            </a:pPr>
            <a:endParaRPr lang="fa-IR" dirty="0" smtClean="0">
              <a:cs typeface="B Compset" pitchFamily="2" charset="-78"/>
            </a:endParaRPr>
          </a:p>
          <a:p>
            <a:pPr algn="r" rtl="1">
              <a:buFont typeface="Wingdings" pitchFamily="2" charset="2"/>
              <a:buChar char="v"/>
            </a:pPr>
            <a:r>
              <a:rPr lang="fa-IR" dirty="0" smtClean="0">
                <a:cs typeface="B Compset" pitchFamily="2" charset="-78"/>
              </a:rPr>
              <a:t>2.نداشتن انگيزه</a:t>
            </a:r>
          </a:p>
          <a:p>
            <a:pPr algn="r" rtl="1">
              <a:buFont typeface="Wingdings" pitchFamily="2" charset="2"/>
              <a:buChar char="v"/>
            </a:pPr>
            <a:endParaRPr lang="en-US" dirty="0">
              <a:cs typeface="B Compset" pitchFamily="2" charset="-78"/>
            </a:endParaRPr>
          </a:p>
        </p:txBody>
      </p:sp>
    </p:spTree>
  </p:cSld>
  <p:clrMapOvr>
    <a:masterClrMapping/>
  </p:clrMapOvr>
  <p:transition spd="slow">
    <p:checker dir="ver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3600" dirty="0" smtClean="0">
                <a:cs typeface="B Titr" pitchFamily="2" charset="-78"/>
              </a:rPr>
              <a:t>راهكارهاي افزايش انگيزه و خودكارآمدي</a:t>
            </a:r>
            <a:endParaRPr lang="en-US" sz="3600" dirty="0">
              <a:cs typeface="B Titr" pitchFamily="2" charset="-78"/>
            </a:endParaRPr>
          </a:p>
        </p:txBody>
      </p:sp>
      <p:sp>
        <p:nvSpPr>
          <p:cNvPr id="3" name="Content Placeholder 2"/>
          <p:cNvSpPr>
            <a:spLocks noGrp="1"/>
          </p:cNvSpPr>
          <p:nvPr>
            <p:ph idx="1"/>
          </p:nvPr>
        </p:nvSpPr>
        <p:spPr/>
        <p:txBody>
          <a:bodyPr/>
          <a:lstStyle/>
          <a:p>
            <a:pPr algn="r" rtl="1">
              <a:buFont typeface="Wingdings" pitchFamily="2" charset="2"/>
              <a:buChar char="v"/>
            </a:pPr>
            <a:r>
              <a:rPr lang="fa-IR" dirty="0" smtClean="0">
                <a:cs typeface="B Compset" pitchFamily="2" charset="-78"/>
              </a:rPr>
              <a:t>آموزش مرتبط با اهداف و تجربه قبلي مددجو</a:t>
            </a:r>
          </a:p>
          <a:p>
            <a:pPr algn="r" rtl="1">
              <a:buFont typeface="Wingdings" pitchFamily="2" charset="2"/>
              <a:buChar char="v"/>
            </a:pPr>
            <a:r>
              <a:rPr lang="fa-IR" dirty="0" smtClean="0">
                <a:cs typeface="B Compset" pitchFamily="2" charset="-78"/>
              </a:rPr>
              <a:t>2.ايجاد اطمينان</a:t>
            </a:r>
          </a:p>
          <a:p>
            <a:pPr algn="r" rtl="1">
              <a:buFont typeface="Wingdings" pitchFamily="2" charset="2"/>
              <a:buChar char="v"/>
            </a:pPr>
            <a:r>
              <a:rPr lang="fa-IR" dirty="0" smtClean="0">
                <a:cs typeface="B Compset" pitchFamily="2" charset="-78"/>
              </a:rPr>
              <a:t>3.تامين رضايت</a:t>
            </a:r>
            <a:endParaRPr lang="en-US" dirty="0">
              <a:cs typeface="B Compset" pitchFamily="2" charset="-78"/>
            </a:endParaRPr>
          </a:p>
        </p:txBody>
      </p:sp>
    </p:spTree>
  </p:cSld>
  <p:clrMapOvr>
    <a:masterClrMapping/>
  </p:clrMapOvr>
  <p:transition spd="slow">
    <p:checker dir="ver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C:\Users\Mansure\Desktop\تصاویر پاورپوینت\drug\tashkor2.jpg"/>
          <p:cNvPicPr>
            <a:picLocks noGrp="1" noChangeAspect="1" noChangeArrowheads="1"/>
          </p:cNvPicPr>
          <p:nvPr>
            <p:ph idx="1"/>
          </p:nvPr>
        </p:nvPicPr>
        <p:blipFill>
          <a:blip r:embed="rId2" cstate="print"/>
          <a:srcRect/>
          <a:stretch>
            <a:fillRect/>
          </a:stretch>
        </p:blipFill>
        <p:spPr bwMode="auto">
          <a:xfrm>
            <a:off x="0" y="0"/>
            <a:ext cx="9144000" cy="6126163"/>
          </a:xfrm>
          <a:prstGeom prst="rect">
            <a:avLst/>
          </a:prstGeom>
          <a:noFill/>
        </p:spPr>
      </p:pic>
    </p:spTree>
  </p:cSld>
  <p:clrMapOvr>
    <a:masterClrMapping/>
  </p:clrMapOvr>
  <p:transition spd="slow">
    <p:checke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785813" y="142875"/>
            <a:ext cx="7793037" cy="819150"/>
          </a:xfrm>
        </p:spPr>
        <p:txBody>
          <a:bodyPr/>
          <a:lstStyle/>
          <a:p>
            <a:pPr algn="ctr" rtl="1" eaLnBrk="1" hangingPunct="1"/>
            <a:r>
              <a:rPr lang="fa-IR" altLang="fa-IR" sz="4000" b="1" i="1" dirty="0">
                <a:cs typeface="B Titr" panose="00000700000000000000" pitchFamily="2" charset="-78"/>
              </a:rPr>
              <a:t>اهمیت آموزش بهداشت </a:t>
            </a:r>
            <a:endParaRPr lang="en-US" altLang="fa-IR" sz="4000" b="1" i="1" dirty="0">
              <a:cs typeface="B Titr" panose="00000700000000000000" pitchFamily="2" charset="-78"/>
            </a:endParaRPr>
          </a:p>
        </p:txBody>
      </p:sp>
      <p:sp>
        <p:nvSpPr>
          <p:cNvPr id="46083" name="Rectangle 3"/>
          <p:cNvSpPr>
            <a:spLocks noGrp="1" noChangeArrowheads="1"/>
          </p:cNvSpPr>
          <p:nvPr>
            <p:ph type="body" idx="1"/>
          </p:nvPr>
        </p:nvSpPr>
        <p:spPr>
          <a:xfrm>
            <a:off x="80963" y="2212128"/>
            <a:ext cx="8955087" cy="4645872"/>
          </a:xfrm>
        </p:spPr>
        <p:txBody>
          <a:bodyPr/>
          <a:lstStyle/>
          <a:p>
            <a:pPr marL="0" indent="0" algn="just" rtl="1" eaLnBrk="1" hangingPunct="1">
              <a:lnSpc>
                <a:spcPct val="90000"/>
              </a:lnSpc>
              <a:buNone/>
            </a:pPr>
            <a:r>
              <a:rPr lang="fa-IR" altLang="fa-IR" dirty="0" smtClean="0">
                <a:cs typeface="B Lotus" panose="00000400000000000000" pitchFamily="2" charset="-78"/>
              </a:rPr>
              <a:t>حال اين سوال پيش مي آيد که آيا ما بر عليه کليه بيماريها واکسن و روش غربالگري موثر، سريع و مقرون به صرفه در اختيار داريم؟ </a:t>
            </a:r>
          </a:p>
          <a:p>
            <a:pPr marL="0" indent="0" algn="just" rtl="1" eaLnBrk="1" hangingPunct="1">
              <a:lnSpc>
                <a:spcPct val="90000"/>
              </a:lnSpc>
              <a:buNone/>
            </a:pPr>
            <a:r>
              <a:rPr lang="fa-IR" altLang="fa-IR" dirty="0" smtClean="0">
                <a:cs typeface="B Lotus" panose="00000400000000000000" pitchFamily="2" charset="-78"/>
              </a:rPr>
              <a:t>پس راه حل ديگر براي کنترل بيمار يها چيست؟</a:t>
            </a:r>
          </a:p>
          <a:p>
            <a:pPr algn="just" rtl="1" eaLnBrk="1" hangingPunct="1">
              <a:lnSpc>
                <a:spcPct val="90000"/>
              </a:lnSpc>
            </a:pPr>
            <a:endParaRPr lang="fa-IR" altLang="fa-IR" dirty="0" smtClean="0">
              <a:cs typeface="B Lotus" panose="00000400000000000000" pitchFamily="2" charset="-78"/>
            </a:endParaRPr>
          </a:p>
          <a:p>
            <a:pPr marL="0" indent="0" algn="ctr" rtl="1" eaLnBrk="1" hangingPunct="1">
              <a:lnSpc>
                <a:spcPct val="90000"/>
              </a:lnSpc>
              <a:buNone/>
            </a:pPr>
            <a:r>
              <a:rPr lang="fa-IR" altLang="fa-IR" b="1" dirty="0" smtClean="0">
                <a:cs typeface="B Lotus" panose="00000400000000000000" pitchFamily="2" charset="-78"/>
              </a:rPr>
              <a:t>با نگاهي به ساير کشورهاي پيشرو مي بينيم آنها با استفاده از مهمترين و کم هزينه ترين راه مداخله اي که </a:t>
            </a:r>
            <a:r>
              <a:rPr lang="fa-IR" altLang="fa-IR" sz="4000" b="1" dirty="0" smtClean="0">
                <a:solidFill>
                  <a:srgbClr val="00FF00"/>
                </a:solidFill>
                <a:cs typeface="B Lotus" panose="00000400000000000000" pitchFamily="2" charset="-78"/>
              </a:rPr>
              <a:t>آموزش سلامت </a:t>
            </a:r>
            <a:r>
              <a:rPr lang="fa-IR" altLang="fa-IR" b="1" dirty="0" smtClean="0">
                <a:cs typeface="B Lotus" panose="00000400000000000000" pitchFamily="2" charset="-78"/>
              </a:rPr>
              <a:t>است، به این مهم دست یافته اند.</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119374"/>
            <a:ext cx="1981200" cy="2069253"/>
          </a:xfrm>
          <a:prstGeom prst="rect">
            <a:avLst/>
          </a:prstGeom>
        </p:spPr>
      </p:pic>
    </p:spTree>
    <p:extLst>
      <p:ext uri="{BB962C8B-B14F-4D97-AF65-F5344CB8AC3E}">
        <p14:creationId xmlns:p14="http://schemas.microsoft.com/office/powerpoint/2010/main" val="579640182"/>
      </p:ext>
    </p:extLst>
  </p:cSld>
  <p:clrMapOvr>
    <a:masterClrMapping/>
  </p:clrMapOvr>
  <p:transition spd="slow">
    <p:checke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755650" y="333375"/>
            <a:ext cx="7793038" cy="768350"/>
          </a:xfrm>
        </p:spPr>
        <p:txBody>
          <a:bodyPr/>
          <a:lstStyle/>
          <a:p>
            <a:pPr algn="ctr" rtl="1" eaLnBrk="1" hangingPunct="1"/>
            <a:r>
              <a:rPr lang="fa-IR" altLang="fa-IR" sz="4000" b="1" i="1" dirty="0">
                <a:cs typeface="B Titr" panose="00000700000000000000" pitchFamily="2" charset="-78"/>
              </a:rPr>
              <a:t>تاريخچه آموزش بهداشت </a:t>
            </a:r>
            <a:endParaRPr lang="en-US" altLang="fa-IR" sz="4000" b="1" i="1" dirty="0">
              <a:cs typeface="B Titr" panose="00000700000000000000" pitchFamily="2" charset="-78"/>
            </a:endParaRPr>
          </a:p>
        </p:txBody>
      </p:sp>
      <p:sp>
        <p:nvSpPr>
          <p:cNvPr id="52227" name="Rectangle 3"/>
          <p:cNvSpPr>
            <a:spLocks noGrp="1" noChangeArrowheads="1"/>
          </p:cNvSpPr>
          <p:nvPr>
            <p:ph idx="1"/>
          </p:nvPr>
        </p:nvSpPr>
        <p:spPr>
          <a:xfrm>
            <a:off x="179388" y="2266559"/>
            <a:ext cx="8785225" cy="4331091"/>
          </a:xfrm>
        </p:spPr>
        <p:txBody>
          <a:bodyPr/>
          <a:lstStyle/>
          <a:p>
            <a:pPr algn="just" rtl="1" eaLnBrk="1" hangingPunct="1">
              <a:lnSpc>
                <a:spcPct val="80000"/>
              </a:lnSpc>
            </a:pPr>
            <a:r>
              <a:rPr lang="ar-SA" altLang="fa-IR" dirty="0" smtClean="0">
                <a:solidFill>
                  <a:srgbClr val="C00000"/>
                </a:solidFill>
                <a:cs typeface="B Davat" panose="00000400000000000000" pitchFamily="2" charset="-78"/>
              </a:rPr>
              <a:t>پيش از اواسط سَده بيستم، بيماري هاي عفوني عامل عمده بيماري و مرگ و مير بودند.</a:t>
            </a:r>
            <a:endParaRPr lang="fa-IR" altLang="fa-IR" dirty="0" smtClean="0">
              <a:solidFill>
                <a:srgbClr val="C00000"/>
              </a:solidFill>
              <a:cs typeface="B Davat" panose="00000400000000000000" pitchFamily="2" charset="-78"/>
            </a:endParaRPr>
          </a:p>
          <a:p>
            <a:pPr algn="just" rtl="1" eaLnBrk="1" hangingPunct="1">
              <a:lnSpc>
                <a:spcPct val="80000"/>
              </a:lnSpc>
            </a:pPr>
            <a:endParaRPr lang="fa-IR" altLang="fa-IR" dirty="0" smtClean="0">
              <a:solidFill>
                <a:srgbClr val="C00000"/>
              </a:solidFill>
              <a:cs typeface="B Davat" panose="00000400000000000000" pitchFamily="2" charset="-78"/>
            </a:endParaRPr>
          </a:p>
          <a:p>
            <a:pPr algn="just" rtl="1" eaLnBrk="1" hangingPunct="1">
              <a:lnSpc>
                <a:spcPct val="80000"/>
              </a:lnSpc>
            </a:pPr>
            <a:r>
              <a:rPr lang="ar-SA" altLang="fa-IR" dirty="0" smtClean="0">
                <a:cs typeface="B Davat" panose="00000400000000000000" pitchFamily="2" charset="-78"/>
              </a:rPr>
              <a:t>اما امروزه، دلايل عمده مرگ و مير در بسياري از كشورها، بيماري هاي مزمني مانند بيماري هاي قلبي، سرطان و سكته مغزي هستند </a:t>
            </a:r>
            <a:r>
              <a:rPr lang="fa-IR" altLang="fa-IR" dirty="0" smtClean="0">
                <a:cs typeface="B Davat" panose="00000400000000000000" pitchFamily="2" charset="-78"/>
              </a:rPr>
              <a:t>كه </a:t>
            </a:r>
            <a:r>
              <a:rPr lang="ar-SA" altLang="fa-IR" dirty="0" smtClean="0">
                <a:cs typeface="B Davat" panose="00000400000000000000" pitchFamily="2" charset="-78"/>
              </a:rPr>
              <a:t>بر اثر جنبه هاي منفي شيوه زندگي و رفتارهاي فرد ايجاد مي شوند. </a:t>
            </a:r>
            <a:endParaRPr lang="fa-IR" altLang="fa-IR" dirty="0" smtClean="0">
              <a:cs typeface="B Davat" panose="00000400000000000000" pitchFamily="2" charset="-78"/>
            </a:endParaRPr>
          </a:p>
          <a:p>
            <a:pPr algn="just" rtl="1" eaLnBrk="1" hangingPunct="1">
              <a:lnSpc>
                <a:spcPct val="80000"/>
              </a:lnSpc>
            </a:pPr>
            <a:endParaRPr lang="fa-IR" altLang="fa-IR" dirty="0">
              <a:cs typeface="B Davat" panose="00000400000000000000" pitchFamily="2" charset="-78"/>
            </a:endParaRPr>
          </a:p>
          <a:p>
            <a:pPr algn="just" rtl="1" eaLnBrk="1" hangingPunct="1">
              <a:lnSpc>
                <a:spcPct val="80000"/>
              </a:lnSpc>
            </a:pPr>
            <a:r>
              <a:rPr lang="ar-SA" altLang="fa-IR" dirty="0" smtClean="0">
                <a:cs typeface="B Davat" panose="00000400000000000000" pitchFamily="2" charset="-78"/>
              </a:rPr>
              <a:t>عواملي مانند استعمال دخانيات، الگوهاي نامناسب تغذيه اي، نداشتن فعاليت هاي جسمي، مصرف مشروبات الكلي، رفتارهاي ناسالم جنسي ازجمله مهمترين رفتارهاي موثر بر مرگ و مير هستند</a:t>
            </a:r>
            <a:r>
              <a:rPr lang="fa-IR" altLang="fa-IR" dirty="0" smtClean="0">
                <a:cs typeface="B Davat" panose="00000400000000000000" pitchFamily="2" charset="-78"/>
              </a:rPr>
              <a:t>.</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4493"/>
            <a:ext cx="2362200" cy="2472436"/>
          </a:xfrm>
          <a:prstGeom prst="ellipse">
            <a:avLst/>
          </a:prstGeom>
          <a:ln>
            <a:noFill/>
          </a:ln>
          <a:effectLst>
            <a:softEdge rad="112500"/>
          </a:effectLst>
        </p:spPr>
      </p:pic>
    </p:spTree>
    <p:extLst>
      <p:ext uri="{BB962C8B-B14F-4D97-AF65-F5344CB8AC3E}">
        <p14:creationId xmlns:p14="http://schemas.microsoft.com/office/powerpoint/2010/main" val="2684755619"/>
      </p:ext>
    </p:extLst>
  </p:cSld>
  <p:clrMapOvr>
    <a:masterClrMapping/>
  </p:clrMapOvr>
  <p:transition spd="slow">
    <p:checke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4213" y="404813"/>
            <a:ext cx="7793037" cy="768350"/>
          </a:xfrm>
        </p:spPr>
        <p:txBody>
          <a:bodyPr/>
          <a:lstStyle/>
          <a:p>
            <a:pPr rtl="1"/>
            <a:r>
              <a:rPr lang="ar-SA" altLang="fa-IR" sz="3600" b="1" i="1" dirty="0">
                <a:cs typeface="B Titr" panose="00000700000000000000" pitchFamily="2" charset="-78"/>
              </a:rPr>
              <a:t>تاريخچه آموزش </a:t>
            </a:r>
            <a:r>
              <a:rPr lang="fa-IR" altLang="fa-IR" sz="3600" b="1" i="1" dirty="0" smtClean="0">
                <a:cs typeface="B Titr" panose="00000700000000000000" pitchFamily="2" charset="-78"/>
              </a:rPr>
              <a:t>بهداشت در جهان</a:t>
            </a:r>
            <a:endParaRPr lang="en-GB" altLang="fa-IR" sz="3600" b="1" i="1" dirty="0">
              <a:cs typeface="B Titr" panose="00000700000000000000" pitchFamily="2" charset="-78"/>
            </a:endParaRPr>
          </a:p>
        </p:txBody>
      </p:sp>
      <p:sp>
        <p:nvSpPr>
          <p:cNvPr id="54275" name="Rectangle 3"/>
          <p:cNvSpPr>
            <a:spLocks noGrp="1" noChangeArrowheads="1"/>
          </p:cNvSpPr>
          <p:nvPr>
            <p:ph type="body" idx="1"/>
          </p:nvPr>
        </p:nvSpPr>
        <p:spPr>
          <a:xfrm>
            <a:off x="0" y="1447801"/>
            <a:ext cx="9144000" cy="5410200"/>
          </a:xfrm>
        </p:spPr>
        <p:txBody>
          <a:bodyPr/>
          <a:lstStyle/>
          <a:p>
            <a:pPr algn="just" rtl="1" eaLnBrk="1" hangingPunct="1"/>
            <a:r>
              <a:rPr lang="fa-IR" altLang="fa-IR" sz="2800" dirty="0" smtClean="0">
                <a:cs typeface="B Davat" panose="00000400000000000000" pitchFamily="2" charset="-78"/>
              </a:rPr>
              <a:t>در قديم آموزش بهداشت به صورت غير رسمي بوسيله پزشكان انجام مي شد و شامل توصيه هايي بود كه به بيماران مي گرديد.</a:t>
            </a:r>
          </a:p>
          <a:p>
            <a:pPr algn="ctr" rtl="1" eaLnBrk="1" hangingPunct="1">
              <a:buFont typeface="Wingdings" panose="05000000000000000000" pitchFamily="2" charset="2"/>
              <a:buNone/>
            </a:pPr>
            <a:r>
              <a:rPr lang="fa-IR" altLang="fa-IR" sz="2800" dirty="0" smtClean="0">
                <a:solidFill>
                  <a:srgbClr val="FF3399"/>
                </a:solidFill>
                <a:cs typeface="B Davat" panose="00000400000000000000" pitchFamily="2" charset="-78"/>
              </a:rPr>
              <a:t> ( در شب غذاي سبك بخوريد، بعد از غذا چند قدمي راه برويد )</a:t>
            </a:r>
          </a:p>
          <a:p>
            <a:pPr algn="just" rtl="1" eaLnBrk="1" hangingPunct="1"/>
            <a:r>
              <a:rPr lang="ar-SA" altLang="fa-IR" sz="2800" dirty="0" smtClean="0">
                <a:cs typeface="B Davat" panose="00000400000000000000" pitchFamily="2" charset="-78"/>
              </a:rPr>
              <a:t>فعالیت های منظم مبتنی بر طرح ریزی در آموزش سلامت در سطح بین المللی پس از تاسیس </a:t>
            </a:r>
            <a:r>
              <a:rPr lang="ar-SA" altLang="fa-IR" sz="2800" u="sng" dirty="0" smtClean="0">
                <a:solidFill>
                  <a:srgbClr val="FF0000"/>
                </a:solidFill>
                <a:cs typeface="B Davat" panose="00000400000000000000" pitchFamily="2" charset="-78"/>
              </a:rPr>
              <a:t>سازمان جهانی بهداشت </a:t>
            </a:r>
            <a:r>
              <a:rPr lang="ar-SA" altLang="fa-IR" sz="2800" dirty="0" smtClean="0">
                <a:cs typeface="B Davat" panose="00000400000000000000" pitchFamily="2" charset="-78"/>
              </a:rPr>
              <a:t>در سال 1948 آغاز شد که ایران نیز از کشورهای موسس آن بو</a:t>
            </a:r>
            <a:r>
              <a:rPr lang="fa-IR" altLang="fa-IR" sz="2800" dirty="0" smtClean="0">
                <a:cs typeface="B Davat" panose="00000400000000000000" pitchFamily="2" charset="-78"/>
              </a:rPr>
              <a:t>د.</a:t>
            </a:r>
          </a:p>
          <a:p>
            <a:pPr algn="just" rtl="1" eaLnBrk="1" hangingPunct="1"/>
            <a:endParaRPr lang="en-GB" altLang="fa-IR" sz="2800" dirty="0" smtClean="0">
              <a:cs typeface="B Davat" panose="00000400000000000000" pitchFamily="2" charset="-78"/>
            </a:endParaRPr>
          </a:p>
          <a:p>
            <a:pPr algn="ctr" rtl="1" eaLnBrk="1" hangingPunct="1">
              <a:buFont typeface="Wingdings" panose="05000000000000000000" pitchFamily="2" charset="2"/>
              <a:buNone/>
            </a:pPr>
            <a:r>
              <a:rPr lang="ar-SA" altLang="fa-IR" sz="2800" b="1" dirty="0" smtClean="0">
                <a:solidFill>
                  <a:schemeClr val="accent1">
                    <a:lumMod val="50000"/>
                  </a:schemeClr>
                </a:solidFill>
                <a:cs typeface="B Davat" panose="00000400000000000000" pitchFamily="2" charset="-78"/>
              </a:rPr>
              <a:t>در سال 1951 دكترتوماس د. وود (</a:t>
            </a:r>
            <a:r>
              <a:rPr lang="en-US" altLang="fa-IR" sz="2800" b="1" dirty="0" smtClean="0">
                <a:solidFill>
                  <a:schemeClr val="accent1">
                    <a:lumMod val="50000"/>
                  </a:schemeClr>
                </a:solidFill>
                <a:cs typeface="B Davat" panose="00000400000000000000" pitchFamily="2" charset="-78"/>
              </a:rPr>
              <a:t>Thomas D. Wood</a:t>
            </a:r>
            <a:r>
              <a:rPr lang="ar-SA" altLang="fa-IR" sz="2800" b="1" dirty="0" smtClean="0">
                <a:solidFill>
                  <a:schemeClr val="accent1">
                    <a:lumMod val="50000"/>
                  </a:schemeClr>
                </a:solidFill>
                <a:cs typeface="B Davat" panose="00000400000000000000" pitchFamily="2" charset="-78"/>
              </a:rPr>
              <a:t>) ، برنامه اي را با عنوان</a:t>
            </a:r>
            <a:endParaRPr lang="fa-IR" altLang="fa-IR" sz="2800" b="1" dirty="0" smtClean="0">
              <a:solidFill>
                <a:schemeClr val="accent1">
                  <a:lumMod val="50000"/>
                </a:schemeClr>
              </a:solidFill>
              <a:cs typeface="B Davat" panose="00000400000000000000" pitchFamily="2" charset="-78"/>
            </a:endParaRPr>
          </a:p>
          <a:p>
            <a:pPr algn="ctr" rtl="1" eaLnBrk="1" hangingPunct="1">
              <a:buFont typeface="Wingdings" panose="05000000000000000000" pitchFamily="2" charset="2"/>
              <a:buNone/>
            </a:pPr>
            <a:r>
              <a:rPr lang="en-US" altLang="fa-IR" sz="2800" b="1" dirty="0" smtClean="0">
                <a:solidFill>
                  <a:schemeClr val="accent1">
                    <a:lumMod val="50000"/>
                  </a:schemeClr>
                </a:solidFill>
                <a:cs typeface="B Davat" panose="00000400000000000000" pitchFamily="2" charset="-78"/>
              </a:rPr>
              <a:t> Physical Education and Hygiene </a:t>
            </a:r>
            <a:r>
              <a:rPr lang="ar-SA" altLang="fa-IR" sz="2800" b="1" dirty="0" smtClean="0">
                <a:solidFill>
                  <a:schemeClr val="accent1">
                    <a:lumMod val="50000"/>
                  </a:schemeClr>
                </a:solidFill>
                <a:cs typeface="B Davat" panose="00000400000000000000" pitchFamily="2" charset="-78"/>
              </a:rPr>
              <a:t>آغاز كرد.</a:t>
            </a:r>
            <a:endParaRPr lang="fa-IR" altLang="fa-IR" sz="2800" b="1" dirty="0" smtClean="0">
              <a:solidFill>
                <a:schemeClr val="accent1">
                  <a:lumMod val="50000"/>
                </a:schemeClr>
              </a:solidFill>
              <a:cs typeface="B Davat" panose="00000400000000000000" pitchFamily="2" charset="-78"/>
            </a:endParaRPr>
          </a:p>
          <a:p>
            <a:pPr algn="ctr" rtl="1" eaLnBrk="1" hangingPunct="1">
              <a:buFont typeface="Wingdings" panose="05000000000000000000" pitchFamily="2" charset="2"/>
              <a:buNone/>
            </a:pPr>
            <a:r>
              <a:rPr lang="ar-SA" altLang="fa-IR" sz="2800" b="1" dirty="0" smtClean="0">
                <a:solidFill>
                  <a:schemeClr val="accent1">
                    <a:lumMod val="50000"/>
                  </a:schemeClr>
                </a:solidFill>
                <a:cs typeface="B Davat" panose="00000400000000000000" pitchFamily="2" charset="-78"/>
              </a:rPr>
              <a:t> او در اكثر وقايع آموزش بهداشت از سال 1900 تا 1940 نقشي مهم ايفا كرد و به همين دليل، او را </a:t>
            </a:r>
            <a:r>
              <a:rPr lang="ar-SA" altLang="fa-IR" sz="2800" b="1" u="sng" dirty="0" smtClean="0">
                <a:solidFill>
                  <a:schemeClr val="accent1">
                    <a:lumMod val="50000"/>
                  </a:schemeClr>
                </a:solidFill>
                <a:cs typeface="B Davat" panose="00000400000000000000" pitchFamily="2" charset="-78"/>
              </a:rPr>
              <a:t>پدر آموزش بهداشت </a:t>
            </a:r>
            <a:r>
              <a:rPr lang="ar-SA" altLang="fa-IR" sz="2800" b="1" dirty="0" smtClean="0">
                <a:solidFill>
                  <a:schemeClr val="accent1">
                    <a:lumMod val="50000"/>
                  </a:schemeClr>
                </a:solidFill>
                <a:cs typeface="B Davat" panose="00000400000000000000" pitchFamily="2" charset="-78"/>
              </a:rPr>
              <a:t>ناميده اند.</a:t>
            </a:r>
            <a:endParaRPr lang="en-US" altLang="fa-IR" sz="2800" b="1" dirty="0" smtClean="0">
              <a:solidFill>
                <a:schemeClr val="accent1">
                  <a:lumMod val="50000"/>
                </a:schemeClr>
              </a:solidFill>
              <a:cs typeface="B Davat" panose="00000400000000000000" pitchFamily="2" charset="-78"/>
            </a:endParaRPr>
          </a:p>
        </p:txBody>
      </p:sp>
    </p:spTree>
    <p:extLst>
      <p:ext uri="{BB962C8B-B14F-4D97-AF65-F5344CB8AC3E}">
        <p14:creationId xmlns:p14="http://schemas.microsoft.com/office/powerpoint/2010/main" val="2820606295"/>
      </p:ext>
    </p:extLst>
  </p:cSld>
  <p:clrMapOvr>
    <a:masterClrMapping/>
  </p:clrMapOvr>
  <p:transition spd="slow">
    <p:checke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755650" y="188913"/>
            <a:ext cx="7793038" cy="984250"/>
          </a:xfrm>
        </p:spPr>
        <p:txBody>
          <a:bodyPr/>
          <a:lstStyle/>
          <a:p>
            <a:pPr algn="r" rtl="1" eaLnBrk="1" hangingPunct="1"/>
            <a:r>
              <a:rPr lang="ar-SA" altLang="fa-IR" sz="4000" b="1" i="1" dirty="0">
                <a:cs typeface="B Titr" panose="00000700000000000000" pitchFamily="2" charset="-78"/>
              </a:rPr>
              <a:t>تاريخچه آموزش </a:t>
            </a:r>
            <a:r>
              <a:rPr lang="fa-IR" altLang="fa-IR" sz="4000" b="1" i="1" dirty="0" smtClean="0">
                <a:cs typeface="B Titr" panose="00000700000000000000" pitchFamily="2" charset="-78"/>
              </a:rPr>
              <a:t>بهداشت در ایران</a:t>
            </a:r>
            <a:endParaRPr lang="en-US" altLang="fa-IR" sz="4000" b="1" i="1" dirty="0">
              <a:cs typeface="B Titr" panose="00000700000000000000" pitchFamily="2" charset="-78"/>
            </a:endParaRPr>
          </a:p>
        </p:txBody>
      </p:sp>
      <p:sp>
        <p:nvSpPr>
          <p:cNvPr id="56323" name="Rectangle 3"/>
          <p:cNvSpPr>
            <a:spLocks noGrp="1" noChangeArrowheads="1"/>
          </p:cNvSpPr>
          <p:nvPr>
            <p:ph type="body" idx="1"/>
          </p:nvPr>
        </p:nvSpPr>
        <p:spPr>
          <a:xfrm>
            <a:off x="9525" y="2438400"/>
            <a:ext cx="8955088" cy="3694113"/>
          </a:xfrm>
        </p:spPr>
        <p:txBody>
          <a:bodyPr>
            <a:normAutofit lnSpcReduction="10000"/>
          </a:bodyPr>
          <a:lstStyle/>
          <a:p>
            <a:pPr algn="just" rtl="1" eaLnBrk="1" hangingPunct="1">
              <a:lnSpc>
                <a:spcPct val="80000"/>
              </a:lnSpc>
            </a:pPr>
            <a:r>
              <a:rPr lang="ar-SA" altLang="fa-IR" dirty="0" smtClean="0">
                <a:cs typeface="B Lotus" panose="00000400000000000000" pitchFamily="2" charset="-78"/>
              </a:rPr>
              <a:t>در ایران</a:t>
            </a:r>
            <a:r>
              <a:rPr lang="fa-IR" altLang="fa-IR" dirty="0" smtClean="0">
                <a:cs typeface="B Lotus" panose="00000400000000000000" pitchFamily="2" charset="-78"/>
              </a:rPr>
              <a:t> </a:t>
            </a:r>
            <a:r>
              <a:rPr lang="ar-SA" altLang="fa-IR" dirty="0" smtClean="0">
                <a:cs typeface="B Lotus" panose="00000400000000000000" pitchFamily="2" charset="-78"/>
              </a:rPr>
              <a:t>فعالیت های آموزش سلامت در سطح محدودی از سال 1330 به بعد آغاز شد که در ابتدا فعالیت های آن متوجه مسایل </a:t>
            </a:r>
            <a:r>
              <a:rPr lang="ar-SA" altLang="fa-IR" u="sng" dirty="0" smtClean="0">
                <a:solidFill>
                  <a:srgbClr val="FF0000"/>
                </a:solidFill>
                <a:cs typeface="B Lotus" panose="00000400000000000000" pitchFamily="2" charset="-78"/>
              </a:rPr>
              <a:t>ریشه کنی مالاریا </a:t>
            </a:r>
            <a:r>
              <a:rPr lang="ar-SA" altLang="fa-IR" dirty="0" smtClean="0">
                <a:cs typeface="B Lotus" panose="00000400000000000000" pitchFamily="2" charset="-78"/>
              </a:rPr>
              <a:t>گردید و بتدریج در طی سالهای بعد فعالیت هایی نظیر </a:t>
            </a:r>
            <a:r>
              <a:rPr lang="ar-SA" altLang="fa-IR" u="sng" dirty="0" smtClean="0">
                <a:solidFill>
                  <a:srgbClr val="FF0000"/>
                </a:solidFill>
                <a:cs typeface="B Lotus" panose="00000400000000000000" pitchFamily="2" charset="-78"/>
              </a:rPr>
              <a:t>بهسازی محیط، تالیف مواد درسی و مطالب خواندنی و تهیه پوستر</a:t>
            </a:r>
            <a:r>
              <a:rPr lang="ar-SA" altLang="fa-IR" dirty="0" smtClean="0">
                <a:cs typeface="B Lotus" panose="00000400000000000000" pitchFamily="2" charset="-78"/>
              </a:rPr>
              <a:t> را بر عهده گرفت. </a:t>
            </a:r>
            <a:endParaRPr lang="fa-IR" altLang="fa-IR" dirty="0" smtClean="0">
              <a:cs typeface="B Lotus" panose="00000400000000000000" pitchFamily="2" charset="-78"/>
            </a:endParaRPr>
          </a:p>
          <a:p>
            <a:pPr algn="just" rtl="1" eaLnBrk="1" hangingPunct="1">
              <a:lnSpc>
                <a:spcPct val="80000"/>
              </a:lnSpc>
            </a:pPr>
            <a:endParaRPr lang="fa-IR" altLang="fa-IR" dirty="0" smtClean="0">
              <a:cs typeface="B Lotus" panose="00000400000000000000" pitchFamily="2" charset="-78"/>
            </a:endParaRPr>
          </a:p>
          <a:p>
            <a:pPr algn="just" rtl="1" eaLnBrk="1" hangingPunct="1">
              <a:lnSpc>
                <a:spcPct val="80000"/>
              </a:lnSpc>
            </a:pPr>
            <a:r>
              <a:rPr lang="ar-SA" altLang="fa-IR" dirty="0" smtClean="0">
                <a:cs typeface="B Lotus" panose="00000400000000000000" pitchFamily="2" charset="-78"/>
              </a:rPr>
              <a:t>در سال 1351 اداره آموزش سلامت (بهداشت) به دفتر آموزش سلامت (بهداشت) تبدیل  شده و عهده دار انجام رسالت های مربوط به آموزش سلامت در سطح کشور گردیده اس</a:t>
            </a:r>
            <a:r>
              <a:rPr lang="fa-IR" altLang="fa-IR" dirty="0" smtClean="0">
                <a:cs typeface="B Lotus" panose="00000400000000000000" pitchFamily="2" charset="-78"/>
              </a:rPr>
              <a:t>ت.</a:t>
            </a:r>
            <a:endParaRPr lang="en-US" altLang="fa-IR" dirty="0" smtClean="0">
              <a:cs typeface="B Lotus" panose="00000400000000000000" pitchFamily="2" charset="-78"/>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88913"/>
            <a:ext cx="2447925" cy="201873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3479022354"/>
      </p:ext>
    </p:extLst>
  </p:cSld>
  <p:clrMapOvr>
    <a:masterClrMapping/>
  </p:clrMapOvr>
  <p:transition spd="slow">
    <p:checke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400" b="1" dirty="0" smtClean="0">
                <a:cs typeface="B Titr" pitchFamily="2" charset="-78"/>
              </a:rPr>
              <a:t>تعريف آموزش بهداشت </a:t>
            </a:r>
            <a:endParaRPr lang="en-US" sz="4400" b="1" dirty="0">
              <a:cs typeface="B Titr" pitchFamily="2" charset="-78"/>
            </a:endParaRPr>
          </a:p>
        </p:txBody>
      </p:sp>
      <p:sp>
        <p:nvSpPr>
          <p:cNvPr id="3" name="Content Placeholder 2"/>
          <p:cNvSpPr>
            <a:spLocks noGrp="1"/>
          </p:cNvSpPr>
          <p:nvPr>
            <p:ph idx="1"/>
          </p:nvPr>
        </p:nvSpPr>
        <p:spPr/>
        <p:txBody>
          <a:bodyPr/>
          <a:lstStyle/>
          <a:p>
            <a:pPr algn="r" rtl="1">
              <a:buFont typeface="Wingdings 2" pitchFamily="18" charset="2"/>
              <a:buChar char="R"/>
            </a:pPr>
            <a:r>
              <a:rPr lang="fa-IR" dirty="0" smtClean="0">
                <a:cs typeface="B Compset" pitchFamily="2" charset="-78"/>
              </a:rPr>
              <a:t>تشويق و ترغيب مردم براي قبول و نگاهداري رفتار و اعمالي كه براي ادامه زندگي سالم ضروري است.</a:t>
            </a:r>
          </a:p>
          <a:p>
            <a:pPr algn="r" rtl="1">
              <a:buFont typeface="Wingdings 2" pitchFamily="18" charset="2"/>
              <a:buChar char="R"/>
            </a:pPr>
            <a:r>
              <a:rPr lang="fa-IR" dirty="0" smtClean="0">
                <a:cs typeface="B Compset" pitchFamily="2" charset="-78"/>
              </a:rPr>
              <a:t>كليه مراحلي كه جهت قبولاندن معيارهاي بهداشتي و رد كردن معيارهاي غلط طي ميشود.</a:t>
            </a:r>
          </a:p>
          <a:p>
            <a:pPr algn="r" rtl="1">
              <a:buFont typeface="Wingdings 2" pitchFamily="18" charset="2"/>
              <a:buChar char="R"/>
            </a:pPr>
            <a:r>
              <a:rPr lang="fa-IR" dirty="0" smtClean="0">
                <a:cs typeface="B Compset" pitchFamily="2" charset="-78"/>
              </a:rPr>
              <a:t>برقراري يا ايجاد دگرگوني در بينش و رفتار افراد و گروه ها بطوريكه امكان زندگي سالم تر را افزايش دهد.</a:t>
            </a:r>
            <a:endParaRPr lang="en-US" dirty="0">
              <a:cs typeface="B Compset" pitchFamily="2" charset="-78"/>
            </a:endParaRPr>
          </a:p>
        </p:txBody>
      </p:sp>
    </p:spTree>
  </p:cSld>
  <p:clrMapOvr>
    <a:masterClrMapping/>
  </p:clrMapOvr>
  <p:transition spd="slow">
    <p:checke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dirty="0" smtClean="0">
                <a:cs typeface="B Titr" pitchFamily="2" charset="-78"/>
              </a:rPr>
              <a:t>اهداف كلي آموزش بهداشت</a:t>
            </a:r>
            <a:endParaRPr lang="en-US" dirty="0">
              <a:cs typeface="B Titr" pitchFamily="2" charset="-78"/>
            </a:endParaRPr>
          </a:p>
        </p:txBody>
      </p:sp>
      <p:sp>
        <p:nvSpPr>
          <p:cNvPr id="3" name="Content Placeholder 2"/>
          <p:cNvSpPr>
            <a:spLocks noGrp="1"/>
          </p:cNvSpPr>
          <p:nvPr>
            <p:ph idx="1"/>
          </p:nvPr>
        </p:nvSpPr>
        <p:spPr/>
        <p:txBody>
          <a:bodyPr/>
          <a:lstStyle/>
          <a:p>
            <a:pPr algn="r" rtl="1">
              <a:buFont typeface="Wingdings" pitchFamily="2" charset="2"/>
              <a:buChar char="v"/>
            </a:pPr>
            <a:r>
              <a:rPr lang="fa-IR" dirty="0" smtClean="0">
                <a:cs typeface="B Compset" pitchFamily="2" charset="-78"/>
              </a:rPr>
              <a:t>بالا بردن ارزش بهداشت در اجتماع</a:t>
            </a:r>
          </a:p>
          <a:p>
            <a:pPr algn="r" rtl="1">
              <a:buFont typeface="Wingdings" pitchFamily="2" charset="2"/>
              <a:buChar char="v"/>
            </a:pPr>
            <a:r>
              <a:rPr lang="fa-IR" dirty="0" smtClean="0">
                <a:cs typeface="B Compset" pitchFamily="2" charset="-78"/>
              </a:rPr>
              <a:t>راهنمايي مردم در كسب معلومات و اطلاعات بهداشتي</a:t>
            </a:r>
          </a:p>
          <a:p>
            <a:pPr algn="r" rtl="1">
              <a:buFont typeface="Wingdings" pitchFamily="2" charset="2"/>
              <a:buChar char="v"/>
            </a:pPr>
            <a:r>
              <a:rPr lang="fa-IR" dirty="0" smtClean="0">
                <a:cs typeface="B Compset" pitchFamily="2" charset="-78"/>
              </a:rPr>
              <a:t>توسعه خدمات بهداشتي</a:t>
            </a:r>
            <a:endParaRPr lang="en-US" dirty="0">
              <a:cs typeface="B Compset" pitchFamily="2" charset="-78"/>
            </a:endParaRPr>
          </a:p>
        </p:txBody>
      </p:sp>
    </p:spTree>
  </p:cSld>
  <p:clrMapOvr>
    <a:masterClrMapping/>
  </p:clrMapOvr>
  <p:transition spd="slow">
    <p:checker dir="ver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307</TotalTime>
  <Words>2033</Words>
  <Application>Microsoft Office PowerPoint</Application>
  <PresentationFormat>On-screen Show (4:3)</PresentationFormat>
  <Paragraphs>187</Paragraphs>
  <Slides>37</Slides>
  <Notes>6</Notes>
  <HiddenSlides>3</HiddenSlides>
  <MMClips>0</MMClips>
  <ScaleCrop>false</ScaleCrop>
  <HeadingPairs>
    <vt:vector size="8" baseType="variant">
      <vt:variant>
        <vt:lpstr>Fonts Used</vt:lpstr>
      </vt:variant>
      <vt:variant>
        <vt:i4>15</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54" baseType="lpstr">
      <vt:lpstr>Arial</vt:lpstr>
      <vt:lpstr>B Bardiya</vt:lpstr>
      <vt:lpstr>B Compset</vt:lpstr>
      <vt:lpstr>B Davat</vt:lpstr>
      <vt:lpstr>B Lotus</vt:lpstr>
      <vt:lpstr>B Titr</vt:lpstr>
      <vt:lpstr>Bell MT</vt:lpstr>
      <vt:lpstr>Calibri</vt:lpstr>
      <vt:lpstr>Courier New</vt:lpstr>
      <vt:lpstr>Gill Sans MT</vt:lpstr>
      <vt:lpstr>Majalla UI</vt:lpstr>
      <vt:lpstr>Verdana</vt:lpstr>
      <vt:lpstr>Wingdings</vt:lpstr>
      <vt:lpstr>Wingdings 2</vt:lpstr>
      <vt:lpstr>Yagut</vt:lpstr>
      <vt:lpstr>Solstice</vt:lpstr>
      <vt:lpstr>Document</vt:lpstr>
      <vt:lpstr>PowerPoint Presentation</vt:lpstr>
      <vt:lpstr>آموزش بهداشت</vt:lpstr>
      <vt:lpstr>اهمیت آموزش بهداشت </vt:lpstr>
      <vt:lpstr>اهمیت آموزش بهداشت </vt:lpstr>
      <vt:lpstr>تاريخچه آموزش بهداشت </vt:lpstr>
      <vt:lpstr>تاريخچه آموزش بهداشت در جهان</vt:lpstr>
      <vt:lpstr>تاريخچه آموزش بهداشت در ایران</vt:lpstr>
      <vt:lpstr>تعريف آموزش بهداشت </vt:lpstr>
      <vt:lpstr>اهداف كلي آموزش بهداشت</vt:lpstr>
      <vt:lpstr>جنبه هاي مهم آموزش بهداشت</vt:lpstr>
      <vt:lpstr>مهمترين اطلاعات جهت شروع آموزش بهداشت</vt:lpstr>
      <vt:lpstr>روش هاي آموزش بهداشت</vt:lpstr>
      <vt:lpstr>آموزش فردي</vt:lpstr>
      <vt:lpstr>آموزش گروهي</vt:lpstr>
      <vt:lpstr>آموزش از طريق تشكيلات محلي</vt:lpstr>
      <vt:lpstr>رسانه هاي آموزشي</vt:lpstr>
      <vt:lpstr>مراحل برنامه آموزش بهداشت</vt:lpstr>
      <vt:lpstr>ارتباطات در فرآيند آموزش</vt:lpstr>
      <vt:lpstr>موانع ارتباط</vt:lpstr>
      <vt:lpstr>اصول تدريس</vt:lpstr>
      <vt:lpstr>استراتژي هاي يادگيري</vt:lpstr>
      <vt:lpstr>تقسيم بندي حيطه هاي يادگيري</vt:lpstr>
      <vt:lpstr>طبقه بندی اهداف آموزشی</vt:lpstr>
      <vt:lpstr>سطوح مختلف حيطه شناختی  </vt:lpstr>
      <vt:lpstr>سطوح مختلف حيطه شناختی</vt:lpstr>
      <vt:lpstr>PowerPoint Presentation</vt:lpstr>
      <vt:lpstr>سطوح مختلف حيطه عاطفی </vt:lpstr>
      <vt:lpstr>سطوح مختلف حيطه عاطفی</vt:lpstr>
      <vt:lpstr>PowerPoint Presentation</vt:lpstr>
      <vt:lpstr>سطوح مختلف حيطه روانی حرکتی </vt:lpstr>
      <vt:lpstr>سطوح مختلف حيطه روانی حرکتی</vt:lpstr>
      <vt:lpstr>PowerPoint Presentation</vt:lpstr>
      <vt:lpstr>موانع يادگيري</vt:lpstr>
      <vt:lpstr>الف-موانع مربوط به آموزش دهنده(مربي) </vt:lpstr>
      <vt:lpstr>ب-موانع مربوط به يادگيرنده(مددجو) </vt:lpstr>
      <vt:lpstr>راهكارهاي افزايش انگيزه و خودكارآمدي</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آموزش بهداشت</dc:title>
  <dc:creator>Mansoure</dc:creator>
  <cp:lastModifiedBy>Kheiri</cp:lastModifiedBy>
  <cp:revision>49</cp:revision>
  <dcterms:created xsi:type="dcterms:W3CDTF">2006-08-16T00:00:00Z</dcterms:created>
  <dcterms:modified xsi:type="dcterms:W3CDTF">2017-03-06T09:50:08Z</dcterms:modified>
</cp:coreProperties>
</file>