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sldIdLst>
    <p:sldId id="256" r:id="rId2"/>
    <p:sldId id="257" r:id="rId3"/>
    <p:sldId id="258" r:id="rId4"/>
    <p:sldId id="292" r:id="rId5"/>
    <p:sldId id="294" r:id="rId6"/>
    <p:sldId id="295" r:id="rId7"/>
    <p:sldId id="296"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x="10058400" cy="77724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08" autoAdjust="0"/>
    <p:restoredTop sz="94660"/>
  </p:normalViewPr>
  <p:slideViewPr>
    <p:cSldViewPr>
      <p:cViewPr varScale="1">
        <p:scale>
          <a:sx n="64" d="100"/>
          <a:sy n="64" d="100"/>
        </p:scale>
        <p:origin x="-2010" y="-120"/>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533F3-73A5-428E-9585-34BFAC77B0FC}" type="datetimeFigureOut">
              <a:rPr lang="en-US" smtClean="0"/>
              <a:t>12/8/2013</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2305DF-4E50-4458-B125-6B4392DFCCD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B8FFA-1EAE-4C8D-A415-9590C7A2CCAB}" type="slidenum">
              <a:rPr lang="en-US"/>
              <a:pPr/>
              <a:t>4</a:t>
            </a:fld>
            <a:endParaRPr lang="en-US"/>
          </a:p>
        </p:txBody>
      </p:sp>
      <p:sp>
        <p:nvSpPr>
          <p:cNvPr id="1186818" name="Rectangle 2"/>
          <p:cNvSpPr>
            <a:spLocks noGrp="1" noRot="1" noChangeAspect="1" noChangeArrowheads="1" noTextEdit="1"/>
          </p:cNvSpPr>
          <p:nvPr>
            <p:ph type="sldImg"/>
          </p:nvPr>
        </p:nvSpPr>
        <p:spPr>
          <a:ln/>
        </p:spPr>
      </p:sp>
      <p:sp>
        <p:nvSpPr>
          <p:cNvPr id="1186819" name="Rectangle 3"/>
          <p:cNvSpPr>
            <a:spLocks noGrp="1" noChangeArrowheads="1"/>
          </p:cNvSpPr>
          <p:nvPr>
            <p:ph type="body" idx="1"/>
          </p:nvPr>
        </p:nvSpPr>
        <p:spPr>
          <a:xfrm>
            <a:off x="838200" y="4267623"/>
            <a:ext cx="5029200" cy="4114246"/>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768C0-9A0E-4F2C-8CDF-12DC5810BD4A}" type="slidenum">
              <a:rPr lang="en-US"/>
              <a:pPr/>
              <a:t>5</a:t>
            </a:fld>
            <a:endParaRPr lang="en-US"/>
          </a:p>
        </p:txBody>
      </p:sp>
      <p:sp>
        <p:nvSpPr>
          <p:cNvPr id="1188866" name="Rectangle 2"/>
          <p:cNvSpPr>
            <a:spLocks noGrp="1" noRot="1" noChangeAspect="1" noChangeArrowheads="1" noTextEdit="1"/>
          </p:cNvSpPr>
          <p:nvPr>
            <p:ph type="sldImg"/>
          </p:nvPr>
        </p:nvSpPr>
        <p:spPr>
          <a:ln/>
        </p:spPr>
      </p:sp>
      <p:sp>
        <p:nvSpPr>
          <p:cNvPr id="1188867" name="Rectangle 3"/>
          <p:cNvSpPr>
            <a:spLocks noGrp="1" noChangeArrowheads="1"/>
          </p:cNvSpPr>
          <p:nvPr>
            <p:ph type="body" idx="1"/>
          </p:nvPr>
        </p:nvSpPr>
        <p:spPr>
          <a:xfrm>
            <a:off x="838200" y="4267623"/>
            <a:ext cx="5029200" cy="4114246"/>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A2394-14C6-4F7C-B116-2C039B7EA6E8}" type="slidenum">
              <a:rPr lang="en-US"/>
              <a:pPr/>
              <a:t>6</a:t>
            </a:fld>
            <a:endParaRPr lang="en-US"/>
          </a:p>
        </p:txBody>
      </p:sp>
      <p:sp>
        <p:nvSpPr>
          <p:cNvPr id="1192962" name="Rectangle 2"/>
          <p:cNvSpPr>
            <a:spLocks noGrp="1" noRot="1" noChangeAspect="1" noChangeArrowheads="1" noTextEdit="1"/>
          </p:cNvSpPr>
          <p:nvPr>
            <p:ph type="sldImg"/>
          </p:nvPr>
        </p:nvSpPr>
        <p:spPr>
          <a:ln/>
        </p:spPr>
      </p:sp>
      <p:sp>
        <p:nvSpPr>
          <p:cNvPr id="1192963" name="Rectangle 3"/>
          <p:cNvSpPr>
            <a:spLocks noGrp="1" noChangeArrowheads="1"/>
          </p:cNvSpPr>
          <p:nvPr>
            <p:ph type="body" idx="1"/>
          </p:nvPr>
        </p:nvSpPr>
        <p:spPr>
          <a:xfrm>
            <a:off x="838200" y="4267623"/>
            <a:ext cx="5029200" cy="4114246"/>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807CE-14E2-4C67-B6EE-0012367AA958}" type="slidenum">
              <a:rPr lang="en-US"/>
              <a:pPr/>
              <a:t>7</a:t>
            </a:fld>
            <a:endParaRPr lang="en-US"/>
          </a:p>
        </p:txBody>
      </p:sp>
      <p:sp>
        <p:nvSpPr>
          <p:cNvPr id="1195010" name="Rectangle 2"/>
          <p:cNvSpPr>
            <a:spLocks noGrp="1" noRot="1" noChangeAspect="1" noChangeArrowheads="1" noTextEdit="1"/>
          </p:cNvSpPr>
          <p:nvPr>
            <p:ph type="sldImg"/>
          </p:nvPr>
        </p:nvSpPr>
        <p:spPr>
          <a:ln/>
        </p:spPr>
      </p:sp>
      <p:sp>
        <p:nvSpPr>
          <p:cNvPr id="1195011" name="Rectangle 3"/>
          <p:cNvSpPr>
            <a:spLocks noGrp="1" noChangeArrowheads="1"/>
          </p:cNvSpPr>
          <p:nvPr>
            <p:ph type="body" idx="1"/>
          </p:nvPr>
        </p:nvSpPr>
        <p:spPr>
          <a:xfrm>
            <a:off x="838200" y="4267623"/>
            <a:ext cx="5029200" cy="4114246"/>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DA1B06-8BEE-4B9E-A249-A227BB41FBD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51881-025F-4FCD-AE8E-5EDB8FC84A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482600"/>
            <a:ext cx="2173288" cy="6278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2600" y="482600"/>
            <a:ext cx="6369050" cy="6278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ADD0AC-500D-44A0-98CE-52195EDE6DA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86360"/>
            <a:ext cx="10058400" cy="112268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51460" y="1554480"/>
            <a:ext cx="9555480" cy="51816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61EB7E-67D7-4236-B0D1-1DC1005C638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6198A7-3D80-49CD-B20C-79FA92BEF6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600" y="2146300"/>
            <a:ext cx="4270375" cy="4614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05375" y="2146300"/>
            <a:ext cx="4271963" cy="4614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440D75-15FB-4C80-B4F6-9E25657165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8CB919-F698-4E5E-A07E-D88D7E5A6F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2C4FC9-3E6F-4E57-B0BC-AB15B07391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18373C-3538-4A4D-9D67-3294B4DEE4B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03AF8E-1D90-4238-BA69-A0F79AF9EB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5B6CA2-0BF8-4471-AD34-7A5C6C6359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82600" y="482600"/>
            <a:ext cx="8694738" cy="1449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82600" y="2146300"/>
            <a:ext cx="8694738" cy="46148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7086600"/>
            <a:ext cx="2057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29000" y="7086600"/>
            <a:ext cx="3200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39000" y="7086600"/>
            <a:ext cx="2057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F78D30-BAA6-4D93-9392-BD58B003E08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723900" y="1941513"/>
            <a:ext cx="9382125" cy="1768475"/>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5500" b="1" dirty="0">
                <a:solidFill>
                  <a:srgbClr val="000000"/>
                </a:solidFill>
                <a:latin typeface="Arial" charset="0"/>
              </a:rPr>
              <a:t>Statistical Techniques </a:t>
            </a:r>
            <a:endParaRPr lang="en-US" dirty="0"/>
          </a:p>
        </p:txBody>
      </p:sp>
      <p:sp>
        <p:nvSpPr>
          <p:cNvPr id="2064" name="Text Box 16"/>
          <p:cNvSpPr txBox="1">
            <a:spLocks noChangeArrowheads="1"/>
          </p:cNvSpPr>
          <p:nvPr/>
        </p:nvSpPr>
        <p:spPr bwMode="auto">
          <a:xfrm>
            <a:off x="1122363" y="4695825"/>
            <a:ext cx="9131300" cy="71596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4800" b="1">
                <a:solidFill>
                  <a:srgbClr val="000000"/>
                </a:solidFill>
                <a:latin typeface="Arial" charset="0"/>
              </a:rPr>
              <a:t>Power and Types of Errors</a:t>
            </a:r>
            <a:endParaRPr lang="en-US"/>
          </a:p>
        </p:txBody>
      </p:sp>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So what can we do?</a:t>
            </a:r>
            <a:endParaRPr lang="en-US"/>
          </a:p>
        </p:txBody>
      </p:sp>
      <p:sp>
        <p:nvSpPr>
          <p:cNvPr id="8196" name="Text Box 4"/>
          <p:cNvSpPr txBox="1">
            <a:spLocks noChangeArrowheads="1"/>
          </p:cNvSpPr>
          <p:nvPr/>
        </p:nvSpPr>
        <p:spPr bwMode="auto">
          <a:xfrm>
            <a:off x="357189" y="2162175"/>
            <a:ext cx="9244012" cy="40100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good news, it is only possible to make one error at a time.</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If you reject H0, then maybe you made a type I error, but you have not made a type II error.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If you fail to reject H0, then maybe you made a type II error, but you have not made a type I error.   </a:t>
            </a:r>
            <a:endParaRPr lang="en-US" dirty="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The probability of Type II Error</a:t>
            </a:r>
            <a:endParaRPr lang="en-US"/>
          </a:p>
        </p:txBody>
      </p:sp>
      <p:sp>
        <p:nvSpPr>
          <p:cNvPr id="9220" name="Text Box 4"/>
          <p:cNvSpPr txBox="1">
            <a:spLocks noChangeArrowheads="1"/>
          </p:cNvSpPr>
          <p:nvPr/>
        </p:nvSpPr>
        <p:spPr bwMode="auto">
          <a:xfrm>
            <a:off x="357189" y="2162175"/>
            <a:ext cx="9320212" cy="3557588"/>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This is a probability that we will not know.  This probability is called </a:t>
            </a:r>
            <a:r>
              <a:rPr lang="en-US" sz="3600" b="1" dirty="0">
                <a:solidFill>
                  <a:srgbClr val="000000"/>
                </a:solidFill>
                <a:latin typeface="Symbol" pitchFamily="18" charset="2"/>
              </a:rPr>
              <a:t></a:t>
            </a:r>
            <a:endParaRPr lang="en-US" sz="3600" dirty="0">
              <a:solidFill>
                <a:srgbClr val="000000"/>
              </a:solidFill>
              <a:latin typeface="Arial" charset="0"/>
            </a:endParaRP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However, we can do several things to make the error smaller.  So this will be our objective.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First, let's look at how these errors occur. </a:t>
            </a:r>
            <a:endParaRPr lang="en-US" dirty="0"/>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grpSp>
        <p:nvGrpSpPr>
          <p:cNvPr id="10274" name="Group 34"/>
          <p:cNvGrpSpPr>
            <a:grpSpLocks/>
          </p:cNvGrpSpPr>
          <p:nvPr/>
        </p:nvGrpSpPr>
        <p:grpSpPr bwMode="auto">
          <a:xfrm>
            <a:off x="1017588" y="3597275"/>
            <a:ext cx="6411912" cy="3838575"/>
            <a:chOff x="641" y="2266"/>
            <a:chExt cx="4039" cy="2418"/>
          </a:xfrm>
        </p:grpSpPr>
        <p:sp>
          <p:nvSpPr>
            <p:cNvPr id="10244" name="Freeform 4"/>
            <p:cNvSpPr>
              <a:spLocks/>
            </p:cNvSpPr>
            <p:nvPr/>
          </p:nvSpPr>
          <p:spPr bwMode="auto">
            <a:xfrm>
              <a:off x="763" y="2266"/>
              <a:ext cx="3771" cy="1917"/>
            </a:xfrm>
            <a:custGeom>
              <a:avLst/>
              <a:gdLst/>
              <a:ahLst/>
              <a:cxnLst>
                <a:cxn ang="0">
                  <a:pos x="69" y="1916"/>
                </a:cxn>
                <a:cxn ang="0">
                  <a:pos x="143" y="1916"/>
                </a:cxn>
                <a:cxn ang="0">
                  <a:pos x="212" y="1916"/>
                </a:cxn>
                <a:cxn ang="0">
                  <a:pos x="262" y="1908"/>
                </a:cxn>
                <a:cxn ang="0">
                  <a:pos x="331" y="1908"/>
                </a:cxn>
                <a:cxn ang="0">
                  <a:pos x="399" y="1900"/>
                </a:cxn>
                <a:cxn ang="0">
                  <a:pos x="461" y="1894"/>
                </a:cxn>
                <a:cxn ang="0">
                  <a:pos x="517" y="1885"/>
                </a:cxn>
                <a:cxn ang="0">
                  <a:pos x="592" y="1871"/>
                </a:cxn>
                <a:cxn ang="0">
                  <a:pos x="661" y="1848"/>
                </a:cxn>
                <a:cxn ang="0">
                  <a:pos x="729" y="1818"/>
                </a:cxn>
                <a:cxn ang="0">
                  <a:pos x="804" y="1780"/>
                </a:cxn>
                <a:cxn ang="0">
                  <a:pos x="848" y="1744"/>
                </a:cxn>
                <a:cxn ang="0">
                  <a:pos x="916" y="1683"/>
                </a:cxn>
                <a:cxn ang="0">
                  <a:pos x="991" y="1600"/>
                </a:cxn>
                <a:cxn ang="0">
                  <a:pos x="1060" y="1502"/>
                </a:cxn>
                <a:cxn ang="0">
                  <a:pos x="1128" y="1382"/>
                </a:cxn>
                <a:cxn ang="0">
                  <a:pos x="1202" y="1247"/>
                </a:cxn>
                <a:cxn ang="0">
                  <a:pos x="1271" y="1089"/>
                </a:cxn>
                <a:cxn ang="0">
                  <a:pos x="1346" y="923"/>
                </a:cxn>
                <a:cxn ang="0">
                  <a:pos x="1414" y="751"/>
                </a:cxn>
                <a:cxn ang="0">
                  <a:pos x="1483" y="579"/>
                </a:cxn>
                <a:cxn ang="0">
                  <a:pos x="1558" y="413"/>
                </a:cxn>
                <a:cxn ang="0">
                  <a:pos x="1627" y="270"/>
                </a:cxn>
                <a:cxn ang="0">
                  <a:pos x="1695" y="143"/>
                </a:cxn>
                <a:cxn ang="0">
                  <a:pos x="1770" y="60"/>
                </a:cxn>
                <a:cxn ang="0">
                  <a:pos x="1838" y="8"/>
                </a:cxn>
                <a:cxn ang="0">
                  <a:pos x="1907" y="0"/>
                </a:cxn>
                <a:cxn ang="0">
                  <a:pos x="1981" y="37"/>
                </a:cxn>
                <a:cxn ang="0">
                  <a:pos x="2050" y="112"/>
                </a:cxn>
                <a:cxn ang="0">
                  <a:pos x="2118" y="225"/>
                </a:cxn>
                <a:cxn ang="0">
                  <a:pos x="2193" y="360"/>
                </a:cxn>
                <a:cxn ang="0">
                  <a:pos x="2262" y="526"/>
                </a:cxn>
                <a:cxn ang="0">
                  <a:pos x="2331" y="691"/>
                </a:cxn>
                <a:cxn ang="0">
                  <a:pos x="2405" y="871"/>
                </a:cxn>
                <a:cxn ang="0">
                  <a:pos x="2474" y="1036"/>
                </a:cxn>
                <a:cxn ang="0">
                  <a:pos x="2542" y="1194"/>
                </a:cxn>
                <a:cxn ang="0">
                  <a:pos x="2617" y="1337"/>
                </a:cxn>
                <a:cxn ang="0">
                  <a:pos x="2685" y="1465"/>
                </a:cxn>
                <a:cxn ang="0">
                  <a:pos x="2754" y="1570"/>
                </a:cxn>
                <a:cxn ang="0">
                  <a:pos x="2829" y="1653"/>
                </a:cxn>
                <a:cxn ang="0">
                  <a:pos x="2873" y="1705"/>
                </a:cxn>
                <a:cxn ang="0">
                  <a:pos x="2947" y="1765"/>
                </a:cxn>
                <a:cxn ang="0">
                  <a:pos x="3015" y="1811"/>
                </a:cxn>
                <a:cxn ang="0">
                  <a:pos x="3084" y="1840"/>
                </a:cxn>
                <a:cxn ang="0">
                  <a:pos x="3159" y="1864"/>
                </a:cxn>
                <a:cxn ang="0">
                  <a:pos x="3227" y="1885"/>
                </a:cxn>
                <a:cxn ang="0">
                  <a:pos x="3277" y="1894"/>
                </a:cxn>
                <a:cxn ang="0">
                  <a:pos x="3346" y="1900"/>
                </a:cxn>
                <a:cxn ang="0">
                  <a:pos x="3402" y="1900"/>
                </a:cxn>
                <a:cxn ang="0">
                  <a:pos x="3465" y="1908"/>
                </a:cxn>
                <a:cxn ang="0">
                  <a:pos x="3533" y="1908"/>
                </a:cxn>
                <a:cxn ang="0">
                  <a:pos x="3608" y="1916"/>
                </a:cxn>
                <a:cxn ang="0">
                  <a:pos x="3676" y="1916"/>
                </a:cxn>
                <a:cxn ang="0">
                  <a:pos x="3745" y="1916"/>
                </a:cxn>
              </a:cxnLst>
              <a:rect l="0" t="0" r="r" b="b"/>
              <a:pathLst>
                <a:path w="3771" h="1917">
                  <a:moveTo>
                    <a:pt x="0" y="1916"/>
                  </a:moveTo>
                  <a:lnTo>
                    <a:pt x="25" y="1916"/>
                  </a:lnTo>
                  <a:lnTo>
                    <a:pt x="25" y="1916"/>
                  </a:lnTo>
                  <a:lnTo>
                    <a:pt x="50" y="1916"/>
                  </a:lnTo>
                  <a:lnTo>
                    <a:pt x="50" y="1916"/>
                  </a:lnTo>
                  <a:lnTo>
                    <a:pt x="69" y="1916"/>
                  </a:lnTo>
                  <a:lnTo>
                    <a:pt x="69" y="1916"/>
                  </a:lnTo>
                  <a:lnTo>
                    <a:pt x="94" y="1916"/>
                  </a:lnTo>
                  <a:lnTo>
                    <a:pt x="94" y="1916"/>
                  </a:lnTo>
                  <a:lnTo>
                    <a:pt x="118" y="1916"/>
                  </a:lnTo>
                  <a:lnTo>
                    <a:pt x="118" y="1916"/>
                  </a:lnTo>
                  <a:lnTo>
                    <a:pt x="143" y="1916"/>
                  </a:lnTo>
                  <a:lnTo>
                    <a:pt x="143" y="1916"/>
                  </a:lnTo>
                  <a:lnTo>
                    <a:pt x="162" y="1916"/>
                  </a:lnTo>
                  <a:lnTo>
                    <a:pt x="162" y="1916"/>
                  </a:lnTo>
                  <a:lnTo>
                    <a:pt x="187" y="1916"/>
                  </a:lnTo>
                  <a:lnTo>
                    <a:pt x="187" y="1916"/>
                  </a:lnTo>
                  <a:lnTo>
                    <a:pt x="212" y="1916"/>
                  </a:lnTo>
                  <a:lnTo>
                    <a:pt x="212" y="1916"/>
                  </a:lnTo>
                  <a:lnTo>
                    <a:pt x="224" y="1908"/>
                  </a:lnTo>
                  <a:lnTo>
                    <a:pt x="237" y="1908"/>
                  </a:lnTo>
                  <a:lnTo>
                    <a:pt x="237" y="1908"/>
                  </a:lnTo>
                  <a:lnTo>
                    <a:pt x="262" y="1908"/>
                  </a:lnTo>
                  <a:lnTo>
                    <a:pt x="262" y="1908"/>
                  </a:lnTo>
                  <a:lnTo>
                    <a:pt x="280" y="1908"/>
                  </a:lnTo>
                  <a:lnTo>
                    <a:pt x="280" y="1908"/>
                  </a:lnTo>
                  <a:lnTo>
                    <a:pt x="305" y="1908"/>
                  </a:lnTo>
                  <a:lnTo>
                    <a:pt x="305" y="1908"/>
                  </a:lnTo>
                  <a:lnTo>
                    <a:pt x="331" y="1908"/>
                  </a:lnTo>
                  <a:lnTo>
                    <a:pt x="331" y="1908"/>
                  </a:lnTo>
                  <a:lnTo>
                    <a:pt x="356" y="1908"/>
                  </a:lnTo>
                  <a:lnTo>
                    <a:pt x="356" y="1908"/>
                  </a:lnTo>
                  <a:lnTo>
                    <a:pt x="362" y="1900"/>
                  </a:lnTo>
                  <a:lnTo>
                    <a:pt x="374" y="1900"/>
                  </a:lnTo>
                  <a:lnTo>
                    <a:pt x="374" y="1900"/>
                  </a:lnTo>
                  <a:lnTo>
                    <a:pt x="399" y="1900"/>
                  </a:lnTo>
                  <a:lnTo>
                    <a:pt x="399" y="1900"/>
                  </a:lnTo>
                  <a:lnTo>
                    <a:pt x="424" y="1900"/>
                  </a:lnTo>
                  <a:lnTo>
                    <a:pt x="424" y="1900"/>
                  </a:lnTo>
                  <a:lnTo>
                    <a:pt x="449" y="1900"/>
                  </a:lnTo>
                  <a:lnTo>
                    <a:pt x="449" y="1900"/>
                  </a:lnTo>
                  <a:lnTo>
                    <a:pt x="461" y="1894"/>
                  </a:lnTo>
                  <a:lnTo>
                    <a:pt x="474" y="1894"/>
                  </a:lnTo>
                  <a:lnTo>
                    <a:pt x="474" y="1894"/>
                  </a:lnTo>
                  <a:lnTo>
                    <a:pt x="492" y="1894"/>
                  </a:lnTo>
                  <a:lnTo>
                    <a:pt x="492" y="1894"/>
                  </a:lnTo>
                  <a:lnTo>
                    <a:pt x="504" y="1885"/>
                  </a:lnTo>
                  <a:lnTo>
                    <a:pt x="517" y="1885"/>
                  </a:lnTo>
                  <a:lnTo>
                    <a:pt x="517" y="1885"/>
                  </a:lnTo>
                  <a:lnTo>
                    <a:pt x="542" y="1885"/>
                  </a:lnTo>
                  <a:lnTo>
                    <a:pt x="542" y="1885"/>
                  </a:lnTo>
                  <a:lnTo>
                    <a:pt x="567" y="1879"/>
                  </a:lnTo>
                  <a:lnTo>
                    <a:pt x="567" y="1879"/>
                  </a:lnTo>
                  <a:lnTo>
                    <a:pt x="592" y="1871"/>
                  </a:lnTo>
                  <a:lnTo>
                    <a:pt x="592" y="1871"/>
                  </a:lnTo>
                  <a:lnTo>
                    <a:pt x="611" y="1864"/>
                  </a:lnTo>
                  <a:lnTo>
                    <a:pt x="611" y="1864"/>
                  </a:lnTo>
                  <a:lnTo>
                    <a:pt x="636" y="1856"/>
                  </a:lnTo>
                  <a:lnTo>
                    <a:pt x="636" y="1856"/>
                  </a:lnTo>
                  <a:lnTo>
                    <a:pt x="661" y="1848"/>
                  </a:lnTo>
                  <a:lnTo>
                    <a:pt x="661" y="1848"/>
                  </a:lnTo>
                  <a:lnTo>
                    <a:pt x="685" y="1840"/>
                  </a:lnTo>
                  <a:lnTo>
                    <a:pt x="685" y="1840"/>
                  </a:lnTo>
                  <a:lnTo>
                    <a:pt x="704" y="1833"/>
                  </a:lnTo>
                  <a:lnTo>
                    <a:pt x="704" y="1833"/>
                  </a:lnTo>
                  <a:lnTo>
                    <a:pt x="729" y="1818"/>
                  </a:lnTo>
                  <a:lnTo>
                    <a:pt x="729" y="1818"/>
                  </a:lnTo>
                  <a:lnTo>
                    <a:pt x="754" y="1811"/>
                  </a:lnTo>
                  <a:lnTo>
                    <a:pt x="754" y="1811"/>
                  </a:lnTo>
                  <a:lnTo>
                    <a:pt x="779" y="1796"/>
                  </a:lnTo>
                  <a:lnTo>
                    <a:pt x="779" y="1796"/>
                  </a:lnTo>
                  <a:lnTo>
                    <a:pt x="804" y="1780"/>
                  </a:lnTo>
                  <a:lnTo>
                    <a:pt x="804" y="1780"/>
                  </a:lnTo>
                  <a:lnTo>
                    <a:pt x="822" y="1765"/>
                  </a:lnTo>
                  <a:lnTo>
                    <a:pt x="822" y="1765"/>
                  </a:lnTo>
                  <a:lnTo>
                    <a:pt x="835" y="1750"/>
                  </a:lnTo>
                  <a:lnTo>
                    <a:pt x="848" y="1744"/>
                  </a:lnTo>
                  <a:lnTo>
                    <a:pt x="848" y="1744"/>
                  </a:lnTo>
                  <a:lnTo>
                    <a:pt x="872" y="1728"/>
                  </a:lnTo>
                  <a:lnTo>
                    <a:pt x="872" y="1728"/>
                  </a:lnTo>
                  <a:lnTo>
                    <a:pt x="897" y="1705"/>
                  </a:lnTo>
                  <a:lnTo>
                    <a:pt x="897" y="1705"/>
                  </a:lnTo>
                  <a:lnTo>
                    <a:pt x="916" y="1683"/>
                  </a:lnTo>
                  <a:lnTo>
                    <a:pt x="916" y="1683"/>
                  </a:lnTo>
                  <a:lnTo>
                    <a:pt x="929" y="1668"/>
                  </a:lnTo>
                  <a:lnTo>
                    <a:pt x="941" y="1653"/>
                  </a:lnTo>
                  <a:lnTo>
                    <a:pt x="941" y="1653"/>
                  </a:lnTo>
                  <a:lnTo>
                    <a:pt x="966" y="1630"/>
                  </a:lnTo>
                  <a:lnTo>
                    <a:pt x="966" y="1630"/>
                  </a:lnTo>
                  <a:lnTo>
                    <a:pt x="991" y="1600"/>
                  </a:lnTo>
                  <a:lnTo>
                    <a:pt x="991" y="1600"/>
                  </a:lnTo>
                  <a:lnTo>
                    <a:pt x="1015" y="1570"/>
                  </a:lnTo>
                  <a:lnTo>
                    <a:pt x="1015" y="1570"/>
                  </a:lnTo>
                  <a:lnTo>
                    <a:pt x="1035" y="1533"/>
                  </a:lnTo>
                  <a:lnTo>
                    <a:pt x="1035" y="1533"/>
                  </a:lnTo>
                  <a:lnTo>
                    <a:pt x="1060" y="1502"/>
                  </a:lnTo>
                  <a:lnTo>
                    <a:pt x="1060" y="1502"/>
                  </a:lnTo>
                  <a:lnTo>
                    <a:pt x="1084" y="1465"/>
                  </a:lnTo>
                  <a:lnTo>
                    <a:pt x="1084" y="1465"/>
                  </a:lnTo>
                  <a:lnTo>
                    <a:pt x="1109" y="1428"/>
                  </a:lnTo>
                  <a:lnTo>
                    <a:pt x="1109" y="1428"/>
                  </a:lnTo>
                  <a:lnTo>
                    <a:pt x="1128" y="1382"/>
                  </a:lnTo>
                  <a:lnTo>
                    <a:pt x="1128" y="1382"/>
                  </a:lnTo>
                  <a:lnTo>
                    <a:pt x="1153" y="1337"/>
                  </a:lnTo>
                  <a:lnTo>
                    <a:pt x="1153" y="1337"/>
                  </a:lnTo>
                  <a:lnTo>
                    <a:pt x="1178" y="1293"/>
                  </a:lnTo>
                  <a:lnTo>
                    <a:pt x="1178" y="1293"/>
                  </a:lnTo>
                  <a:lnTo>
                    <a:pt x="1202" y="1247"/>
                  </a:lnTo>
                  <a:lnTo>
                    <a:pt x="1202" y="1247"/>
                  </a:lnTo>
                  <a:lnTo>
                    <a:pt x="1228" y="1194"/>
                  </a:lnTo>
                  <a:lnTo>
                    <a:pt x="1228" y="1194"/>
                  </a:lnTo>
                  <a:lnTo>
                    <a:pt x="1246" y="1142"/>
                  </a:lnTo>
                  <a:lnTo>
                    <a:pt x="1246" y="1142"/>
                  </a:lnTo>
                  <a:lnTo>
                    <a:pt x="1271" y="1089"/>
                  </a:lnTo>
                  <a:lnTo>
                    <a:pt x="1271" y="1089"/>
                  </a:lnTo>
                  <a:lnTo>
                    <a:pt x="1296" y="1036"/>
                  </a:lnTo>
                  <a:lnTo>
                    <a:pt x="1296" y="1036"/>
                  </a:lnTo>
                  <a:lnTo>
                    <a:pt x="1321" y="984"/>
                  </a:lnTo>
                  <a:lnTo>
                    <a:pt x="1321" y="984"/>
                  </a:lnTo>
                  <a:lnTo>
                    <a:pt x="1346" y="923"/>
                  </a:lnTo>
                  <a:lnTo>
                    <a:pt x="1346" y="923"/>
                  </a:lnTo>
                  <a:lnTo>
                    <a:pt x="1365" y="871"/>
                  </a:lnTo>
                  <a:lnTo>
                    <a:pt x="1365" y="871"/>
                  </a:lnTo>
                  <a:lnTo>
                    <a:pt x="1389" y="811"/>
                  </a:lnTo>
                  <a:lnTo>
                    <a:pt x="1389" y="811"/>
                  </a:lnTo>
                  <a:lnTo>
                    <a:pt x="1414" y="751"/>
                  </a:lnTo>
                  <a:lnTo>
                    <a:pt x="1414" y="751"/>
                  </a:lnTo>
                  <a:lnTo>
                    <a:pt x="1440" y="691"/>
                  </a:lnTo>
                  <a:lnTo>
                    <a:pt x="1440" y="691"/>
                  </a:lnTo>
                  <a:lnTo>
                    <a:pt x="1458" y="638"/>
                  </a:lnTo>
                  <a:lnTo>
                    <a:pt x="1458" y="638"/>
                  </a:lnTo>
                  <a:lnTo>
                    <a:pt x="1483" y="579"/>
                  </a:lnTo>
                  <a:lnTo>
                    <a:pt x="1483" y="579"/>
                  </a:lnTo>
                  <a:lnTo>
                    <a:pt x="1508" y="526"/>
                  </a:lnTo>
                  <a:lnTo>
                    <a:pt x="1508" y="526"/>
                  </a:lnTo>
                  <a:lnTo>
                    <a:pt x="1533" y="465"/>
                  </a:lnTo>
                  <a:lnTo>
                    <a:pt x="1533" y="465"/>
                  </a:lnTo>
                  <a:lnTo>
                    <a:pt x="1558" y="413"/>
                  </a:lnTo>
                  <a:lnTo>
                    <a:pt x="1558" y="413"/>
                  </a:lnTo>
                  <a:lnTo>
                    <a:pt x="1576" y="360"/>
                  </a:lnTo>
                  <a:lnTo>
                    <a:pt x="1576" y="360"/>
                  </a:lnTo>
                  <a:lnTo>
                    <a:pt x="1601" y="315"/>
                  </a:lnTo>
                  <a:lnTo>
                    <a:pt x="1601" y="315"/>
                  </a:lnTo>
                  <a:lnTo>
                    <a:pt x="1627" y="270"/>
                  </a:lnTo>
                  <a:lnTo>
                    <a:pt x="1627" y="270"/>
                  </a:lnTo>
                  <a:lnTo>
                    <a:pt x="1651" y="225"/>
                  </a:lnTo>
                  <a:lnTo>
                    <a:pt x="1651" y="225"/>
                  </a:lnTo>
                  <a:lnTo>
                    <a:pt x="1670" y="180"/>
                  </a:lnTo>
                  <a:lnTo>
                    <a:pt x="1670" y="180"/>
                  </a:lnTo>
                  <a:lnTo>
                    <a:pt x="1695" y="143"/>
                  </a:lnTo>
                  <a:lnTo>
                    <a:pt x="1695" y="143"/>
                  </a:lnTo>
                  <a:lnTo>
                    <a:pt x="1720" y="112"/>
                  </a:lnTo>
                  <a:lnTo>
                    <a:pt x="1720" y="112"/>
                  </a:lnTo>
                  <a:lnTo>
                    <a:pt x="1745" y="82"/>
                  </a:lnTo>
                  <a:lnTo>
                    <a:pt x="1745" y="82"/>
                  </a:lnTo>
                  <a:lnTo>
                    <a:pt x="1770" y="60"/>
                  </a:lnTo>
                  <a:lnTo>
                    <a:pt x="1770" y="60"/>
                  </a:lnTo>
                  <a:lnTo>
                    <a:pt x="1788" y="37"/>
                  </a:lnTo>
                  <a:lnTo>
                    <a:pt x="1788" y="37"/>
                  </a:lnTo>
                  <a:lnTo>
                    <a:pt x="1813" y="22"/>
                  </a:lnTo>
                  <a:lnTo>
                    <a:pt x="1813" y="22"/>
                  </a:lnTo>
                  <a:lnTo>
                    <a:pt x="1838" y="8"/>
                  </a:lnTo>
                  <a:lnTo>
                    <a:pt x="1838" y="8"/>
                  </a:lnTo>
                  <a:lnTo>
                    <a:pt x="1863" y="0"/>
                  </a:lnTo>
                  <a:lnTo>
                    <a:pt x="1863" y="0"/>
                  </a:lnTo>
                  <a:lnTo>
                    <a:pt x="1882" y="0"/>
                  </a:lnTo>
                  <a:lnTo>
                    <a:pt x="1882" y="0"/>
                  </a:lnTo>
                  <a:lnTo>
                    <a:pt x="1907" y="0"/>
                  </a:lnTo>
                  <a:lnTo>
                    <a:pt x="1907" y="0"/>
                  </a:lnTo>
                  <a:lnTo>
                    <a:pt x="1932" y="8"/>
                  </a:lnTo>
                  <a:lnTo>
                    <a:pt x="1932" y="8"/>
                  </a:lnTo>
                  <a:lnTo>
                    <a:pt x="1956" y="22"/>
                  </a:lnTo>
                  <a:lnTo>
                    <a:pt x="1956" y="22"/>
                  </a:lnTo>
                  <a:lnTo>
                    <a:pt x="1981" y="37"/>
                  </a:lnTo>
                  <a:lnTo>
                    <a:pt x="1981" y="37"/>
                  </a:lnTo>
                  <a:lnTo>
                    <a:pt x="2000" y="60"/>
                  </a:lnTo>
                  <a:lnTo>
                    <a:pt x="2000" y="60"/>
                  </a:lnTo>
                  <a:lnTo>
                    <a:pt x="2025" y="82"/>
                  </a:lnTo>
                  <a:lnTo>
                    <a:pt x="2025" y="82"/>
                  </a:lnTo>
                  <a:lnTo>
                    <a:pt x="2050" y="112"/>
                  </a:lnTo>
                  <a:lnTo>
                    <a:pt x="2050" y="112"/>
                  </a:lnTo>
                  <a:lnTo>
                    <a:pt x="2075" y="143"/>
                  </a:lnTo>
                  <a:lnTo>
                    <a:pt x="2075" y="143"/>
                  </a:lnTo>
                  <a:lnTo>
                    <a:pt x="2100" y="180"/>
                  </a:lnTo>
                  <a:lnTo>
                    <a:pt x="2100" y="180"/>
                  </a:lnTo>
                  <a:lnTo>
                    <a:pt x="2118" y="225"/>
                  </a:lnTo>
                  <a:lnTo>
                    <a:pt x="2118" y="225"/>
                  </a:lnTo>
                  <a:lnTo>
                    <a:pt x="2144" y="270"/>
                  </a:lnTo>
                  <a:lnTo>
                    <a:pt x="2144" y="270"/>
                  </a:lnTo>
                  <a:lnTo>
                    <a:pt x="2169" y="315"/>
                  </a:lnTo>
                  <a:lnTo>
                    <a:pt x="2169" y="315"/>
                  </a:lnTo>
                  <a:lnTo>
                    <a:pt x="2193" y="360"/>
                  </a:lnTo>
                  <a:lnTo>
                    <a:pt x="2193" y="360"/>
                  </a:lnTo>
                  <a:lnTo>
                    <a:pt x="2212" y="413"/>
                  </a:lnTo>
                  <a:lnTo>
                    <a:pt x="2212" y="413"/>
                  </a:lnTo>
                  <a:lnTo>
                    <a:pt x="2237" y="465"/>
                  </a:lnTo>
                  <a:lnTo>
                    <a:pt x="2237" y="465"/>
                  </a:lnTo>
                  <a:lnTo>
                    <a:pt x="2262" y="526"/>
                  </a:lnTo>
                  <a:lnTo>
                    <a:pt x="2262" y="526"/>
                  </a:lnTo>
                  <a:lnTo>
                    <a:pt x="2286" y="579"/>
                  </a:lnTo>
                  <a:lnTo>
                    <a:pt x="2286" y="579"/>
                  </a:lnTo>
                  <a:lnTo>
                    <a:pt x="2311" y="638"/>
                  </a:lnTo>
                  <a:lnTo>
                    <a:pt x="2311" y="638"/>
                  </a:lnTo>
                  <a:lnTo>
                    <a:pt x="2331" y="691"/>
                  </a:lnTo>
                  <a:lnTo>
                    <a:pt x="2331" y="691"/>
                  </a:lnTo>
                  <a:lnTo>
                    <a:pt x="2355" y="751"/>
                  </a:lnTo>
                  <a:lnTo>
                    <a:pt x="2355" y="751"/>
                  </a:lnTo>
                  <a:lnTo>
                    <a:pt x="2380" y="811"/>
                  </a:lnTo>
                  <a:lnTo>
                    <a:pt x="2380" y="811"/>
                  </a:lnTo>
                  <a:lnTo>
                    <a:pt x="2405" y="871"/>
                  </a:lnTo>
                  <a:lnTo>
                    <a:pt x="2405" y="871"/>
                  </a:lnTo>
                  <a:lnTo>
                    <a:pt x="2424" y="923"/>
                  </a:lnTo>
                  <a:lnTo>
                    <a:pt x="2424" y="923"/>
                  </a:lnTo>
                  <a:lnTo>
                    <a:pt x="2449" y="984"/>
                  </a:lnTo>
                  <a:lnTo>
                    <a:pt x="2449" y="984"/>
                  </a:lnTo>
                  <a:lnTo>
                    <a:pt x="2474" y="1036"/>
                  </a:lnTo>
                  <a:lnTo>
                    <a:pt x="2474" y="1036"/>
                  </a:lnTo>
                  <a:lnTo>
                    <a:pt x="2499" y="1089"/>
                  </a:lnTo>
                  <a:lnTo>
                    <a:pt x="2499" y="1089"/>
                  </a:lnTo>
                  <a:lnTo>
                    <a:pt x="2523" y="1142"/>
                  </a:lnTo>
                  <a:lnTo>
                    <a:pt x="2523" y="1142"/>
                  </a:lnTo>
                  <a:lnTo>
                    <a:pt x="2542" y="1194"/>
                  </a:lnTo>
                  <a:lnTo>
                    <a:pt x="2542" y="1194"/>
                  </a:lnTo>
                  <a:lnTo>
                    <a:pt x="2567" y="1247"/>
                  </a:lnTo>
                  <a:lnTo>
                    <a:pt x="2567" y="1247"/>
                  </a:lnTo>
                  <a:lnTo>
                    <a:pt x="2592" y="1293"/>
                  </a:lnTo>
                  <a:lnTo>
                    <a:pt x="2592" y="1293"/>
                  </a:lnTo>
                  <a:lnTo>
                    <a:pt x="2617" y="1337"/>
                  </a:lnTo>
                  <a:lnTo>
                    <a:pt x="2617" y="1337"/>
                  </a:lnTo>
                  <a:lnTo>
                    <a:pt x="2636" y="1382"/>
                  </a:lnTo>
                  <a:lnTo>
                    <a:pt x="2636" y="1382"/>
                  </a:lnTo>
                  <a:lnTo>
                    <a:pt x="2660" y="1428"/>
                  </a:lnTo>
                  <a:lnTo>
                    <a:pt x="2660" y="1428"/>
                  </a:lnTo>
                  <a:lnTo>
                    <a:pt x="2685" y="1465"/>
                  </a:lnTo>
                  <a:lnTo>
                    <a:pt x="2685" y="1465"/>
                  </a:lnTo>
                  <a:lnTo>
                    <a:pt x="2710" y="1502"/>
                  </a:lnTo>
                  <a:lnTo>
                    <a:pt x="2710" y="1502"/>
                  </a:lnTo>
                  <a:lnTo>
                    <a:pt x="2735" y="1533"/>
                  </a:lnTo>
                  <a:lnTo>
                    <a:pt x="2735" y="1533"/>
                  </a:lnTo>
                  <a:lnTo>
                    <a:pt x="2754" y="1570"/>
                  </a:lnTo>
                  <a:lnTo>
                    <a:pt x="2754" y="1570"/>
                  </a:lnTo>
                  <a:lnTo>
                    <a:pt x="2779" y="1600"/>
                  </a:lnTo>
                  <a:lnTo>
                    <a:pt x="2779" y="1600"/>
                  </a:lnTo>
                  <a:lnTo>
                    <a:pt x="2804" y="1630"/>
                  </a:lnTo>
                  <a:lnTo>
                    <a:pt x="2804" y="1630"/>
                  </a:lnTo>
                  <a:lnTo>
                    <a:pt x="2829" y="1653"/>
                  </a:lnTo>
                  <a:lnTo>
                    <a:pt x="2829" y="1653"/>
                  </a:lnTo>
                  <a:lnTo>
                    <a:pt x="2841" y="1668"/>
                  </a:lnTo>
                  <a:lnTo>
                    <a:pt x="2854" y="1683"/>
                  </a:lnTo>
                  <a:lnTo>
                    <a:pt x="2854" y="1683"/>
                  </a:lnTo>
                  <a:lnTo>
                    <a:pt x="2873" y="1705"/>
                  </a:lnTo>
                  <a:lnTo>
                    <a:pt x="2873" y="1705"/>
                  </a:lnTo>
                  <a:lnTo>
                    <a:pt x="2898" y="1728"/>
                  </a:lnTo>
                  <a:lnTo>
                    <a:pt x="2898" y="1728"/>
                  </a:lnTo>
                  <a:lnTo>
                    <a:pt x="2922" y="1744"/>
                  </a:lnTo>
                  <a:lnTo>
                    <a:pt x="2922" y="1744"/>
                  </a:lnTo>
                  <a:lnTo>
                    <a:pt x="2935" y="1750"/>
                  </a:lnTo>
                  <a:lnTo>
                    <a:pt x="2947" y="1765"/>
                  </a:lnTo>
                  <a:lnTo>
                    <a:pt x="2947" y="1765"/>
                  </a:lnTo>
                  <a:lnTo>
                    <a:pt x="2966" y="1780"/>
                  </a:lnTo>
                  <a:lnTo>
                    <a:pt x="2966" y="1780"/>
                  </a:lnTo>
                  <a:lnTo>
                    <a:pt x="2991" y="1796"/>
                  </a:lnTo>
                  <a:lnTo>
                    <a:pt x="2991" y="1796"/>
                  </a:lnTo>
                  <a:lnTo>
                    <a:pt x="3015" y="1811"/>
                  </a:lnTo>
                  <a:lnTo>
                    <a:pt x="3015" y="1811"/>
                  </a:lnTo>
                  <a:lnTo>
                    <a:pt x="3041" y="1818"/>
                  </a:lnTo>
                  <a:lnTo>
                    <a:pt x="3041" y="1818"/>
                  </a:lnTo>
                  <a:lnTo>
                    <a:pt x="3066" y="1833"/>
                  </a:lnTo>
                  <a:lnTo>
                    <a:pt x="3066" y="1833"/>
                  </a:lnTo>
                  <a:lnTo>
                    <a:pt x="3084" y="1840"/>
                  </a:lnTo>
                  <a:lnTo>
                    <a:pt x="3084" y="1840"/>
                  </a:lnTo>
                  <a:lnTo>
                    <a:pt x="3109" y="1848"/>
                  </a:lnTo>
                  <a:lnTo>
                    <a:pt x="3109" y="1848"/>
                  </a:lnTo>
                  <a:lnTo>
                    <a:pt x="3134" y="1856"/>
                  </a:lnTo>
                  <a:lnTo>
                    <a:pt x="3134" y="1856"/>
                  </a:lnTo>
                  <a:lnTo>
                    <a:pt x="3159" y="1864"/>
                  </a:lnTo>
                  <a:lnTo>
                    <a:pt x="3159" y="1864"/>
                  </a:lnTo>
                  <a:lnTo>
                    <a:pt x="3178" y="1871"/>
                  </a:lnTo>
                  <a:lnTo>
                    <a:pt x="3178" y="1871"/>
                  </a:lnTo>
                  <a:lnTo>
                    <a:pt x="3203" y="1879"/>
                  </a:lnTo>
                  <a:lnTo>
                    <a:pt x="3203" y="1879"/>
                  </a:lnTo>
                  <a:lnTo>
                    <a:pt x="3227" y="1885"/>
                  </a:lnTo>
                  <a:lnTo>
                    <a:pt x="3227" y="1885"/>
                  </a:lnTo>
                  <a:lnTo>
                    <a:pt x="3253" y="1885"/>
                  </a:lnTo>
                  <a:lnTo>
                    <a:pt x="3253" y="1885"/>
                  </a:lnTo>
                  <a:lnTo>
                    <a:pt x="3265" y="1885"/>
                  </a:lnTo>
                  <a:lnTo>
                    <a:pt x="3277" y="1894"/>
                  </a:lnTo>
                  <a:lnTo>
                    <a:pt x="3277" y="1894"/>
                  </a:lnTo>
                  <a:lnTo>
                    <a:pt x="3296" y="1894"/>
                  </a:lnTo>
                  <a:lnTo>
                    <a:pt x="3296" y="1894"/>
                  </a:lnTo>
                  <a:lnTo>
                    <a:pt x="3308" y="1894"/>
                  </a:lnTo>
                  <a:lnTo>
                    <a:pt x="3321" y="1900"/>
                  </a:lnTo>
                  <a:lnTo>
                    <a:pt x="3321" y="1900"/>
                  </a:lnTo>
                  <a:lnTo>
                    <a:pt x="3346" y="1900"/>
                  </a:lnTo>
                  <a:lnTo>
                    <a:pt x="3346" y="1900"/>
                  </a:lnTo>
                  <a:lnTo>
                    <a:pt x="3371" y="1900"/>
                  </a:lnTo>
                  <a:lnTo>
                    <a:pt x="3371" y="1900"/>
                  </a:lnTo>
                  <a:lnTo>
                    <a:pt x="3389" y="1900"/>
                  </a:lnTo>
                  <a:lnTo>
                    <a:pt x="3389" y="1900"/>
                  </a:lnTo>
                  <a:lnTo>
                    <a:pt x="3402" y="1900"/>
                  </a:lnTo>
                  <a:lnTo>
                    <a:pt x="3414" y="1908"/>
                  </a:lnTo>
                  <a:lnTo>
                    <a:pt x="3414" y="1908"/>
                  </a:lnTo>
                  <a:lnTo>
                    <a:pt x="3440" y="1908"/>
                  </a:lnTo>
                  <a:lnTo>
                    <a:pt x="3440" y="1908"/>
                  </a:lnTo>
                  <a:lnTo>
                    <a:pt x="3465" y="1908"/>
                  </a:lnTo>
                  <a:lnTo>
                    <a:pt x="3465" y="1908"/>
                  </a:lnTo>
                  <a:lnTo>
                    <a:pt x="3489" y="1908"/>
                  </a:lnTo>
                  <a:lnTo>
                    <a:pt x="3489" y="1908"/>
                  </a:lnTo>
                  <a:lnTo>
                    <a:pt x="3508" y="1908"/>
                  </a:lnTo>
                  <a:lnTo>
                    <a:pt x="3508" y="1908"/>
                  </a:lnTo>
                  <a:lnTo>
                    <a:pt x="3533" y="1908"/>
                  </a:lnTo>
                  <a:lnTo>
                    <a:pt x="3533" y="1908"/>
                  </a:lnTo>
                  <a:lnTo>
                    <a:pt x="3545" y="1908"/>
                  </a:lnTo>
                  <a:lnTo>
                    <a:pt x="3558" y="1916"/>
                  </a:lnTo>
                  <a:lnTo>
                    <a:pt x="3558" y="1916"/>
                  </a:lnTo>
                  <a:lnTo>
                    <a:pt x="3583" y="1916"/>
                  </a:lnTo>
                  <a:lnTo>
                    <a:pt x="3583" y="1916"/>
                  </a:lnTo>
                  <a:lnTo>
                    <a:pt x="3608" y="1916"/>
                  </a:lnTo>
                  <a:lnTo>
                    <a:pt x="3608" y="1916"/>
                  </a:lnTo>
                  <a:lnTo>
                    <a:pt x="3626" y="1916"/>
                  </a:lnTo>
                  <a:lnTo>
                    <a:pt x="3626" y="1916"/>
                  </a:lnTo>
                  <a:lnTo>
                    <a:pt x="3651" y="1916"/>
                  </a:lnTo>
                  <a:lnTo>
                    <a:pt x="3651" y="1916"/>
                  </a:lnTo>
                  <a:lnTo>
                    <a:pt x="3676" y="1916"/>
                  </a:lnTo>
                  <a:lnTo>
                    <a:pt x="3676" y="1916"/>
                  </a:lnTo>
                  <a:lnTo>
                    <a:pt x="3701" y="1916"/>
                  </a:lnTo>
                  <a:lnTo>
                    <a:pt x="3701" y="1916"/>
                  </a:lnTo>
                  <a:lnTo>
                    <a:pt x="3720" y="1916"/>
                  </a:lnTo>
                  <a:lnTo>
                    <a:pt x="3720" y="1916"/>
                  </a:lnTo>
                  <a:lnTo>
                    <a:pt x="3745" y="1916"/>
                  </a:lnTo>
                  <a:lnTo>
                    <a:pt x="3745" y="1916"/>
                  </a:lnTo>
                  <a:lnTo>
                    <a:pt x="3770" y="1916"/>
                  </a:lnTo>
                  <a:lnTo>
                    <a:pt x="3770" y="1916"/>
                  </a:lnTo>
                  <a:lnTo>
                    <a:pt x="0" y="1916"/>
                  </a:lnTo>
                  <a:lnTo>
                    <a:pt x="0" y="1916"/>
                  </a:lnTo>
                </a:path>
              </a:pathLst>
            </a:custGeom>
            <a:solidFill>
              <a:srgbClr val="00A000"/>
            </a:solidFill>
            <a:ln w="31511" cap="flat" cmpd="sng">
              <a:solidFill>
                <a:srgbClr val="000000"/>
              </a:solidFill>
              <a:prstDash val="solid"/>
              <a:round/>
              <a:headEnd type="none" w="med" len="med"/>
              <a:tailEnd type="none" w="med" len="med"/>
            </a:ln>
            <a:effectLst/>
          </p:spPr>
          <p:txBody>
            <a:bodyPr/>
            <a:lstStyle/>
            <a:p>
              <a:endParaRPr lang="en-US"/>
            </a:p>
          </p:txBody>
        </p:sp>
        <p:grpSp>
          <p:nvGrpSpPr>
            <p:cNvPr id="10273" name="Group 33"/>
            <p:cNvGrpSpPr>
              <a:grpSpLocks/>
            </p:cNvGrpSpPr>
            <p:nvPr/>
          </p:nvGrpSpPr>
          <p:grpSpPr bwMode="auto">
            <a:xfrm>
              <a:off x="641" y="4182"/>
              <a:ext cx="4039" cy="502"/>
              <a:chOff x="641" y="4182"/>
              <a:chExt cx="4039" cy="502"/>
            </a:xfrm>
          </p:grpSpPr>
          <p:sp>
            <p:nvSpPr>
              <p:cNvPr id="10245" name="Line 5"/>
              <p:cNvSpPr>
                <a:spLocks noChangeShapeType="1"/>
              </p:cNvSpPr>
              <p:nvPr/>
            </p:nvSpPr>
            <p:spPr bwMode="auto">
              <a:xfrm flipH="1">
                <a:off x="761" y="4182"/>
                <a:ext cx="3769" cy="0"/>
              </a:xfrm>
              <a:prstGeom prst="line">
                <a:avLst/>
              </a:prstGeom>
              <a:noFill/>
              <a:ln w="9405">
                <a:solidFill>
                  <a:srgbClr val="000000"/>
                </a:solidFill>
                <a:round/>
                <a:headEnd/>
                <a:tailEnd/>
              </a:ln>
              <a:effectLst/>
            </p:spPr>
            <p:txBody>
              <a:bodyPr wrap="none" anchor="ctr"/>
              <a:lstStyle/>
              <a:p>
                <a:endParaRPr lang="en-US"/>
              </a:p>
            </p:txBody>
          </p:sp>
          <p:sp>
            <p:nvSpPr>
              <p:cNvPr id="10246" name="Line 6"/>
              <p:cNvSpPr>
                <a:spLocks noChangeShapeType="1"/>
              </p:cNvSpPr>
              <p:nvPr/>
            </p:nvSpPr>
            <p:spPr bwMode="auto">
              <a:xfrm flipV="1">
                <a:off x="761" y="4182"/>
                <a:ext cx="0" cy="30"/>
              </a:xfrm>
              <a:prstGeom prst="line">
                <a:avLst/>
              </a:prstGeom>
              <a:noFill/>
              <a:ln w="9405">
                <a:solidFill>
                  <a:srgbClr val="000000"/>
                </a:solidFill>
                <a:round/>
                <a:headEnd/>
                <a:tailEnd/>
              </a:ln>
              <a:effectLst/>
            </p:spPr>
            <p:txBody>
              <a:bodyPr wrap="none" anchor="ctr"/>
              <a:lstStyle/>
              <a:p>
                <a:endParaRPr lang="en-US"/>
              </a:p>
            </p:txBody>
          </p:sp>
          <p:sp>
            <p:nvSpPr>
              <p:cNvPr id="10247" name="Line 7"/>
              <p:cNvSpPr>
                <a:spLocks noChangeShapeType="1"/>
              </p:cNvSpPr>
              <p:nvPr/>
            </p:nvSpPr>
            <p:spPr bwMode="auto">
              <a:xfrm flipV="1">
                <a:off x="1234" y="4182"/>
                <a:ext cx="0" cy="30"/>
              </a:xfrm>
              <a:prstGeom prst="line">
                <a:avLst/>
              </a:prstGeom>
              <a:noFill/>
              <a:ln w="9405">
                <a:solidFill>
                  <a:srgbClr val="000000"/>
                </a:solidFill>
                <a:round/>
                <a:headEnd/>
                <a:tailEnd/>
              </a:ln>
              <a:effectLst/>
            </p:spPr>
            <p:txBody>
              <a:bodyPr wrap="none" anchor="ctr"/>
              <a:lstStyle/>
              <a:p>
                <a:endParaRPr lang="en-US"/>
              </a:p>
            </p:txBody>
          </p:sp>
          <p:sp>
            <p:nvSpPr>
              <p:cNvPr id="10248" name="Line 8"/>
              <p:cNvSpPr>
                <a:spLocks noChangeShapeType="1"/>
              </p:cNvSpPr>
              <p:nvPr/>
            </p:nvSpPr>
            <p:spPr bwMode="auto">
              <a:xfrm flipV="1">
                <a:off x="1701" y="4182"/>
                <a:ext cx="0" cy="30"/>
              </a:xfrm>
              <a:prstGeom prst="line">
                <a:avLst/>
              </a:prstGeom>
              <a:noFill/>
              <a:ln w="9405">
                <a:solidFill>
                  <a:srgbClr val="000000"/>
                </a:solidFill>
                <a:round/>
                <a:headEnd/>
                <a:tailEnd/>
              </a:ln>
              <a:effectLst/>
            </p:spPr>
            <p:txBody>
              <a:bodyPr wrap="none" anchor="ctr"/>
              <a:lstStyle/>
              <a:p>
                <a:endParaRPr lang="en-US"/>
              </a:p>
            </p:txBody>
          </p:sp>
          <p:sp>
            <p:nvSpPr>
              <p:cNvPr id="10249" name="Line 9"/>
              <p:cNvSpPr>
                <a:spLocks noChangeShapeType="1"/>
              </p:cNvSpPr>
              <p:nvPr/>
            </p:nvSpPr>
            <p:spPr bwMode="auto">
              <a:xfrm flipV="1">
                <a:off x="2175" y="4182"/>
                <a:ext cx="0" cy="30"/>
              </a:xfrm>
              <a:prstGeom prst="line">
                <a:avLst/>
              </a:prstGeom>
              <a:noFill/>
              <a:ln w="9405">
                <a:solidFill>
                  <a:srgbClr val="000000"/>
                </a:solidFill>
                <a:round/>
                <a:headEnd/>
                <a:tailEnd/>
              </a:ln>
              <a:effectLst/>
            </p:spPr>
            <p:txBody>
              <a:bodyPr wrap="none" anchor="ctr"/>
              <a:lstStyle/>
              <a:p>
                <a:endParaRPr lang="en-US"/>
              </a:p>
            </p:txBody>
          </p:sp>
          <p:sp>
            <p:nvSpPr>
              <p:cNvPr id="10250" name="Line 10"/>
              <p:cNvSpPr>
                <a:spLocks noChangeShapeType="1"/>
              </p:cNvSpPr>
              <p:nvPr/>
            </p:nvSpPr>
            <p:spPr bwMode="auto">
              <a:xfrm flipV="1">
                <a:off x="2649" y="4182"/>
                <a:ext cx="0" cy="30"/>
              </a:xfrm>
              <a:prstGeom prst="line">
                <a:avLst/>
              </a:prstGeom>
              <a:noFill/>
              <a:ln w="9405">
                <a:solidFill>
                  <a:srgbClr val="000000"/>
                </a:solidFill>
                <a:round/>
                <a:headEnd/>
                <a:tailEnd/>
              </a:ln>
              <a:effectLst/>
            </p:spPr>
            <p:txBody>
              <a:bodyPr wrap="none" anchor="ctr"/>
              <a:lstStyle/>
              <a:p>
                <a:endParaRPr lang="en-US"/>
              </a:p>
            </p:txBody>
          </p:sp>
          <p:sp>
            <p:nvSpPr>
              <p:cNvPr id="10251" name="Line 11"/>
              <p:cNvSpPr>
                <a:spLocks noChangeShapeType="1"/>
              </p:cNvSpPr>
              <p:nvPr/>
            </p:nvSpPr>
            <p:spPr bwMode="auto">
              <a:xfrm flipV="1">
                <a:off x="3115" y="4182"/>
                <a:ext cx="0" cy="30"/>
              </a:xfrm>
              <a:prstGeom prst="line">
                <a:avLst/>
              </a:prstGeom>
              <a:noFill/>
              <a:ln w="9405">
                <a:solidFill>
                  <a:srgbClr val="000000"/>
                </a:solidFill>
                <a:round/>
                <a:headEnd/>
                <a:tailEnd/>
              </a:ln>
              <a:effectLst/>
            </p:spPr>
            <p:txBody>
              <a:bodyPr wrap="none" anchor="ctr"/>
              <a:lstStyle/>
              <a:p>
                <a:endParaRPr lang="en-US"/>
              </a:p>
            </p:txBody>
          </p:sp>
          <p:sp>
            <p:nvSpPr>
              <p:cNvPr id="10252" name="Line 12"/>
              <p:cNvSpPr>
                <a:spLocks noChangeShapeType="1"/>
              </p:cNvSpPr>
              <p:nvPr/>
            </p:nvSpPr>
            <p:spPr bwMode="auto">
              <a:xfrm flipV="1">
                <a:off x="3590" y="4182"/>
                <a:ext cx="0" cy="30"/>
              </a:xfrm>
              <a:prstGeom prst="line">
                <a:avLst/>
              </a:prstGeom>
              <a:noFill/>
              <a:ln w="9405">
                <a:solidFill>
                  <a:srgbClr val="000000"/>
                </a:solidFill>
                <a:round/>
                <a:headEnd/>
                <a:tailEnd/>
              </a:ln>
              <a:effectLst/>
            </p:spPr>
            <p:txBody>
              <a:bodyPr wrap="none" anchor="ctr"/>
              <a:lstStyle/>
              <a:p>
                <a:endParaRPr lang="en-US"/>
              </a:p>
            </p:txBody>
          </p:sp>
          <p:sp>
            <p:nvSpPr>
              <p:cNvPr id="10253" name="Line 13"/>
              <p:cNvSpPr>
                <a:spLocks noChangeShapeType="1"/>
              </p:cNvSpPr>
              <p:nvPr/>
            </p:nvSpPr>
            <p:spPr bwMode="auto">
              <a:xfrm flipV="1">
                <a:off x="4056" y="4182"/>
                <a:ext cx="0" cy="30"/>
              </a:xfrm>
              <a:prstGeom prst="line">
                <a:avLst/>
              </a:prstGeom>
              <a:noFill/>
              <a:ln w="9405">
                <a:solidFill>
                  <a:srgbClr val="000000"/>
                </a:solidFill>
                <a:round/>
                <a:headEnd/>
                <a:tailEnd/>
              </a:ln>
              <a:effectLst/>
            </p:spPr>
            <p:txBody>
              <a:bodyPr wrap="none" anchor="ctr"/>
              <a:lstStyle/>
              <a:p>
                <a:endParaRPr lang="en-US"/>
              </a:p>
            </p:txBody>
          </p:sp>
          <p:sp>
            <p:nvSpPr>
              <p:cNvPr id="10254" name="Line 14"/>
              <p:cNvSpPr>
                <a:spLocks noChangeShapeType="1"/>
              </p:cNvSpPr>
              <p:nvPr/>
            </p:nvSpPr>
            <p:spPr bwMode="auto">
              <a:xfrm flipV="1">
                <a:off x="4530" y="4182"/>
                <a:ext cx="0" cy="30"/>
              </a:xfrm>
              <a:prstGeom prst="line">
                <a:avLst/>
              </a:prstGeom>
              <a:noFill/>
              <a:ln w="9405">
                <a:solidFill>
                  <a:srgbClr val="000000"/>
                </a:solidFill>
                <a:round/>
                <a:headEnd/>
                <a:tailEnd/>
              </a:ln>
              <a:effectLst/>
            </p:spPr>
            <p:txBody>
              <a:bodyPr wrap="none" anchor="ctr"/>
              <a:lstStyle/>
              <a:p>
                <a:endParaRPr lang="en-US"/>
              </a:p>
            </p:txBody>
          </p:sp>
          <p:sp>
            <p:nvSpPr>
              <p:cNvPr id="10255" name="Text Box 15"/>
              <p:cNvSpPr txBox="1">
                <a:spLocks noChangeArrowheads="1"/>
              </p:cNvSpPr>
              <p:nvPr/>
            </p:nvSpPr>
            <p:spPr bwMode="auto">
              <a:xfrm>
                <a:off x="641" y="4232"/>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10</a:t>
                </a:r>
                <a:endParaRPr lang="en-US"/>
              </a:p>
            </p:txBody>
          </p:sp>
          <p:sp>
            <p:nvSpPr>
              <p:cNvPr id="10256" name="Text Box 16"/>
              <p:cNvSpPr txBox="1">
                <a:spLocks noChangeArrowheads="1"/>
              </p:cNvSpPr>
              <p:nvPr/>
            </p:nvSpPr>
            <p:spPr bwMode="auto">
              <a:xfrm>
                <a:off x="1114"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12</a:t>
                </a:r>
                <a:endParaRPr lang="en-US"/>
              </a:p>
            </p:txBody>
          </p:sp>
          <p:sp>
            <p:nvSpPr>
              <p:cNvPr id="10257" name="Text Box 17"/>
              <p:cNvSpPr txBox="1">
                <a:spLocks noChangeArrowheads="1"/>
              </p:cNvSpPr>
              <p:nvPr/>
            </p:nvSpPr>
            <p:spPr bwMode="auto">
              <a:xfrm>
                <a:off x="1586" y="4232"/>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14</a:t>
                </a:r>
                <a:endParaRPr lang="en-US"/>
              </a:p>
            </p:txBody>
          </p:sp>
          <p:sp>
            <p:nvSpPr>
              <p:cNvPr id="10258" name="Text Box 18"/>
              <p:cNvSpPr txBox="1">
                <a:spLocks noChangeArrowheads="1"/>
              </p:cNvSpPr>
              <p:nvPr/>
            </p:nvSpPr>
            <p:spPr bwMode="auto">
              <a:xfrm>
                <a:off x="2059"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16</a:t>
                </a:r>
                <a:endParaRPr lang="en-US"/>
              </a:p>
            </p:txBody>
          </p:sp>
          <p:sp>
            <p:nvSpPr>
              <p:cNvPr id="10259" name="Text Box 19"/>
              <p:cNvSpPr txBox="1">
                <a:spLocks noChangeArrowheads="1"/>
              </p:cNvSpPr>
              <p:nvPr/>
            </p:nvSpPr>
            <p:spPr bwMode="auto">
              <a:xfrm>
                <a:off x="2532"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18</a:t>
                </a:r>
                <a:endParaRPr lang="en-US"/>
              </a:p>
            </p:txBody>
          </p:sp>
          <p:sp>
            <p:nvSpPr>
              <p:cNvPr id="10260" name="Text Box 20"/>
              <p:cNvSpPr txBox="1">
                <a:spLocks noChangeArrowheads="1"/>
              </p:cNvSpPr>
              <p:nvPr/>
            </p:nvSpPr>
            <p:spPr bwMode="auto">
              <a:xfrm>
                <a:off x="3005"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20</a:t>
                </a:r>
                <a:endParaRPr lang="en-US"/>
              </a:p>
            </p:txBody>
          </p:sp>
          <p:sp>
            <p:nvSpPr>
              <p:cNvPr id="10261" name="Text Box 21"/>
              <p:cNvSpPr txBox="1">
                <a:spLocks noChangeArrowheads="1"/>
              </p:cNvSpPr>
              <p:nvPr/>
            </p:nvSpPr>
            <p:spPr bwMode="auto">
              <a:xfrm>
                <a:off x="3478"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22</a:t>
                </a:r>
                <a:endParaRPr lang="en-US"/>
              </a:p>
            </p:txBody>
          </p:sp>
          <p:sp>
            <p:nvSpPr>
              <p:cNvPr id="10262" name="Text Box 22"/>
              <p:cNvSpPr txBox="1">
                <a:spLocks noChangeArrowheads="1"/>
              </p:cNvSpPr>
              <p:nvPr/>
            </p:nvSpPr>
            <p:spPr bwMode="auto">
              <a:xfrm>
                <a:off x="3950"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24</a:t>
                </a:r>
                <a:endParaRPr lang="en-US"/>
              </a:p>
            </p:txBody>
          </p:sp>
          <p:sp>
            <p:nvSpPr>
              <p:cNvPr id="10263" name="Text Box 23"/>
              <p:cNvSpPr txBox="1">
                <a:spLocks noChangeArrowheads="1"/>
              </p:cNvSpPr>
              <p:nvPr/>
            </p:nvSpPr>
            <p:spPr bwMode="auto">
              <a:xfrm>
                <a:off x="4423"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26</a:t>
                </a:r>
                <a:endParaRPr lang="en-US"/>
              </a:p>
            </p:txBody>
          </p:sp>
          <p:sp>
            <p:nvSpPr>
              <p:cNvPr id="10264" name="Text Box 24"/>
              <p:cNvSpPr txBox="1">
                <a:spLocks noChangeArrowheads="1"/>
              </p:cNvSpPr>
              <p:nvPr/>
            </p:nvSpPr>
            <p:spPr bwMode="auto">
              <a:xfrm>
                <a:off x="698"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-4</a:t>
                </a:r>
                <a:endParaRPr lang="en-US"/>
              </a:p>
            </p:txBody>
          </p:sp>
          <p:sp>
            <p:nvSpPr>
              <p:cNvPr id="10265" name="Text Box 25"/>
              <p:cNvSpPr txBox="1">
                <a:spLocks noChangeArrowheads="1"/>
              </p:cNvSpPr>
              <p:nvPr/>
            </p:nvSpPr>
            <p:spPr bwMode="auto">
              <a:xfrm>
                <a:off x="1171"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-3</a:t>
                </a:r>
                <a:endParaRPr lang="en-US"/>
              </a:p>
            </p:txBody>
          </p:sp>
          <p:sp>
            <p:nvSpPr>
              <p:cNvPr id="10266" name="Text Box 26"/>
              <p:cNvSpPr txBox="1">
                <a:spLocks noChangeArrowheads="1"/>
              </p:cNvSpPr>
              <p:nvPr/>
            </p:nvSpPr>
            <p:spPr bwMode="auto">
              <a:xfrm>
                <a:off x="1639"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a:t>
                </a:r>
                <a:endParaRPr lang="en-US"/>
              </a:p>
            </p:txBody>
          </p:sp>
          <p:sp>
            <p:nvSpPr>
              <p:cNvPr id="10267" name="Text Box 27"/>
              <p:cNvSpPr txBox="1">
                <a:spLocks noChangeArrowheads="1"/>
              </p:cNvSpPr>
              <p:nvPr/>
            </p:nvSpPr>
            <p:spPr bwMode="auto">
              <a:xfrm>
                <a:off x="2113"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a:t>
                </a:r>
                <a:endParaRPr lang="en-US"/>
              </a:p>
            </p:txBody>
          </p:sp>
          <p:sp>
            <p:nvSpPr>
              <p:cNvPr id="10268" name="Text Box 28"/>
              <p:cNvSpPr txBox="1">
                <a:spLocks noChangeArrowheads="1"/>
              </p:cNvSpPr>
              <p:nvPr/>
            </p:nvSpPr>
            <p:spPr bwMode="auto">
              <a:xfrm>
                <a:off x="2602"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0</a:t>
                </a:r>
                <a:endParaRPr lang="en-US"/>
              </a:p>
            </p:txBody>
          </p:sp>
          <p:sp>
            <p:nvSpPr>
              <p:cNvPr id="10269" name="Text Box 29"/>
              <p:cNvSpPr txBox="1">
                <a:spLocks noChangeArrowheads="1"/>
              </p:cNvSpPr>
              <p:nvPr/>
            </p:nvSpPr>
            <p:spPr bwMode="auto">
              <a:xfrm>
                <a:off x="3070"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a:t>
                </a:r>
                <a:endParaRPr lang="en-US"/>
              </a:p>
            </p:txBody>
          </p:sp>
          <p:sp>
            <p:nvSpPr>
              <p:cNvPr id="10270" name="Text Box 30"/>
              <p:cNvSpPr txBox="1">
                <a:spLocks noChangeArrowheads="1"/>
              </p:cNvSpPr>
              <p:nvPr/>
            </p:nvSpPr>
            <p:spPr bwMode="auto">
              <a:xfrm>
                <a:off x="3543" y="4437"/>
                <a:ext cx="124"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a:t>
                </a:r>
                <a:endParaRPr lang="en-US"/>
              </a:p>
            </p:txBody>
          </p:sp>
          <p:sp>
            <p:nvSpPr>
              <p:cNvPr id="10271" name="Text Box 31"/>
              <p:cNvSpPr txBox="1">
                <a:spLocks noChangeArrowheads="1"/>
              </p:cNvSpPr>
              <p:nvPr/>
            </p:nvSpPr>
            <p:spPr bwMode="auto">
              <a:xfrm>
                <a:off x="4011" y="4437"/>
                <a:ext cx="124"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3</a:t>
                </a:r>
                <a:endParaRPr lang="en-US"/>
              </a:p>
            </p:txBody>
          </p:sp>
          <p:sp>
            <p:nvSpPr>
              <p:cNvPr id="10272" name="Text Box 32"/>
              <p:cNvSpPr txBox="1">
                <a:spLocks noChangeArrowheads="1"/>
              </p:cNvSpPr>
              <p:nvPr/>
            </p:nvSpPr>
            <p:spPr bwMode="auto">
              <a:xfrm>
                <a:off x="4484" y="4437"/>
                <a:ext cx="124"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4</a:t>
                </a:r>
                <a:endParaRPr lang="en-US"/>
              </a:p>
            </p:txBody>
          </p:sp>
        </p:grpSp>
      </p:grpSp>
      <p:sp>
        <p:nvSpPr>
          <p:cNvPr id="10275" name="Text Box 35"/>
          <p:cNvSpPr txBox="1">
            <a:spLocks noChangeArrowheads="1"/>
          </p:cNvSpPr>
          <p:nvPr/>
        </p:nvSpPr>
        <p:spPr bwMode="auto">
          <a:xfrm>
            <a:off x="357188" y="2162175"/>
            <a:ext cx="10194925" cy="168275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Examine an hypothesized distribution (below) that we believe to have a mean of 18.</a:t>
            </a:r>
            <a:endParaRPr lang="en-US"/>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1268" name="Text Box 4"/>
          <p:cNvSpPr txBox="1">
            <a:spLocks noChangeArrowheads="1"/>
          </p:cNvSpPr>
          <p:nvPr/>
        </p:nvSpPr>
        <p:spPr bwMode="auto">
          <a:xfrm>
            <a:off x="357189" y="2162175"/>
            <a:ext cx="9396412" cy="168275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We are going to do a 2 tailed test with an </a:t>
            </a:r>
            <a:r>
              <a:rPr lang="en-US" sz="3600">
                <a:solidFill>
                  <a:srgbClr val="000000"/>
                </a:solidFill>
                <a:latin typeface="Symbol" pitchFamily="18" charset="2"/>
              </a:rPr>
              <a:t></a:t>
            </a:r>
            <a:r>
              <a:rPr lang="en-US" sz="3600">
                <a:solidFill>
                  <a:srgbClr val="000000"/>
                </a:solidFill>
                <a:latin typeface="Arial" charset="0"/>
              </a:rPr>
              <a:t> value of 0.05.  Our critical limits will be ±1.96.</a:t>
            </a:r>
            <a:endParaRPr lang="en-US"/>
          </a:p>
        </p:txBody>
      </p:sp>
      <p:grpSp>
        <p:nvGrpSpPr>
          <p:cNvPr id="11302" name="Group 38"/>
          <p:cNvGrpSpPr>
            <a:grpSpLocks/>
          </p:cNvGrpSpPr>
          <p:nvPr/>
        </p:nvGrpSpPr>
        <p:grpSpPr bwMode="auto">
          <a:xfrm>
            <a:off x="1008063" y="3595688"/>
            <a:ext cx="6411912" cy="3840162"/>
            <a:chOff x="635" y="2265"/>
            <a:chExt cx="4039" cy="2419"/>
          </a:xfrm>
        </p:grpSpPr>
        <p:grpSp>
          <p:nvGrpSpPr>
            <p:cNvPr id="11272" name="Group 8"/>
            <p:cNvGrpSpPr>
              <a:grpSpLocks/>
            </p:cNvGrpSpPr>
            <p:nvPr/>
          </p:nvGrpSpPr>
          <p:grpSpPr bwMode="auto">
            <a:xfrm>
              <a:off x="743" y="2265"/>
              <a:ext cx="3793" cy="1917"/>
              <a:chOff x="743" y="2265"/>
              <a:chExt cx="3793" cy="1917"/>
            </a:xfrm>
          </p:grpSpPr>
          <p:sp>
            <p:nvSpPr>
              <p:cNvPr id="11269" name="Freeform 5"/>
              <p:cNvSpPr>
                <a:spLocks/>
              </p:cNvSpPr>
              <p:nvPr/>
            </p:nvSpPr>
            <p:spPr bwMode="auto">
              <a:xfrm>
                <a:off x="756" y="2265"/>
                <a:ext cx="3771" cy="1917"/>
              </a:xfrm>
              <a:custGeom>
                <a:avLst/>
                <a:gdLst/>
                <a:ahLst/>
                <a:cxnLst>
                  <a:cxn ang="0">
                    <a:pos x="69" y="1916"/>
                  </a:cxn>
                  <a:cxn ang="0">
                    <a:pos x="144" y="1916"/>
                  </a:cxn>
                  <a:cxn ang="0">
                    <a:pos x="212" y="1916"/>
                  </a:cxn>
                  <a:cxn ang="0">
                    <a:pos x="262" y="1908"/>
                  </a:cxn>
                  <a:cxn ang="0">
                    <a:pos x="331" y="1908"/>
                  </a:cxn>
                  <a:cxn ang="0">
                    <a:pos x="399" y="1901"/>
                  </a:cxn>
                  <a:cxn ang="0">
                    <a:pos x="462" y="1894"/>
                  </a:cxn>
                  <a:cxn ang="0">
                    <a:pos x="517" y="1886"/>
                  </a:cxn>
                  <a:cxn ang="0">
                    <a:pos x="593" y="1871"/>
                  </a:cxn>
                  <a:cxn ang="0">
                    <a:pos x="661" y="1849"/>
                  </a:cxn>
                  <a:cxn ang="0">
                    <a:pos x="730" y="1819"/>
                  </a:cxn>
                  <a:cxn ang="0">
                    <a:pos x="804" y="1781"/>
                  </a:cxn>
                  <a:cxn ang="0">
                    <a:pos x="848" y="1744"/>
                  </a:cxn>
                  <a:cxn ang="0">
                    <a:pos x="916" y="1683"/>
                  </a:cxn>
                  <a:cxn ang="0">
                    <a:pos x="991" y="1600"/>
                  </a:cxn>
                  <a:cxn ang="0">
                    <a:pos x="1060" y="1502"/>
                  </a:cxn>
                  <a:cxn ang="0">
                    <a:pos x="1128" y="1382"/>
                  </a:cxn>
                  <a:cxn ang="0">
                    <a:pos x="1203" y="1248"/>
                  </a:cxn>
                  <a:cxn ang="0">
                    <a:pos x="1272" y="1089"/>
                  </a:cxn>
                  <a:cxn ang="0">
                    <a:pos x="1346" y="924"/>
                  </a:cxn>
                  <a:cxn ang="0">
                    <a:pos x="1415" y="751"/>
                  </a:cxn>
                  <a:cxn ang="0">
                    <a:pos x="1483" y="579"/>
                  </a:cxn>
                  <a:cxn ang="0">
                    <a:pos x="1559" y="413"/>
                  </a:cxn>
                  <a:cxn ang="0">
                    <a:pos x="1627" y="271"/>
                  </a:cxn>
                  <a:cxn ang="0">
                    <a:pos x="1695" y="143"/>
                  </a:cxn>
                  <a:cxn ang="0">
                    <a:pos x="1770" y="60"/>
                  </a:cxn>
                  <a:cxn ang="0">
                    <a:pos x="1839" y="8"/>
                  </a:cxn>
                  <a:cxn ang="0">
                    <a:pos x="1907" y="0"/>
                  </a:cxn>
                  <a:cxn ang="0">
                    <a:pos x="1982" y="37"/>
                  </a:cxn>
                  <a:cxn ang="0">
                    <a:pos x="2050" y="113"/>
                  </a:cxn>
                  <a:cxn ang="0">
                    <a:pos x="2119" y="226"/>
                  </a:cxn>
                  <a:cxn ang="0">
                    <a:pos x="2194" y="361"/>
                  </a:cxn>
                  <a:cxn ang="0">
                    <a:pos x="2263" y="526"/>
                  </a:cxn>
                  <a:cxn ang="0">
                    <a:pos x="2331" y="692"/>
                  </a:cxn>
                  <a:cxn ang="0">
                    <a:pos x="2405" y="871"/>
                  </a:cxn>
                  <a:cxn ang="0">
                    <a:pos x="2474" y="1036"/>
                  </a:cxn>
                  <a:cxn ang="0">
                    <a:pos x="2543" y="1195"/>
                  </a:cxn>
                  <a:cxn ang="0">
                    <a:pos x="2617" y="1337"/>
                  </a:cxn>
                  <a:cxn ang="0">
                    <a:pos x="2686" y="1465"/>
                  </a:cxn>
                  <a:cxn ang="0">
                    <a:pos x="2755" y="1570"/>
                  </a:cxn>
                  <a:cxn ang="0">
                    <a:pos x="2829" y="1653"/>
                  </a:cxn>
                  <a:cxn ang="0">
                    <a:pos x="2873" y="1706"/>
                  </a:cxn>
                  <a:cxn ang="0">
                    <a:pos x="2948" y="1766"/>
                  </a:cxn>
                  <a:cxn ang="0">
                    <a:pos x="3016" y="1811"/>
                  </a:cxn>
                  <a:cxn ang="0">
                    <a:pos x="3085" y="1841"/>
                  </a:cxn>
                  <a:cxn ang="0">
                    <a:pos x="3159" y="1864"/>
                  </a:cxn>
                  <a:cxn ang="0">
                    <a:pos x="3228" y="1886"/>
                  </a:cxn>
                  <a:cxn ang="0">
                    <a:pos x="3278" y="1894"/>
                  </a:cxn>
                  <a:cxn ang="0">
                    <a:pos x="3346" y="1901"/>
                  </a:cxn>
                  <a:cxn ang="0">
                    <a:pos x="3402" y="1901"/>
                  </a:cxn>
                  <a:cxn ang="0">
                    <a:pos x="3465" y="1908"/>
                  </a:cxn>
                  <a:cxn ang="0">
                    <a:pos x="3533" y="1908"/>
                  </a:cxn>
                  <a:cxn ang="0">
                    <a:pos x="3608" y="1916"/>
                  </a:cxn>
                  <a:cxn ang="0">
                    <a:pos x="3677" y="1916"/>
                  </a:cxn>
                  <a:cxn ang="0">
                    <a:pos x="3745" y="1916"/>
                  </a:cxn>
                </a:cxnLst>
                <a:rect l="0" t="0" r="r" b="b"/>
                <a:pathLst>
                  <a:path w="3771" h="1917">
                    <a:moveTo>
                      <a:pt x="0" y="1916"/>
                    </a:moveTo>
                    <a:lnTo>
                      <a:pt x="26" y="1916"/>
                    </a:lnTo>
                    <a:lnTo>
                      <a:pt x="26" y="1916"/>
                    </a:lnTo>
                    <a:lnTo>
                      <a:pt x="50" y="1916"/>
                    </a:lnTo>
                    <a:lnTo>
                      <a:pt x="50" y="1916"/>
                    </a:lnTo>
                    <a:lnTo>
                      <a:pt x="69" y="1916"/>
                    </a:lnTo>
                    <a:lnTo>
                      <a:pt x="69" y="1916"/>
                    </a:lnTo>
                    <a:lnTo>
                      <a:pt x="94" y="1916"/>
                    </a:lnTo>
                    <a:lnTo>
                      <a:pt x="94" y="1916"/>
                    </a:lnTo>
                    <a:lnTo>
                      <a:pt x="119" y="1916"/>
                    </a:lnTo>
                    <a:lnTo>
                      <a:pt x="119" y="1916"/>
                    </a:lnTo>
                    <a:lnTo>
                      <a:pt x="144" y="1916"/>
                    </a:lnTo>
                    <a:lnTo>
                      <a:pt x="144" y="1916"/>
                    </a:lnTo>
                    <a:lnTo>
                      <a:pt x="163" y="1916"/>
                    </a:lnTo>
                    <a:lnTo>
                      <a:pt x="163" y="1916"/>
                    </a:lnTo>
                    <a:lnTo>
                      <a:pt x="187" y="1916"/>
                    </a:lnTo>
                    <a:lnTo>
                      <a:pt x="187" y="1916"/>
                    </a:lnTo>
                    <a:lnTo>
                      <a:pt x="212" y="1916"/>
                    </a:lnTo>
                    <a:lnTo>
                      <a:pt x="212" y="1916"/>
                    </a:lnTo>
                    <a:lnTo>
                      <a:pt x="225" y="1908"/>
                    </a:lnTo>
                    <a:lnTo>
                      <a:pt x="237" y="1908"/>
                    </a:lnTo>
                    <a:lnTo>
                      <a:pt x="237" y="1908"/>
                    </a:lnTo>
                    <a:lnTo>
                      <a:pt x="262" y="1908"/>
                    </a:lnTo>
                    <a:lnTo>
                      <a:pt x="262" y="1908"/>
                    </a:lnTo>
                    <a:lnTo>
                      <a:pt x="281" y="1908"/>
                    </a:lnTo>
                    <a:lnTo>
                      <a:pt x="281" y="1908"/>
                    </a:lnTo>
                    <a:lnTo>
                      <a:pt x="306" y="1908"/>
                    </a:lnTo>
                    <a:lnTo>
                      <a:pt x="306" y="1908"/>
                    </a:lnTo>
                    <a:lnTo>
                      <a:pt x="331" y="1908"/>
                    </a:lnTo>
                    <a:lnTo>
                      <a:pt x="331" y="1908"/>
                    </a:lnTo>
                    <a:lnTo>
                      <a:pt x="356" y="1908"/>
                    </a:lnTo>
                    <a:lnTo>
                      <a:pt x="356" y="1908"/>
                    </a:lnTo>
                    <a:lnTo>
                      <a:pt x="362" y="1901"/>
                    </a:lnTo>
                    <a:lnTo>
                      <a:pt x="374" y="1901"/>
                    </a:lnTo>
                    <a:lnTo>
                      <a:pt x="374" y="1901"/>
                    </a:lnTo>
                    <a:lnTo>
                      <a:pt x="399" y="1901"/>
                    </a:lnTo>
                    <a:lnTo>
                      <a:pt x="399" y="1901"/>
                    </a:lnTo>
                    <a:lnTo>
                      <a:pt x="425" y="1901"/>
                    </a:lnTo>
                    <a:lnTo>
                      <a:pt x="425" y="1901"/>
                    </a:lnTo>
                    <a:lnTo>
                      <a:pt x="449" y="1901"/>
                    </a:lnTo>
                    <a:lnTo>
                      <a:pt x="449" y="1901"/>
                    </a:lnTo>
                    <a:lnTo>
                      <a:pt x="462" y="1894"/>
                    </a:lnTo>
                    <a:lnTo>
                      <a:pt x="474" y="1894"/>
                    </a:lnTo>
                    <a:lnTo>
                      <a:pt x="474" y="1894"/>
                    </a:lnTo>
                    <a:lnTo>
                      <a:pt x="492" y="1894"/>
                    </a:lnTo>
                    <a:lnTo>
                      <a:pt x="492" y="1894"/>
                    </a:lnTo>
                    <a:lnTo>
                      <a:pt x="505" y="1886"/>
                    </a:lnTo>
                    <a:lnTo>
                      <a:pt x="517" y="1886"/>
                    </a:lnTo>
                    <a:lnTo>
                      <a:pt x="517" y="1886"/>
                    </a:lnTo>
                    <a:lnTo>
                      <a:pt x="543" y="1886"/>
                    </a:lnTo>
                    <a:lnTo>
                      <a:pt x="543" y="1886"/>
                    </a:lnTo>
                    <a:lnTo>
                      <a:pt x="568" y="1879"/>
                    </a:lnTo>
                    <a:lnTo>
                      <a:pt x="568" y="1879"/>
                    </a:lnTo>
                    <a:lnTo>
                      <a:pt x="593" y="1871"/>
                    </a:lnTo>
                    <a:lnTo>
                      <a:pt x="593" y="1871"/>
                    </a:lnTo>
                    <a:lnTo>
                      <a:pt x="611" y="1864"/>
                    </a:lnTo>
                    <a:lnTo>
                      <a:pt x="611" y="1864"/>
                    </a:lnTo>
                    <a:lnTo>
                      <a:pt x="636" y="1856"/>
                    </a:lnTo>
                    <a:lnTo>
                      <a:pt x="636" y="1856"/>
                    </a:lnTo>
                    <a:lnTo>
                      <a:pt x="661" y="1849"/>
                    </a:lnTo>
                    <a:lnTo>
                      <a:pt x="661" y="1849"/>
                    </a:lnTo>
                    <a:lnTo>
                      <a:pt x="685" y="1841"/>
                    </a:lnTo>
                    <a:lnTo>
                      <a:pt x="685" y="1841"/>
                    </a:lnTo>
                    <a:lnTo>
                      <a:pt x="705" y="1834"/>
                    </a:lnTo>
                    <a:lnTo>
                      <a:pt x="705" y="1834"/>
                    </a:lnTo>
                    <a:lnTo>
                      <a:pt x="730" y="1819"/>
                    </a:lnTo>
                    <a:lnTo>
                      <a:pt x="730" y="1819"/>
                    </a:lnTo>
                    <a:lnTo>
                      <a:pt x="754" y="1811"/>
                    </a:lnTo>
                    <a:lnTo>
                      <a:pt x="754" y="1811"/>
                    </a:lnTo>
                    <a:lnTo>
                      <a:pt x="779" y="1796"/>
                    </a:lnTo>
                    <a:lnTo>
                      <a:pt x="779" y="1796"/>
                    </a:lnTo>
                    <a:lnTo>
                      <a:pt x="804" y="1781"/>
                    </a:lnTo>
                    <a:lnTo>
                      <a:pt x="804" y="1781"/>
                    </a:lnTo>
                    <a:lnTo>
                      <a:pt x="823" y="1766"/>
                    </a:lnTo>
                    <a:lnTo>
                      <a:pt x="823" y="1766"/>
                    </a:lnTo>
                    <a:lnTo>
                      <a:pt x="835" y="1751"/>
                    </a:lnTo>
                    <a:lnTo>
                      <a:pt x="848" y="1744"/>
                    </a:lnTo>
                    <a:lnTo>
                      <a:pt x="848" y="1744"/>
                    </a:lnTo>
                    <a:lnTo>
                      <a:pt x="873" y="1729"/>
                    </a:lnTo>
                    <a:lnTo>
                      <a:pt x="873" y="1729"/>
                    </a:lnTo>
                    <a:lnTo>
                      <a:pt x="898" y="1706"/>
                    </a:lnTo>
                    <a:lnTo>
                      <a:pt x="898" y="1706"/>
                    </a:lnTo>
                    <a:lnTo>
                      <a:pt x="916" y="1683"/>
                    </a:lnTo>
                    <a:lnTo>
                      <a:pt x="916" y="1683"/>
                    </a:lnTo>
                    <a:lnTo>
                      <a:pt x="929" y="1668"/>
                    </a:lnTo>
                    <a:lnTo>
                      <a:pt x="942" y="1653"/>
                    </a:lnTo>
                    <a:lnTo>
                      <a:pt x="942" y="1653"/>
                    </a:lnTo>
                    <a:lnTo>
                      <a:pt x="967" y="1631"/>
                    </a:lnTo>
                    <a:lnTo>
                      <a:pt x="967" y="1631"/>
                    </a:lnTo>
                    <a:lnTo>
                      <a:pt x="991" y="1600"/>
                    </a:lnTo>
                    <a:lnTo>
                      <a:pt x="991" y="1600"/>
                    </a:lnTo>
                    <a:lnTo>
                      <a:pt x="1016" y="1570"/>
                    </a:lnTo>
                    <a:lnTo>
                      <a:pt x="1016" y="1570"/>
                    </a:lnTo>
                    <a:lnTo>
                      <a:pt x="1035" y="1533"/>
                    </a:lnTo>
                    <a:lnTo>
                      <a:pt x="1035" y="1533"/>
                    </a:lnTo>
                    <a:lnTo>
                      <a:pt x="1060" y="1502"/>
                    </a:lnTo>
                    <a:lnTo>
                      <a:pt x="1060" y="1502"/>
                    </a:lnTo>
                    <a:lnTo>
                      <a:pt x="1084" y="1465"/>
                    </a:lnTo>
                    <a:lnTo>
                      <a:pt x="1084" y="1465"/>
                    </a:lnTo>
                    <a:lnTo>
                      <a:pt x="1109" y="1428"/>
                    </a:lnTo>
                    <a:lnTo>
                      <a:pt x="1109" y="1428"/>
                    </a:lnTo>
                    <a:lnTo>
                      <a:pt x="1128" y="1382"/>
                    </a:lnTo>
                    <a:lnTo>
                      <a:pt x="1128" y="1382"/>
                    </a:lnTo>
                    <a:lnTo>
                      <a:pt x="1153" y="1337"/>
                    </a:lnTo>
                    <a:lnTo>
                      <a:pt x="1153" y="1337"/>
                    </a:lnTo>
                    <a:lnTo>
                      <a:pt x="1178" y="1293"/>
                    </a:lnTo>
                    <a:lnTo>
                      <a:pt x="1178" y="1293"/>
                    </a:lnTo>
                    <a:lnTo>
                      <a:pt x="1203" y="1248"/>
                    </a:lnTo>
                    <a:lnTo>
                      <a:pt x="1203" y="1248"/>
                    </a:lnTo>
                    <a:lnTo>
                      <a:pt x="1228" y="1195"/>
                    </a:lnTo>
                    <a:lnTo>
                      <a:pt x="1228" y="1195"/>
                    </a:lnTo>
                    <a:lnTo>
                      <a:pt x="1247" y="1143"/>
                    </a:lnTo>
                    <a:lnTo>
                      <a:pt x="1247" y="1143"/>
                    </a:lnTo>
                    <a:lnTo>
                      <a:pt x="1272" y="1089"/>
                    </a:lnTo>
                    <a:lnTo>
                      <a:pt x="1272" y="1089"/>
                    </a:lnTo>
                    <a:lnTo>
                      <a:pt x="1297" y="1036"/>
                    </a:lnTo>
                    <a:lnTo>
                      <a:pt x="1297" y="1036"/>
                    </a:lnTo>
                    <a:lnTo>
                      <a:pt x="1321" y="984"/>
                    </a:lnTo>
                    <a:lnTo>
                      <a:pt x="1321" y="984"/>
                    </a:lnTo>
                    <a:lnTo>
                      <a:pt x="1346" y="924"/>
                    </a:lnTo>
                    <a:lnTo>
                      <a:pt x="1346" y="924"/>
                    </a:lnTo>
                    <a:lnTo>
                      <a:pt x="1365" y="871"/>
                    </a:lnTo>
                    <a:lnTo>
                      <a:pt x="1365" y="871"/>
                    </a:lnTo>
                    <a:lnTo>
                      <a:pt x="1390" y="812"/>
                    </a:lnTo>
                    <a:lnTo>
                      <a:pt x="1390" y="812"/>
                    </a:lnTo>
                    <a:lnTo>
                      <a:pt x="1415" y="751"/>
                    </a:lnTo>
                    <a:lnTo>
                      <a:pt x="1415" y="751"/>
                    </a:lnTo>
                    <a:lnTo>
                      <a:pt x="1440" y="692"/>
                    </a:lnTo>
                    <a:lnTo>
                      <a:pt x="1440" y="692"/>
                    </a:lnTo>
                    <a:lnTo>
                      <a:pt x="1458" y="638"/>
                    </a:lnTo>
                    <a:lnTo>
                      <a:pt x="1458" y="638"/>
                    </a:lnTo>
                    <a:lnTo>
                      <a:pt x="1483" y="579"/>
                    </a:lnTo>
                    <a:lnTo>
                      <a:pt x="1483" y="579"/>
                    </a:lnTo>
                    <a:lnTo>
                      <a:pt x="1508" y="526"/>
                    </a:lnTo>
                    <a:lnTo>
                      <a:pt x="1508" y="526"/>
                    </a:lnTo>
                    <a:lnTo>
                      <a:pt x="1533" y="466"/>
                    </a:lnTo>
                    <a:lnTo>
                      <a:pt x="1533" y="466"/>
                    </a:lnTo>
                    <a:lnTo>
                      <a:pt x="1559" y="413"/>
                    </a:lnTo>
                    <a:lnTo>
                      <a:pt x="1559" y="413"/>
                    </a:lnTo>
                    <a:lnTo>
                      <a:pt x="1577" y="361"/>
                    </a:lnTo>
                    <a:lnTo>
                      <a:pt x="1577" y="361"/>
                    </a:lnTo>
                    <a:lnTo>
                      <a:pt x="1602" y="315"/>
                    </a:lnTo>
                    <a:lnTo>
                      <a:pt x="1602" y="315"/>
                    </a:lnTo>
                    <a:lnTo>
                      <a:pt x="1627" y="271"/>
                    </a:lnTo>
                    <a:lnTo>
                      <a:pt x="1627" y="271"/>
                    </a:lnTo>
                    <a:lnTo>
                      <a:pt x="1652" y="226"/>
                    </a:lnTo>
                    <a:lnTo>
                      <a:pt x="1652" y="226"/>
                    </a:lnTo>
                    <a:lnTo>
                      <a:pt x="1671" y="180"/>
                    </a:lnTo>
                    <a:lnTo>
                      <a:pt x="1671" y="180"/>
                    </a:lnTo>
                    <a:lnTo>
                      <a:pt x="1695" y="143"/>
                    </a:lnTo>
                    <a:lnTo>
                      <a:pt x="1695" y="143"/>
                    </a:lnTo>
                    <a:lnTo>
                      <a:pt x="1720" y="113"/>
                    </a:lnTo>
                    <a:lnTo>
                      <a:pt x="1720" y="113"/>
                    </a:lnTo>
                    <a:lnTo>
                      <a:pt x="1745" y="83"/>
                    </a:lnTo>
                    <a:lnTo>
                      <a:pt x="1745" y="83"/>
                    </a:lnTo>
                    <a:lnTo>
                      <a:pt x="1770" y="60"/>
                    </a:lnTo>
                    <a:lnTo>
                      <a:pt x="1770" y="60"/>
                    </a:lnTo>
                    <a:lnTo>
                      <a:pt x="1788" y="37"/>
                    </a:lnTo>
                    <a:lnTo>
                      <a:pt x="1788" y="37"/>
                    </a:lnTo>
                    <a:lnTo>
                      <a:pt x="1813" y="22"/>
                    </a:lnTo>
                    <a:lnTo>
                      <a:pt x="1813" y="22"/>
                    </a:lnTo>
                    <a:lnTo>
                      <a:pt x="1839" y="8"/>
                    </a:lnTo>
                    <a:lnTo>
                      <a:pt x="1839" y="8"/>
                    </a:lnTo>
                    <a:lnTo>
                      <a:pt x="1864" y="0"/>
                    </a:lnTo>
                    <a:lnTo>
                      <a:pt x="1864" y="0"/>
                    </a:lnTo>
                    <a:lnTo>
                      <a:pt x="1882" y="0"/>
                    </a:lnTo>
                    <a:lnTo>
                      <a:pt x="1882" y="0"/>
                    </a:lnTo>
                    <a:lnTo>
                      <a:pt x="1907" y="0"/>
                    </a:lnTo>
                    <a:lnTo>
                      <a:pt x="1907" y="0"/>
                    </a:lnTo>
                    <a:lnTo>
                      <a:pt x="1932" y="8"/>
                    </a:lnTo>
                    <a:lnTo>
                      <a:pt x="1932" y="8"/>
                    </a:lnTo>
                    <a:lnTo>
                      <a:pt x="1957" y="22"/>
                    </a:lnTo>
                    <a:lnTo>
                      <a:pt x="1957" y="22"/>
                    </a:lnTo>
                    <a:lnTo>
                      <a:pt x="1982" y="37"/>
                    </a:lnTo>
                    <a:lnTo>
                      <a:pt x="1982" y="37"/>
                    </a:lnTo>
                    <a:lnTo>
                      <a:pt x="2001" y="60"/>
                    </a:lnTo>
                    <a:lnTo>
                      <a:pt x="2001" y="60"/>
                    </a:lnTo>
                    <a:lnTo>
                      <a:pt x="2025" y="83"/>
                    </a:lnTo>
                    <a:lnTo>
                      <a:pt x="2025" y="83"/>
                    </a:lnTo>
                    <a:lnTo>
                      <a:pt x="2050" y="113"/>
                    </a:lnTo>
                    <a:lnTo>
                      <a:pt x="2050" y="113"/>
                    </a:lnTo>
                    <a:lnTo>
                      <a:pt x="2075" y="143"/>
                    </a:lnTo>
                    <a:lnTo>
                      <a:pt x="2075" y="143"/>
                    </a:lnTo>
                    <a:lnTo>
                      <a:pt x="2100" y="180"/>
                    </a:lnTo>
                    <a:lnTo>
                      <a:pt x="2100" y="180"/>
                    </a:lnTo>
                    <a:lnTo>
                      <a:pt x="2119" y="226"/>
                    </a:lnTo>
                    <a:lnTo>
                      <a:pt x="2119" y="226"/>
                    </a:lnTo>
                    <a:lnTo>
                      <a:pt x="2144" y="271"/>
                    </a:lnTo>
                    <a:lnTo>
                      <a:pt x="2144" y="271"/>
                    </a:lnTo>
                    <a:lnTo>
                      <a:pt x="2169" y="315"/>
                    </a:lnTo>
                    <a:lnTo>
                      <a:pt x="2169" y="315"/>
                    </a:lnTo>
                    <a:lnTo>
                      <a:pt x="2194" y="361"/>
                    </a:lnTo>
                    <a:lnTo>
                      <a:pt x="2194" y="361"/>
                    </a:lnTo>
                    <a:lnTo>
                      <a:pt x="2212" y="413"/>
                    </a:lnTo>
                    <a:lnTo>
                      <a:pt x="2212" y="413"/>
                    </a:lnTo>
                    <a:lnTo>
                      <a:pt x="2238" y="466"/>
                    </a:lnTo>
                    <a:lnTo>
                      <a:pt x="2238" y="466"/>
                    </a:lnTo>
                    <a:lnTo>
                      <a:pt x="2263" y="526"/>
                    </a:lnTo>
                    <a:lnTo>
                      <a:pt x="2263" y="526"/>
                    </a:lnTo>
                    <a:lnTo>
                      <a:pt x="2287" y="579"/>
                    </a:lnTo>
                    <a:lnTo>
                      <a:pt x="2287" y="579"/>
                    </a:lnTo>
                    <a:lnTo>
                      <a:pt x="2312" y="638"/>
                    </a:lnTo>
                    <a:lnTo>
                      <a:pt x="2312" y="638"/>
                    </a:lnTo>
                    <a:lnTo>
                      <a:pt x="2331" y="692"/>
                    </a:lnTo>
                    <a:lnTo>
                      <a:pt x="2331" y="692"/>
                    </a:lnTo>
                    <a:lnTo>
                      <a:pt x="2356" y="751"/>
                    </a:lnTo>
                    <a:lnTo>
                      <a:pt x="2356" y="751"/>
                    </a:lnTo>
                    <a:lnTo>
                      <a:pt x="2381" y="812"/>
                    </a:lnTo>
                    <a:lnTo>
                      <a:pt x="2381" y="812"/>
                    </a:lnTo>
                    <a:lnTo>
                      <a:pt x="2405" y="871"/>
                    </a:lnTo>
                    <a:lnTo>
                      <a:pt x="2405" y="871"/>
                    </a:lnTo>
                    <a:lnTo>
                      <a:pt x="2424" y="924"/>
                    </a:lnTo>
                    <a:lnTo>
                      <a:pt x="2424" y="924"/>
                    </a:lnTo>
                    <a:lnTo>
                      <a:pt x="2449" y="984"/>
                    </a:lnTo>
                    <a:lnTo>
                      <a:pt x="2449" y="984"/>
                    </a:lnTo>
                    <a:lnTo>
                      <a:pt x="2474" y="1036"/>
                    </a:lnTo>
                    <a:lnTo>
                      <a:pt x="2474" y="1036"/>
                    </a:lnTo>
                    <a:lnTo>
                      <a:pt x="2499" y="1089"/>
                    </a:lnTo>
                    <a:lnTo>
                      <a:pt x="2499" y="1089"/>
                    </a:lnTo>
                    <a:lnTo>
                      <a:pt x="2524" y="1143"/>
                    </a:lnTo>
                    <a:lnTo>
                      <a:pt x="2524" y="1143"/>
                    </a:lnTo>
                    <a:lnTo>
                      <a:pt x="2543" y="1195"/>
                    </a:lnTo>
                    <a:lnTo>
                      <a:pt x="2543" y="1195"/>
                    </a:lnTo>
                    <a:lnTo>
                      <a:pt x="2568" y="1248"/>
                    </a:lnTo>
                    <a:lnTo>
                      <a:pt x="2568" y="1248"/>
                    </a:lnTo>
                    <a:lnTo>
                      <a:pt x="2592" y="1293"/>
                    </a:lnTo>
                    <a:lnTo>
                      <a:pt x="2592" y="1293"/>
                    </a:lnTo>
                    <a:lnTo>
                      <a:pt x="2617" y="1337"/>
                    </a:lnTo>
                    <a:lnTo>
                      <a:pt x="2617" y="1337"/>
                    </a:lnTo>
                    <a:lnTo>
                      <a:pt x="2636" y="1382"/>
                    </a:lnTo>
                    <a:lnTo>
                      <a:pt x="2636" y="1382"/>
                    </a:lnTo>
                    <a:lnTo>
                      <a:pt x="2661" y="1428"/>
                    </a:lnTo>
                    <a:lnTo>
                      <a:pt x="2661" y="1428"/>
                    </a:lnTo>
                    <a:lnTo>
                      <a:pt x="2686" y="1465"/>
                    </a:lnTo>
                    <a:lnTo>
                      <a:pt x="2686" y="1465"/>
                    </a:lnTo>
                    <a:lnTo>
                      <a:pt x="2711" y="1502"/>
                    </a:lnTo>
                    <a:lnTo>
                      <a:pt x="2711" y="1502"/>
                    </a:lnTo>
                    <a:lnTo>
                      <a:pt x="2736" y="1533"/>
                    </a:lnTo>
                    <a:lnTo>
                      <a:pt x="2736" y="1533"/>
                    </a:lnTo>
                    <a:lnTo>
                      <a:pt x="2755" y="1570"/>
                    </a:lnTo>
                    <a:lnTo>
                      <a:pt x="2755" y="1570"/>
                    </a:lnTo>
                    <a:lnTo>
                      <a:pt x="2779" y="1600"/>
                    </a:lnTo>
                    <a:lnTo>
                      <a:pt x="2779" y="1600"/>
                    </a:lnTo>
                    <a:lnTo>
                      <a:pt x="2804" y="1631"/>
                    </a:lnTo>
                    <a:lnTo>
                      <a:pt x="2804" y="1631"/>
                    </a:lnTo>
                    <a:lnTo>
                      <a:pt x="2829" y="1653"/>
                    </a:lnTo>
                    <a:lnTo>
                      <a:pt x="2829" y="1653"/>
                    </a:lnTo>
                    <a:lnTo>
                      <a:pt x="2841" y="1668"/>
                    </a:lnTo>
                    <a:lnTo>
                      <a:pt x="2854" y="1683"/>
                    </a:lnTo>
                    <a:lnTo>
                      <a:pt x="2854" y="1683"/>
                    </a:lnTo>
                    <a:lnTo>
                      <a:pt x="2873" y="1706"/>
                    </a:lnTo>
                    <a:lnTo>
                      <a:pt x="2873" y="1706"/>
                    </a:lnTo>
                    <a:lnTo>
                      <a:pt x="2898" y="1729"/>
                    </a:lnTo>
                    <a:lnTo>
                      <a:pt x="2898" y="1729"/>
                    </a:lnTo>
                    <a:lnTo>
                      <a:pt x="2922" y="1744"/>
                    </a:lnTo>
                    <a:lnTo>
                      <a:pt x="2922" y="1744"/>
                    </a:lnTo>
                    <a:lnTo>
                      <a:pt x="2935" y="1751"/>
                    </a:lnTo>
                    <a:lnTo>
                      <a:pt x="2948" y="1766"/>
                    </a:lnTo>
                    <a:lnTo>
                      <a:pt x="2948" y="1766"/>
                    </a:lnTo>
                    <a:lnTo>
                      <a:pt x="2967" y="1781"/>
                    </a:lnTo>
                    <a:lnTo>
                      <a:pt x="2967" y="1781"/>
                    </a:lnTo>
                    <a:lnTo>
                      <a:pt x="2991" y="1796"/>
                    </a:lnTo>
                    <a:lnTo>
                      <a:pt x="2991" y="1796"/>
                    </a:lnTo>
                    <a:lnTo>
                      <a:pt x="3016" y="1811"/>
                    </a:lnTo>
                    <a:lnTo>
                      <a:pt x="3016" y="1811"/>
                    </a:lnTo>
                    <a:lnTo>
                      <a:pt x="3041" y="1819"/>
                    </a:lnTo>
                    <a:lnTo>
                      <a:pt x="3041" y="1819"/>
                    </a:lnTo>
                    <a:lnTo>
                      <a:pt x="3066" y="1834"/>
                    </a:lnTo>
                    <a:lnTo>
                      <a:pt x="3066" y="1834"/>
                    </a:lnTo>
                    <a:lnTo>
                      <a:pt x="3085" y="1841"/>
                    </a:lnTo>
                    <a:lnTo>
                      <a:pt x="3085" y="1841"/>
                    </a:lnTo>
                    <a:lnTo>
                      <a:pt x="3109" y="1849"/>
                    </a:lnTo>
                    <a:lnTo>
                      <a:pt x="3109" y="1849"/>
                    </a:lnTo>
                    <a:lnTo>
                      <a:pt x="3135" y="1856"/>
                    </a:lnTo>
                    <a:lnTo>
                      <a:pt x="3135" y="1856"/>
                    </a:lnTo>
                    <a:lnTo>
                      <a:pt x="3159" y="1864"/>
                    </a:lnTo>
                    <a:lnTo>
                      <a:pt x="3159" y="1864"/>
                    </a:lnTo>
                    <a:lnTo>
                      <a:pt x="3178" y="1871"/>
                    </a:lnTo>
                    <a:lnTo>
                      <a:pt x="3178" y="1871"/>
                    </a:lnTo>
                    <a:lnTo>
                      <a:pt x="3203" y="1879"/>
                    </a:lnTo>
                    <a:lnTo>
                      <a:pt x="3203" y="1879"/>
                    </a:lnTo>
                    <a:lnTo>
                      <a:pt x="3228" y="1886"/>
                    </a:lnTo>
                    <a:lnTo>
                      <a:pt x="3228" y="1886"/>
                    </a:lnTo>
                    <a:lnTo>
                      <a:pt x="3253" y="1886"/>
                    </a:lnTo>
                    <a:lnTo>
                      <a:pt x="3253" y="1886"/>
                    </a:lnTo>
                    <a:lnTo>
                      <a:pt x="3265" y="1886"/>
                    </a:lnTo>
                    <a:lnTo>
                      <a:pt x="3278" y="1894"/>
                    </a:lnTo>
                    <a:lnTo>
                      <a:pt x="3278" y="1894"/>
                    </a:lnTo>
                    <a:lnTo>
                      <a:pt x="3296" y="1894"/>
                    </a:lnTo>
                    <a:lnTo>
                      <a:pt x="3296" y="1894"/>
                    </a:lnTo>
                    <a:lnTo>
                      <a:pt x="3309" y="1894"/>
                    </a:lnTo>
                    <a:lnTo>
                      <a:pt x="3321" y="1901"/>
                    </a:lnTo>
                    <a:lnTo>
                      <a:pt x="3321" y="1901"/>
                    </a:lnTo>
                    <a:lnTo>
                      <a:pt x="3346" y="1901"/>
                    </a:lnTo>
                    <a:lnTo>
                      <a:pt x="3346" y="1901"/>
                    </a:lnTo>
                    <a:lnTo>
                      <a:pt x="3372" y="1901"/>
                    </a:lnTo>
                    <a:lnTo>
                      <a:pt x="3372" y="1901"/>
                    </a:lnTo>
                    <a:lnTo>
                      <a:pt x="3390" y="1901"/>
                    </a:lnTo>
                    <a:lnTo>
                      <a:pt x="3390" y="1901"/>
                    </a:lnTo>
                    <a:lnTo>
                      <a:pt x="3402" y="1901"/>
                    </a:lnTo>
                    <a:lnTo>
                      <a:pt x="3415" y="1908"/>
                    </a:lnTo>
                    <a:lnTo>
                      <a:pt x="3415" y="1908"/>
                    </a:lnTo>
                    <a:lnTo>
                      <a:pt x="3440" y="1908"/>
                    </a:lnTo>
                    <a:lnTo>
                      <a:pt x="3440" y="1908"/>
                    </a:lnTo>
                    <a:lnTo>
                      <a:pt x="3465" y="1908"/>
                    </a:lnTo>
                    <a:lnTo>
                      <a:pt x="3465" y="1908"/>
                    </a:lnTo>
                    <a:lnTo>
                      <a:pt x="3489" y="1908"/>
                    </a:lnTo>
                    <a:lnTo>
                      <a:pt x="3489" y="1908"/>
                    </a:lnTo>
                    <a:lnTo>
                      <a:pt x="3508" y="1908"/>
                    </a:lnTo>
                    <a:lnTo>
                      <a:pt x="3508" y="1908"/>
                    </a:lnTo>
                    <a:lnTo>
                      <a:pt x="3533" y="1908"/>
                    </a:lnTo>
                    <a:lnTo>
                      <a:pt x="3533" y="1908"/>
                    </a:lnTo>
                    <a:lnTo>
                      <a:pt x="3546" y="1908"/>
                    </a:lnTo>
                    <a:lnTo>
                      <a:pt x="3558" y="1916"/>
                    </a:lnTo>
                    <a:lnTo>
                      <a:pt x="3558" y="1916"/>
                    </a:lnTo>
                    <a:lnTo>
                      <a:pt x="3583" y="1916"/>
                    </a:lnTo>
                    <a:lnTo>
                      <a:pt x="3583" y="1916"/>
                    </a:lnTo>
                    <a:lnTo>
                      <a:pt x="3608" y="1916"/>
                    </a:lnTo>
                    <a:lnTo>
                      <a:pt x="3608" y="1916"/>
                    </a:lnTo>
                    <a:lnTo>
                      <a:pt x="3626" y="1916"/>
                    </a:lnTo>
                    <a:lnTo>
                      <a:pt x="3626" y="1916"/>
                    </a:lnTo>
                    <a:lnTo>
                      <a:pt x="3652" y="1916"/>
                    </a:lnTo>
                    <a:lnTo>
                      <a:pt x="3652" y="1916"/>
                    </a:lnTo>
                    <a:lnTo>
                      <a:pt x="3677" y="1916"/>
                    </a:lnTo>
                    <a:lnTo>
                      <a:pt x="3677" y="1916"/>
                    </a:lnTo>
                    <a:lnTo>
                      <a:pt x="3702" y="1916"/>
                    </a:lnTo>
                    <a:lnTo>
                      <a:pt x="3702" y="1916"/>
                    </a:lnTo>
                    <a:lnTo>
                      <a:pt x="3720" y="1916"/>
                    </a:lnTo>
                    <a:lnTo>
                      <a:pt x="3720" y="1916"/>
                    </a:lnTo>
                    <a:lnTo>
                      <a:pt x="3745" y="1916"/>
                    </a:lnTo>
                    <a:lnTo>
                      <a:pt x="3745" y="1916"/>
                    </a:lnTo>
                    <a:lnTo>
                      <a:pt x="3770" y="1916"/>
                    </a:lnTo>
                    <a:lnTo>
                      <a:pt x="3770" y="1916"/>
                    </a:lnTo>
                    <a:lnTo>
                      <a:pt x="0" y="1916"/>
                    </a:lnTo>
                    <a:lnTo>
                      <a:pt x="0" y="1916"/>
                    </a:lnTo>
                  </a:path>
                </a:pathLst>
              </a:custGeom>
              <a:solidFill>
                <a:srgbClr val="00A000"/>
              </a:solidFill>
              <a:ln w="31511" cap="flat" cmpd="sng">
                <a:solidFill>
                  <a:srgbClr val="000000"/>
                </a:solidFill>
                <a:prstDash val="solid"/>
                <a:round/>
                <a:headEnd type="none" w="med" len="med"/>
                <a:tailEnd type="none" w="med" len="med"/>
              </a:ln>
              <a:effectLst/>
            </p:spPr>
            <p:txBody>
              <a:bodyPr/>
              <a:lstStyle/>
              <a:p>
                <a:endParaRPr lang="en-US"/>
              </a:p>
            </p:txBody>
          </p:sp>
          <p:sp>
            <p:nvSpPr>
              <p:cNvPr id="11270" name="Freeform 6"/>
              <p:cNvSpPr>
                <a:spLocks/>
              </p:cNvSpPr>
              <p:nvPr/>
            </p:nvSpPr>
            <p:spPr bwMode="auto">
              <a:xfrm>
                <a:off x="3538" y="3892"/>
                <a:ext cx="998" cy="290"/>
              </a:xfrm>
              <a:custGeom>
                <a:avLst/>
                <a:gdLst/>
                <a:ahLst/>
                <a:cxnLst>
                  <a:cxn ang="0">
                    <a:pos x="0" y="281"/>
                  </a:cxn>
                  <a:cxn ang="0">
                    <a:pos x="997" y="289"/>
                  </a:cxn>
                  <a:cxn ang="0">
                    <a:pos x="963" y="289"/>
                  </a:cxn>
                  <a:cxn ang="0">
                    <a:pos x="938" y="289"/>
                  </a:cxn>
                  <a:cxn ang="0">
                    <a:pos x="920" y="289"/>
                  </a:cxn>
                  <a:cxn ang="0">
                    <a:pos x="895" y="289"/>
                  </a:cxn>
                  <a:cxn ang="0">
                    <a:pos x="870" y="289"/>
                  </a:cxn>
                  <a:cxn ang="0">
                    <a:pos x="844" y="289"/>
                  </a:cxn>
                  <a:cxn ang="0">
                    <a:pos x="826" y="289"/>
                  </a:cxn>
                  <a:cxn ang="0">
                    <a:pos x="801" y="289"/>
                  </a:cxn>
                  <a:cxn ang="0">
                    <a:pos x="776" y="289"/>
                  </a:cxn>
                  <a:cxn ang="0">
                    <a:pos x="764" y="281"/>
                  </a:cxn>
                  <a:cxn ang="0">
                    <a:pos x="751" y="281"/>
                  </a:cxn>
                  <a:cxn ang="0">
                    <a:pos x="726" y="281"/>
                  </a:cxn>
                  <a:cxn ang="0">
                    <a:pos x="707" y="281"/>
                  </a:cxn>
                  <a:cxn ang="0">
                    <a:pos x="683" y="281"/>
                  </a:cxn>
                  <a:cxn ang="0">
                    <a:pos x="658" y="281"/>
                  </a:cxn>
                  <a:cxn ang="0">
                    <a:pos x="633" y="281"/>
                  </a:cxn>
                  <a:cxn ang="0">
                    <a:pos x="608" y="274"/>
                  </a:cxn>
                  <a:cxn ang="0">
                    <a:pos x="590" y="274"/>
                  </a:cxn>
                  <a:cxn ang="0">
                    <a:pos x="564" y="274"/>
                  </a:cxn>
                  <a:cxn ang="0">
                    <a:pos x="539" y="274"/>
                  </a:cxn>
                  <a:cxn ang="0">
                    <a:pos x="527" y="267"/>
                  </a:cxn>
                  <a:cxn ang="0">
                    <a:pos x="514" y="267"/>
                  </a:cxn>
                  <a:cxn ang="0">
                    <a:pos x="496" y="267"/>
                  </a:cxn>
                  <a:cxn ang="0">
                    <a:pos x="471" y="259"/>
                  </a:cxn>
                  <a:cxn ang="0">
                    <a:pos x="446" y="259"/>
                  </a:cxn>
                  <a:cxn ang="0">
                    <a:pos x="421" y="252"/>
                  </a:cxn>
                  <a:cxn ang="0">
                    <a:pos x="396" y="244"/>
                  </a:cxn>
                  <a:cxn ang="0">
                    <a:pos x="377" y="237"/>
                  </a:cxn>
                  <a:cxn ang="0">
                    <a:pos x="353" y="229"/>
                  </a:cxn>
                  <a:cxn ang="0">
                    <a:pos x="327" y="222"/>
                  </a:cxn>
                  <a:cxn ang="0">
                    <a:pos x="303" y="214"/>
                  </a:cxn>
                  <a:cxn ang="0">
                    <a:pos x="284" y="207"/>
                  </a:cxn>
                  <a:cxn ang="0">
                    <a:pos x="259" y="192"/>
                  </a:cxn>
                  <a:cxn ang="0">
                    <a:pos x="234" y="184"/>
                  </a:cxn>
                  <a:cxn ang="0">
                    <a:pos x="209" y="169"/>
                  </a:cxn>
                  <a:cxn ang="0">
                    <a:pos x="185" y="154"/>
                  </a:cxn>
                  <a:cxn ang="0">
                    <a:pos x="166" y="139"/>
                  </a:cxn>
                  <a:cxn ang="0">
                    <a:pos x="153" y="124"/>
                  </a:cxn>
                  <a:cxn ang="0">
                    <a:pos x="140" y="117"/>
                  </a:cxn>
                  <a:cxn ang="0">
                    <a:pos x="116" y="102"/>
                  </a:cxn>
                  <a:cxn ang="0">
                    <a:pos x="91" y="79"/>
                  </a:cxn>
                  <a:cxn ang="0">
                    <a:pos x="72" y="56"/>
                  </a:cxn>
                  <a:cxn ang="0">
                    <a:pos x="47" y="26"/>
                  </a:cxn>
                  <a:cxn ang="0">
                    <a:pos x="22" y="4"/>
                  </a:cxn>
                  <a:cxn ang="0">
                    <a:pos x="0" y="0"/>
                  </a:cxn>
                </a:cxnLst>
                <a:rect l="0" t="0" r="r" b="b"/>
                <a:pathLst>
                  <a:path w="998" h="290">
                    <a:moveTo>
                      <a:pt x="0" y="0"/>
                    </a:moveTo>
                    <a:lnTo>
                      <a:pt x="0" y="281"/>
                    </a:lnTo>
                    <a:lnTo>
                      <a:pt x="0" y="289"/>
                    </a:lnTo>
                    <a:lnTo>
                      <a:pt x="997" y="289"/>
                    </a:lnTo>
                    <a:lnTo>
                      <a:pt x="988" y="289"/>
                    </a:lnTo>
                    <a:lnTo>
                      <a:pt x="963" y="289"/>
                    </a:lnTo>
                    <a:lnTo>
                      <a:pt x="963" y="289"/>
                    </a:lnTo>
                    <a:lnTo>
                      <a:pt x="938" y="289"/>
                    </a:lnTo>
                    <a:lnTo>
                      <a:pt x="938" y="289"/>
                    </a:lnTo>
                    <a:lnTo>
                      <a:pt x="920" y="289"/>
                    </a:lnTo>
                    <a:lnTo>
                      <a:pt x="920" y="289"/>
                    </a:lnTo>
                    <a:lnTo>
                      <a:pt x="895" y="289"/>
                    </a:lnTo>
                    <a:lnTo>
                      <a:pt x="895" y="289"/>
                    </a:lnTo>
                    <a:lnTo>
                      <a:pt x="870" y="289"/>
                    </a:lnTo>
                    <a:lnTo>
                      <a:pt x="870" y="289"/>
                    </a:lnTo>
                    <a:lnTo>
                      <a:pt x="844" y="289"/>
                    </a:lnTo>
                    <a:lnTo>
                      <a:pt x="844" y="289"/>
                    </a:lnTo>
                    <a:lnTo>
                      <a:pt x="826" y="289"/>
                    </a:lnTo>
                    <a:lnTo>
                      <a:pt x="826" y="289"/>
                    </a:lnTo>
                    <a:lnTo>
                      <a:pt x="801" y="289"/>
                    </a:lnTo>
                    <a:lnTo>
                      <a:pt x="801" y="289"/>
                    </a:lnTo>
                    <a:lnTo>
                      <a:pt x="776" y="289"/>
                    </a:lnTo>
                    <a:lnTo>
                      <a:pt x="776" y="289"/>
                    </a:lnTo>
                    <a:lnTo>
                      <a:pt x="764" y="281"/>
                    </a:lnTo>
                    <a:lnTo>
                      <a:pt x="751" y="281"/>
                    </a:lnTo>
                    <a:lnTo>
                      <a:pt x="751" y="281"/>
                    </a:lnTo>
                    <a:lnTo>
                      <a:pt x="726" y="281"/>
                    </a:lnTo>
                    <a:lnTo>
                      <a:pt x="726" y="281"/>
                    </a:lnTo>
                    <a:lnTo>
                      <a:pt x="707" y="281"/>
                    </a:lnTo>
                    <a:lnTo>
                      <a:pt x="707" y="281"/>
                    </a:lnTo>
                    <a:lnTo>
                      <a:pt x="683" y="281"/>
                    </a:lnTo>
                    <a:lnTo>
                      <a:pt x="683" y="281"/>
                    </a:lnTo>
                    <a:lnTo>
                      <a:pt x="658" y="281"/>
                    </a:lnTo>
                    <a:lnTo>
                      <a:pt x="658" y="281"/>
                    </a:lnTo>
                    <a:lnTo>
                      <a:pt x="633" y="281"/>
                    </a:lnTo>
                    <a:lnTo>
                      <a:pt x="633" y="281"/>
                    </a:lnTo>
                    <a:lnTo>
                      <a:pt x="620" y="274"/>
                    </a:lnTo>
                    <a:lnTo>
                      <a:pt x="608" y="274"/>
                    </a:lnTo>
                    <a:lnTo>
                      <a:pt x="608" y="274"/>
                    </a:lnTo>
                    <a:lnTo>
                      <a:pt x="590" y="274"/>
                    </a:lnTo>
                    <a:lnTo>
                      <a:pt x="590" y="274"/>
                    </a:lnTo>
                    <a:lnTo>
                      <a:pt x="564" y="274"/>
                    </a:lnTo>
                    <a:lnTo>
                      <a:pt x="564" y="274"/>
                    </a:lnTo>
                    <a:lnTo>
                      <a:pt x="539" y="274"/>
                    </a:lnTo>
                    <a:lnTo>
                      <a:pt x="539" y="274"/>
                    </a:lnTo>
                    <a:lnTo>
                      <a:pt x="527" y="267"/>
                    </a:lnTo>
                    <a:lnTo>
                      <a:pt x="514" y="267"/>
                    </a:lnTo>
                    <a:lnTo>
                      <a:pt x="514" y="267"/>
                    </a:lnTo>
                    <a:lnTo>
                      <a:pt x="496" y="267"/>
                    </a:lnTo>
                    <a:lnTo>
                      <a:pt x="496" y="267"/>
                    </a:lnTo>
                    <a:lnTo>
                      <a:pt x="483" y="259"/>
                    </a:lnTo>
                    <a:lnTo>
                      <a:pt x="471" y="259"/>
                    </a:lnTo>
                    <a:lnTo>
                      <a:pt x="471" y="259"/>
                    </a:lnTo>
                    <a:lnTo>
                      <a:pt x="446" y="259"/>
                    </a:lnTo>
                    <a:lnTo>
                      <a:pt x="446" y="259"/>
                    </a:lnTo>
                    <a:lnTo>
                      <a:pt x="421" y="252"/>
                    </a:lnTo>
                    <a:lnTo>
                      <a:pt x="421" y="252"/>
                    </a:lnTo>
                    <a:lnTo>
                      <a:pt x="396" y="244"/>
                    </a:lnTo>
                    <a:lnTo>
                      <a:pt x="396" y="244"/>
                    </a:lnTo>
                    <a:lnTo>
                      <a:pt x="377" y="237"/>
                    </a:lnTo>
                    <a:lnTo>
                      <a:pt x="377" y="237"/>
                    </a:lnTo>
                    <a:lnTo>
                      <a:pt x="353" y="229"/>
                    </a:lnTo>
                    <a:lnTo>
                      <a:pt x="353" y="229"/>
                    </a:lnTo>
                    <a:lnTo>
                      <a:pt x="327" y="222"/>
                    </a:lnTo>
                    <a:lnTo>
                      <a:pt x="327" y="222"/>
                    </a:lnTo>
                    <a:lnTo>
                      <a:pt x="303" y="214"/>
                    </a:lnTo>
                    <a:lnTo>
                      <a:pt x="303" y="214"/>
                    </a:lnTo>
                    <a:lnTo>
                      <a:pt x="284" y="207"/>
                    </a:lnTo>
                    <a:lnTo>
                      <a:pt x="284" y="207"/>
                    </a:lnTo>
                    <a:lnTo>
                      <a:pt x="259" y="192"/>
                    </a:lnTo>
                    <a:lnTo>
                      <a:pt x="259" y="192"/>
                    </a:lnTo>
                    <a:lnTo>
                      <a:pt x="234" y="184"/>
                    </a:lnTo>
                    <a:lnTo>
                      <a:pt x="234" y="184"/>
                    </a:lnTo>
                    <a:lnTo>
                      <a:pt x="209" y="169"/>
                    </a:lnTo>
                    <a:lnTo>
                      <a:pt x="209" y="169"/>
                    </a:lnTo>
                    <a:lnTo>
                      <a:pt x="185" y="154"/>
                    </a:lnTo>
                    <a:lnTo>
                      <a:pt x="185" y="154"/>
                    </a:lnTo>
                    <a:lnTo>
                      <a:pt x="166" y="139"/>
                    </a:lnTo>
                    <a:lnTo>
                      <a:pt x="166" y="139"/>
                    </a:lnTo>
                    <a:lnTo>
                      <a:pt x="153" y="124"/>
                    </a:lnTo>
                    <a:lnTo>
                      <a:pt x="140" y="117"/>
                    </a:lnTo>
                    <a:lnTo>
                      <a:pt x="140" y="117"/>
                    </a:lnTo>
                    <a:lnTo>
                      <a:pt x="116" y="102"/>
                    </a:lnTo>
                    <a:lnTo>
                      <a:pt x="116" y="102"/>
                    </a:lnTo>
                    <a:lnTo>
                      <a:pt x="91" y="79"/>
                    </a:lnTo>
                    <a:lnTo>
                      <a:pt x="91" y="79"/>
                    </a:lnTo>
                    <a:lnTo>
                      <a:pt x="72" y="56"/>
                    </a:lnTo>
                    <a:lnTo>
                      <a:pt x="72" y="56"/>
                    </a:lnTo>
                    <a:lnTo>
                      <a:pt x="59" y="41"/>
                    </a:lnTo>
                    <a:lnTo>
                      <a:pt x="47" y="26"/>
                    </a:lnTo>
                    <a:lnTo>
                      <a:pt x="47" y="26"/>
                    </a:lnTo>
                    <a:lnTo>
                      <a:pt x="22" y="4"/>
                    </a:lnTo>
                    <a:lnTo>
                      <a:pt x="0" y="0"/>
                    </a:lnTo>
                    <a:lnTo>
                      <a:pt x="0"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sp>
            <p:nvSpPr>
              <p:cNvPr id="11271" name="Freeform 7"/>
              <p:cNvSpPr>
                <a:spLocks/>
              </p:cNvSpPr>
              <p:nvPr/>
            </p:nvSpPr>
            <p:spPr bwMode="auto">
              <a:xfrm>
                <a:off x="743" y="3892"/>
                <a:ext cx="999" cy="290"/>
              </a:xfrm>
              <a:custGeom>
                <a:avLst/>
                <a:gdLst/>
                <a:ahLst/>
                <a:cxnLst>
                  <a:cxn ang="0">
                    <a:pos x="998" y="281"/>
                  </a:cxn>
                  <a:cxn ang="0">
                    <a:pos x="0" y="289"/>
                  </a:cxn>
                  <a:cxn ang="0">
                    <a:pos x="35" y="289"/>
                  </a:cxn>
                  <a:cxn ang="0">
                    <a:pos x="60" y="289"/>
                  </a:cxn>
                  <a:cxn ang="0">
                    <a:pos x="78" y="289"/>
                  </a:cxn>
                  <a:cxn ang="0">
                    <a:pos x="103" y="289"/>
                  </a:cxn>
                  <a:cxn ang="0">
                    <a:pos x="128" y="289"/>
                  </a:cxn>
                  <a:cxn ang="0">
                    <a:pos x="153" y="289"/>
                  </a:cxn>
                  <a:cxn ang="0">
                    <a:pos x="172" y="289"/>
                  </a:cxn>
                  <a:cxn ang="0">
                    <a:pos x="197" y="289"/>
                  </a:cxn>
                  <a:cxn ang="0">
                    <a:pos x="222" y="289"/>
                  </a:cxn>
                  <a:cxn ang="0">
                    <a:pos x="234" y="281"/>
                  </a:cxn>
                  <a:cxn ang="0">
                    <a:pos x="246" y="281"/>
                  </a:cxn>
                  <a:cxn ang="0">
                    <a:pos x="271" y="281"/>
                  </a:cxn>
                  <a:cxn ang="0">
                    <a:pos x="291" y="281"/>
                  </a:cxn>
                  <a:cxn ang="0">
                    <a:pos x="315" y="281"/>
                  </a:cxn>
                  <a:cxn ang="0">
                    <a:pos x="340" y="281"/>
                  </a:cxn>
                  <a:cxn ang="0">
                    <a:pos x="365" y="281"/>
                  </a:cxn>
                  <a:cxn ang="0">
                    <a:pos x="390" y="274"/>
                  </a:cxn>
                  <a:cxn ang="0">
                    <a:pos x="409" y="274"/>
                  </a:cxn>
                  <a:cxn ang="0">
                    <a:pos x="434" y="274"/>
                  </a:cxn>
                  <a:cxn ang="0">
                    <a:pos x="458" y="274"/>
                  </a:cxn>
                  <a:cxn ang="0">
                    <a:pos x="471" y="267"/>
                  </a:cxn>
                  <a:cxn ang="0">
                    <a:pos x="484" y="267"/>
                  </a:cxn>
                  <a:cxn ang="0">
                    <a:pos x="502" y="267"/>
                  </a:cxn>
                  <a:cxn ang="0">
                    <a:pos x="527" y="259"/>
                  </a:cxn>
                  <a:cxn ang="0">
                    <a:pos x="552" y="259"/>
                  </a:cxn>
                  <a:cxn ang="0">
                    <a:pos x="577" y="252"/>
                  </a:cxn>
                  <a:cxn ang="0">
                    <a:pos x="602" y="244"/>
                  </a:cxn>
                  <a:cxn ang="0">
                    <a:pos x="621" y="237"/>
                  </a:cxn>
                  <a:cxn ang="0">
                    <a:pos x="645" y="229"/>
                  </a:cxn>
                  <a:cxn ang="0">
                    <a:pos x="670" y="222"/>
                  </a:cxn>
                  <a:cxn ang="0">
                    <a:pos x="695" y="214"/>
                  </a:cxn>
                  <a:cxn ang="0">
                    <a:pos x="714" y="207"/>
                  </a:cxn>
                  <a:cxn ang="0">
                    <a:pos x="739" y="192"/>
                  </a:cxn>
                  <a:cxn ang="0">
                    <a:pos x="764" y="184"/>
                  </a:cxn>
                  <a:cxn ang="0">
                    <a:pos x="789" y="169"/>
                  </a:cxn>
                  <a:cxn ang="0">
                    <a:pos x="813" y="154"/>
                  </a:cxn>
                  <a:cxn ang="0">
                    <a:pos x="832" y="139"/>
                  </a:cxn>
                  <a:cxn ang="0">
                    <a:pos x="845" y="124"/>
                  </a:cxn>
                  <a:cxn ang="0">
                    <a:pos x="857" y="117"/>
                  </a:cxn>
                  <a:cxn ang="0">
                    <a:pos x="882" y="102"/>
                  </a:cxn>
                  <a:cxn ang="0">
                    <a:pos x="907" y="79"/>
                  </a:cxn>
                  <a:cxn ang="0">
                    <a:pos x="926" y="56"/>
                  </a:cxn>
                  <a:cxn ang="0">
                    <a:pos x="950" y="26"/>
                  </a:cxn>
                  <a:cxn ang="0">
                    <a:pos x="975" y="4"/>
                  </a:cxn>
                  <a:cxn ang="0">
                    <a:pos x="998" y="0"/>
                  </a:cxn>
                </a:cxnLst>
                <a:rect l="0" t="0" r="r" b="b"/>
                <a:pathLst>
                  <a:path w="999" h="290">
                    <a:moveTo>
                      <a:pt x="998" y="0"/>
                    </a:moveTo>
                    <a:lnTo>
                      <a:pt x="998" y="281"/>
                    </a:lnTo>
                    <a:lnTo>
                      <a:pt x="998" y="289"/>
                    </a:lnTo>
                    <a:lnTo>
                      <a:pt x="0" y="289"/>
                    </a:lnTo>
                    <a:lnTo>
                      <a:pt x="10" y="289"/>
                    </a:lnTo>
                    <a:lnTo>
                      <a:pt x="35" y="289"/>
                    </a:lnTo>
                    <a:lnTo>
                      <a:pt x="35" y="289"/>
                    </a:lnTo>
                    <a:lnTo>
                      <a:pt x="60" y="289"/>
                    </a:lnTo>
                    <a:lnTo>
                      <a:pt x="60" y="289"/>
                    </a:lnTo>
                    <a:lnTo>
                      <a:pt x="78" y="289"/>
                    </a:lnTo>
                    <a:lnTo>
                      <a:pt x="78" y="289"/>
                    </a:lnTo>
                    <a:lnTo>
                      <a:pt x="103" y="289"/>
                    </a:lnTo>
                    <a:lnTo>
                      <a:pt x="103" y="289"/>
                    </a:lnTo>
                    <a:lnTo>
                      <a:pt x="128" y="289"/>
                    </a:lnTo>
                    <a:lnTo>
                      <a:pt x="128" y="289"/>
                    </a:lnTo>
                    <a:lnTo>
                      <a:pt x="153" y="289"/>
                    </a:lnTo>
                    <a:lnTo>
                      <a:pt x="153" y="289"/>
                    </a:lnTo>
                    <a:lnTo>
                      <a:pt x="172" y="289"/>
                    </a:lnTo>
                    <a:lnTo>
                      <a:pt x="172" y="289"/>
                    </a:lnTo>
                    <a:lnTo>
                      <a:pt x="197" y="289"/>
                    </a:lnTo>
                    <a:lnTo>
                      <a:pt x="197" y="289"/>
                    </a:lnTo>
                    <a:lnTo>
                      <a:pt x="222" y="289"/>
                    </a:lnTo>
                    <a:lnTo>
                      <a:pt x="222" y="289"/>
                    </a:lnTo>
                    <a:lnTo>
                      <a:pt x="234" y="281"/>
                    </a:lnTo>
                    <a:lnTo>
                      <a:pt x="246" y="281"/>
                    </a:lnTo>
                    <a:lnTo>
                      <a:pt x="246" y="281"/>
                    </a:lnTo>
                    <a:lnTo>
                      <a:pt x="271" y="281"/>
                    </a:lnTo>
                    <a:lnTo>
                      <a:pt x="271" y="281"/>
                    </a:lnTo>
                    <a:lnTo>
                      <a:pt x="291" y="281"/>
                    </a:lnTo>
                    <a:lnTo>
                      <a:pt x="291" y="281"/>
                    </a:lnTo>
                    <a:lnTo>
                      <a:pt x="315" y="281"/>
                    </a:lnTo>
                    <a:lnTo>
                      <a:pt x="315" y="281"/>
                    </a:lnTo>
                    <a:lnTo>
                      <a:pt x="340" y="281"/>
                    </a:lnTo>
                    <a:lnTo>
                      <a:pt x="340" y="281"/>
                    </a:lnTo>
                    <a:lnTo>
                      <a:pt x="365" y="281"/>
                    </a:lnTo>
                    <a:lnTo>
                      <a:pt x="365" y="281"/>
                    </a:lnTo>
                    <a:lnTo>
                      <a:pt x="378" y="274"/>
                    </a:lnTo>
                    <a:lnTo>
                      <a:pt x="390" y="274"/>
                    </a:lnTo>
                    <a:lnTo>
                      <a:pt x="390" y="274"/>
                    </a:lnTo>
                    <a:lnTo>
                      <a:pt x="409" y="274"/>
                    </a:lnTo>
                    <a:lnTo>
                      <a:pt x="409" y="274"/>
                    </a:lnTo>
                    <a:lnTo>
                      <a:pt x="434" y="274"/>
                    </a:lnTo>
                    <a:lnTo>
                      <a:pt x="434" y="274"/>
                    </a:lnTo>
                    <a:lnTo>
                      <a:pt x="458" y="274"/>
                    </a:lnTo>
                    <a:lnTo>
                      <a:pt x="458" y="274"/>
                    </a:lnTo>
                    <a:lnTo>
                      <a:pt x="471" y="267"/>
                    </a:lnTo>
                    <a:lnTo>
                      <a:pt x="484" y="267"/>
                    </a:lnTo>
                    <a:lnTo>
                      <a:pt x="484" y="267"/>
                    </a:lnTo>
                    <a:lnTo>
                      <a:pt x="502" y="267"/>
                    </a:lnTo>
                    <a:lnTo>
                      <a:pt x="502" y="267"/>
                    </a:lnTo>
                    <a:lnTo>
                      <a:pt x="515" y="259"/>
                    </a:lnTo>
                    <a:lnTo>
                      <a:pt x="527" y="259"/>
                    </a:lnTo>
                    <a:lnTo>
                      <a:pt x="527" y="259"/>
                    </a:lnTo>
                    <a:lnTo>
                      <a:pt x="552" y="259"/>
                    </a:lnTo>
                    <a:lnTo>
                      <a:pt x="552" y="259"/>
                    </a:lnTo>
                    <a:lnTo>
                      <a:pt x="577" y="252"/>
                    </a:lnTo>
                    <a:lnTo>
                      <a:pt x="577" y="252"/>
                    </a:lnTo>
                    <a:lnTo>
                      <a:pt x="602" y="244"/>
                    </a:lnTo>
                    <a:lnTo>
                      <a:pt x="602" y="244"/>
                    </a:lnTo>
                    <a:lnTo>
                      <a:pt x="621" y="237"/>
                    </a:lnTo>
                    <a:lnTo>
                      <a:pt x="621" y="237"/>
                    </a:lnTo>
                    <a:lnTo>
                      <a:pt x="645" y="229"/>
                    </a:lnTo>
                    <a:lnTo>
                      <a:pt x="645" y="229"/>
                    </a:lnTo>
                    <a:lnTo>
                      <a:pt x="670" y="222"/>
                    </a:lnTo>
                    <a:lnTo>
                      <a:pt x="670" y="222"/>
                    </a:lnTo>
                    <a:lnTo>
                      <a:pt x="695" y="214"/>
                    </a:lnTo>
                    <a:lnTo>
                      <a:pt x="695" y="214"/>
                    </a:lnTo>
                    <a:lnTo>
                      <a:pt x="714" y="207"/>
                    </a:lnTo>
                    <a:lnTo>
                      <a:pt x="714" y="207"/>
                    </a:lnTo>
                    <a:lnTo>
                      <a:pt x="739" y="192"/>
                    </a:lnTo>
                    <a:lnTo>
                      <a:pt x="739" y="192"/>
                    </a:lnTo>
                    <a:lnTo>
                      <a:pt x="764" y="184"/>
                    </a:lnTo>
                    <a:lnTo>
                      <a:pt x="764" y="184"/>
                    </a:lnTo>
                    <a:lnTo>
                      <a:pt x="789" y="169"/>
                    </a:lnTo>
                    <a:lnTo>
                      <a:pt x="789" y="169"/>
                    </a:lnTo>
                    <a:lnTo>
                      <a:pt x="813" y="154"/>
                    </a:lnTo>
                    <a:lnTo>
                      <a:pt x="813" y="154"/>
                    </a:lnTo>
                    <a:lnTo>
                      <a:pt x="832" y="139"/>
                    </a:lnTo>
                    <a:lnTo>
                      <a:pt x="832" y="139"/>
                    </a:lnTo>
                    <a:lnTo>
                      <a:pt x="845" y="124"/>
                    </a:lnTo>
                    <a:lnTo>
                      <a:pt x="857" y="117"/>
                    </a:lnTo>
                    <a:lnTo>
                      <a:pt x="857" y="117"/>
                    </a:lnTo>
                    <a:lnTo>
                      <a:pt x="882" y="102"/>
                    </a:lnTo>
                    <a:lnTo>
                      <a:pt x="882" y="102"/>
                    </a:lnTo>
                    <a:lnTo>
                      <a:pt x="907" y="79"/>
                    </a:lnTo>
                    <a:lnTo>
                      <a:pt x="907" y="79"/>
                    </a:lnTo>
                    <a:lnTo>
                      <a:pt x="926" y="56"/>
                    </a:lnTo>
                    <a:lnTo>
                      <a:pt x="926" y="56"/>
                    </a:lnTo>
                    <a:lnTo>
                      <a:pt x="939" y="41"/>
                    </a:lnTo>
                    <a:lnTo>
                      <a:pt x="950" y="26"/>
                    </a:lnTo>
                    <a:lnTo>
                      <a:pt x="950" y="26"/>
                    </a:lnTo>
                    <a:lnTo>
                      <a:pt x="975" y="4"/>
                    </a:lnTo>
                    <a:lnTo>
                      <a:pt x="998" y="0"/>
                    </a:lnTo>
                    <a:lnTo>
                      <a:pt x="998"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grpSp>
        <p:grpSp>
          <p:nvGrpSpPr>
            <p:cNvPr id="11301" name="Group 37"/>
            <p:cNvGrpSpPr>
              <a:grpSpLocks/>
            </p:cNvGrpSpPr>
            <p:nvPr/>
          </p:nvGrpSpPr>
          <p:grpSpPr bwMode="auto">
            <a:xfrm>
              <a:off x="635" y="4182"/>
              <a:ext cx="4039" cy="502"/>
              <a:chOff x="635" y="4182"/>
              <a:chExt cx="4039" cy="502"/>
            </a:xfrm>
          </p:grpSpPr>
          <p:sp>
            <p:nvSpPr>
              <p:cNvPr id="11273" name="Line 9"/>
              <p:cNvSpPr>
                <a:spLocks noChangeShapeType="1"/>
              </p:cNvSpPr>
              <p:nvPr/>
            </p:nvSpPr>
            <p:spPr bwMode="auto">
              <a:xfrm flipH="1">
                <a:off x="754" y="4182"/>
                <a:ext cx="3769" cy="0"/>
              </a:xfrm>
              <a:prstGeom prst="line">
                <a:avLst/>
              </a:prstGeom>
              <a:noFill/>
              <a:ln w="9405">
                <a:solidFill>
                  <a:srgbClr val="000000"/>
                </a:solidFill>
                <a:round/>
                <a:headEnd/>
                <a:tailEnd/>
              </a:ln>
              <a:effectLst/>
            </p:spPr>
            <p:txBody>
              <a:bodyPr wrap="none" anchor="ctr"/>
              <a:lstStyle/>
              <a:p>
                <a:endParaRPr lang="en-US"/>
              </a:p>
            </p:txBody>
          </p:sp>
          <p:sp>
            <p:nvSpPr>
              <p:cNvPr id="11274" name="Line 10"/>
              <p:cNvSpPr>
                <a:spLocks noChangeShapeType="1"/>
              </p:cNvSpPr>
              <p:nvPr/>
            </p:nvSpPr>
            <p:spPr bwMode="auto">
              <a:xfrm flipV="1">
                <a:off x="754" y="4182"/>
                <a:ext cx="0" cy="30"/>
              </a:xfrm>
              <a:prstGeom prst="line">
                <a:avLst/>
              </a:prstGeom>
              <a:noFill/>
              <a:ln w="9405">
                <a:solidFill>
                  <a:srgbClr val="000000"/>
                </a:solidFill>
                <a:round/>
                <a:headEnd/>
                <a:tailEnd/>
              </a:ln>
              <a:effectLst/>
            </p:spPr>
            <p:txBody>
              <a:bodyPr wrap="none" anchor="ctr"/>
              <a:lstStyle/>
              <a:p>
                <a:endParaRPr lang="en-US"/>
              </a:p>
            </p:txBody>
          </p:sp>
          <p:sp>
            <p:nvSpPr>
              <p:cNvPr id="11275" name="Line 11"/>
              <p:cNvSpPr>
                <a:spLocks noChangeShapeType="1"/>
              </p:cNvSpPr>
              <p:nvPr/>
            </p:nvSpPr>
            <p:spPr bwMode="auto">
              <a:xfrm flipV="1">
                <a:off x="1227" y="4182"/>
                <a:ext cx="0" cy="30"/>
              </a:xfrm>
              <a:prstGeom prst="line">
                <a:avLst/>
              </a:prstGeom>
              <a:noFill/>
              <a:ln w="9405">
                <a:solidFill>
                  <a:srgbClr val="000000"/>
                </a:solidFill>
                <a:round/>
                <a:headEnd/>
                <a:tailEnd/>
              </a:ln>
              <a:effectLst/>
            </p:spPr>
            <p:txBody>
              <a:bodyPr wrap="none" anchor="ctr"/>
              <a:lstStyle/>
              <a:p>
                <a:endParaRPr lang="en-US"/>
              </a:p>
            </p:txBody>
          </p:sp>
          <p:sp>
            <p:nvSpPr>
              <p:cNvPr id="11276" name="Line 12"/>
              <p:cNvSpPr>
                <a:spLocks noChangeShapeType="1"/>
              </p:cNvSpPr>
              <p:nvPr/>
            </p:nvSpPr>
            <p:spPr bwMode="auto">
              <a:xfrm flipV="1">
                <a:off x="1695" y="4182"/>
                <a:ext cx="0" cy="30"/>
              </a:xfrm>
              <a:prstGeom prst="line">
                <a:avLst/>
              </a:prstGeom>
              <a:noFill/>
              <a:ln w="9405">
                <a:solidFill>
                  <a:srgbClr val="000000"/>
                </a:solidFill>
                <a:round/>
                <a:headEnd/>
                <a:tailEnd/>
              </a:ln>
              <a:effectLst/>
            </p:spPr>
            <p:txBody>
              <a:bodyPr wrap="none" anchor="ctr"/>
              <a:lstStyle/>
              <a:p>
                <a:endParaRPr lang="en-US"/>
              </a:p>
            </p:txBody>
          </p:sp>
          <p:sp>
            <p:nvSpPr>
              <p:cNvPr id="11277" name="Line 13"/>
              <p:cNvSpPr>
                <a:spLocks noChangeShapeType="1"/>
              </p:cNvSpPr>
              <p:nvPr/>
            </p:nvSpPr>
            <p:spPr bwMode="auto">
              <a:xfrm flipV="1">
                <a:off x="2168" y="4182"/>
                <a:ext cx="0" cy="30"/>
              </a:xfrm>
              <a:prstGeom prst="line">
                <a:avLst/>
              </a:prstGeom>
              <a:noFill/>
              <a:ln w="9405">
                <a:solidFill>
                  <a:srgbClr val="000000"/>
                </a:solidFill>
                <a:round/>
                <a:headEnd/>
                <a:tailEnd/>
              </a:ln>
              <a:effectLst/>
            </p:spPr>
            <p:txBody>
              <a:bodyPr wrap="none" anchor="ctr"/>
              <a:lstStyle/>
              <a:p>
                <a:endParaRPr lang="en-US"/>
              </a:p>
            </p:txBody>
          </p:sp>
          <p:sp>
            <p:nvSpPr>
              <p:cNvPr id="11278" name="Line 14"/>
              <p:cNvSpPr>
                <a:spLocks noChangeShapeType="1"/>
              </p:cNvSpPr>
              <p:nvPr/>
            </p:nvSpPr>
            <p:spPr bwMode="auto">
              <a:xfrm flipV="1">
                <a:off x="2642" y="4182"/>
                <a:ext cx="0" cy="30"/>
              </a:xfrm>
              <a:prstGeom prst="line">
                <a:avLst/>
              </a:prstGeom>
              <a:noFill/>
              <a:ln w="9405">
                <a:solidFill>
                  <a:srgbClr val="000000"/>
                </a:solidFill>
                <a:round/>
                <a:headEnd/>
                <a:tailEnd/>
              </a:ln>
              <a:effectLst/>
            </p:spPr>
            <p:txBody>
              <a:bodyPr wrap="none" anchor="ctr"/>
              <a:lstStyle/>
              <a:p>
                <a:endParaRPr lang="en-US"/>
              </a:p>
            </p:txBody>
          </p:sp>
          <p:sp>
            <p:nvSpPr>
              <p:cNvPr id="11279" name="Line 15"/>
              <p:cNvSpPr>
                <a:spLocks noChangeShapeType="1"/>
              </p:cNvSpPr>
              <p:nvPr/>
            </p:nvSpPr>
            <p:spPr bwMode="auto">
              <a:xfrm flipV="1">
                <a:off x="3109" y="4182"/>
                <a:ext cx="0" cy="30"/>
              </a:xfrm>
              <a:prstGeom prst="line">
                <a:avLst/>
              </a:prstGeom>
              <a:noFill/>
              <a:ln w="9405">
                <a:solidFill>
                  <a:srgbClr val="000000"/>
                </a:solidFill>
                <a:round/>
                <a:headEnd/>
                <a:tailEnd/>
              </a:ln>
              <a:effectLst/>
            </p:spPr>
            <p:txBody>
              <a:bodyPr wrap="none" anchor="ctr"/>
              <a:lstStyle/>
              <a:p>
                <a:endParaRPr lang="en-US"/>
              </a:p>
            </p:txBody>
          </p:sp>
          <p:sp>
            <p:nvSpPr>
              <p:cNvPr id="11280" name="Line 16"/>
              <p:cNvSpPr>
                <a:spLocks noChangeShapeType="1"/>
              </p:cNvSpPr>
              <p:nvPr/>
            </p:nvSpPr>
            <p:spPr bwMode="auto">
              <a:xfrm flipV="1">
                <a:off x="3583" y="4182"/>
                <a:ext cx="0" cy="30"/>
              </a:xfrm>
              <a:prstGeom prst="line">
                <a:avLst/>
              </a:prstGeom>
              <a:noFill/>
              <a:ln w="9405">
                <a:solidFill>
                  <a:srgbClr val="000000"/>
                </a:solidFill>
                <a:round/>
                <a:headEnd/>
                <a:tailEnd/>
              </a:ln>
              <a:effectLst/>
            </p:spPr>
            <p:txBody>
              <a:bodyPr wrap="none" anchor="ctr"/>
              <a:lstStyle/>
              <a:p>
                <a:endParaRPr lang="en-US"/>
              </a:p>
            </p:txBody>
          </p:sp>
          <p:sp>
            <p:nvSpPr>
              <p:cNvPr id="11281" name="Line 17"/>
              <p:cNvSpPr>
                <a:spLocks noChangeShapeType="1"/>
              </p:cNvSpPr>
              <p:nvPr/>
            </p:nvSpPr>
            <p:spPr bwMode="auto">
              <a:xfrm flipV="1">
                <a:off x="4050" y="4182"/>
                <a:ext cx="0" cy="30"/>
              </a:xfrm>
              <a:prstGeom prst="line">
                <a:avLst/>
              </a:prstGeom>
              <a:noFill/>
              <a:ln w="9405">
                <a:solidFill>
                  <a:srgbClr val="000000"/>
                </a:solidFill>
                <a:round/>
                <a:headEnd/>
                <a:tailEnd/>
              </a:ln>
              <a:effectLst/>
            </p:spPr>
            <p:txBody>
              <a:bodyPr wrap="none" anchor="ctr"/>
              <a:lstStyle/>
              <a:p>
                <a:endParaRPr lang="en-US"/>
              </a:p>
            </p:txBody>
          </p:sp>
          <p:sp>
            <p:nvSpPr>
              <p:cNvPr id="11282" name="Line 18"/>
              <p:cNvSpPr>
                <a:spLocks noChangeShapeType="1"/>
              </p:cNvSpPr>
              <p:nvPr/>
            </p:nvSpPr>
            <p:spPr bwMode="auto">
              <a:xfrm flipV="1">
                <a:off x="4523" y="4182"/>
                <a:ext cx="0" cy="30"/>
              </a:xfrm>
              <a:prstGeom prst="line">
                <a:avLst/>
              </a:prstGeom>
              <a:noFill/>
              <a:ln w="9405">
                <a:solidFill>
                  <a:srgbClr val="000000"/>
                </a:solidFill>
                <a:round/>
                <a:headEnd/>
                <a:tailEnd/>
              </a:ln>
              <a:effectLst/>
            </p:spPr>
            <p:txBody>
              <a:bodyPr wrap="none" anchor="ctr"/>
              <a:lstStyle/>
              <a:p>
                <a:endParaRPr lang="en-US"/>
              </a:p>
            </p:txBody>
          </p:sp>
          <p:sp>
            <p:nvSpPr>
              <p:cNvPr id="11283" name="Text Box 19"/>
              <p:cNvSpPr txBox="1">
                <a:spLocks noChangeArrowheads="1"/>
              </p:cNvSpPr>
              <p:nvPr/>
            </p:nvSpPr>
            <p:spPr bwMode="auto">
              <a:xfrm>
                <a:off x="635"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10</a:t>
                </a:r>
                <a:endParaRPr lang="en-US"/>
              </a:p>
            </p:txBody>
          </p:sp>
          <p:sp>
            <p:nvSpPr>
              <p:cNvPr id="11284" name="Text Box 20"/>
              <p:cNvSpPr txBox="1">
                <a:spLocks noChangeArrowheads="1"/>
              </p:cNvSpPr>
              <p:nvPr/>
            </p:nvSpPr>
            <p:spPr bwMode="auto">
              <a:xfrm>
                <a:off x="1107" y="4232"/>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12</a:t>
                </a:r>
                <a:endParaRPr lang="en-US"/>
              </a:p>
            </p:txBody>
          </p:sp>
          <p:sp>
            <p:nvSpPr>
              <p:cNvPr id="11285" name="Text Box 21"/>
              <p:cNvSpPr txBox="1">
                <a:spLocks noChangeArrowheads="1"/>
              </p:cNvSpPr>
              <p:nvPr/>
            </p:nvSpPr>
            <p:spPr bwMode="auto">
              <a:xfrm>
                <a:off x="1580"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14</a:t>
                </a:r>
                <a:endParaRPr lang="en-US"/>
              </a:p>
            </p:txBody>
          </p:sp>
          <p:sp>
            <p:nvSpPr>
              <p:cNvPr id="11286" name="Text Box 22"/>
              <p:cNvSpPr txBox="1">
                <a:spLocks noChangeArrowheads="1"/>
              </p:cNvSpPr>
              <p:nvPr/>
            </p:nvSpPr>
            <p:spPr bwMode="auto">
              <a:xfrm>
                <a:off x="2053" y="4232"/>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16</a:t>
                </a:r>
                <a:endParaRPr lang="en-US"/>
              </a:p>
            </p:txBody>
          </p:sp>
          <p:sp>
            <p:nvSpPr>
              <p:cNvPr id="11287" name="Text Box 23"/>
              <p:cNvSpPr txBox="1">
                <a:spLocks noChangeArrowheads="1"/>
              </p:cNvSpPr>
              <p:nvPr/>
            </p:nvSpPr>
            <p:spPr bwMode="auto">
              <a:xfrm>
                <a:off x="2525"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18</a:t>
                </a:r>
                <a:endParaRPr lang="en-US"/>
              </a:p>
            </p:txBody>
          </p:sp>
          <p:sp>
            <p:nvSpPr>
              <p:cNvPr id="11288" name="Text Box 24"/>
              <p:cNvSpPr txBox="1">
                <a:spLocks noChangeArrowheads="1"/>
              </p:cNvSpPr>
              <p:nvPr/>
            </p:nvSpPr>
            <p:spPr bwMode="auto">
              <a:xfrm>
                <a:off x="2998" y="4232"/>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20</a:t>
                </a:r>
                <a:endParaRPr lang="en-US"/>
              </a:p>
            </p:txBody>
          </p:sp>
          <p:sp>
            <p:nvSpPr>
              <p:cNvPr id="11289" name="Text Box 25"/>
              <p:cNvSpPr txBox="1">
                <a:spLocks noChangeArrowheads="1"/>
              </p:cNvSpPr>
              <p:nvPr/>
            </p:nvSpPr>
            <p:spPr bwMode="auto">
              <a:xfrm>
                <a:off x="3471"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22</a:t>
                </a:r>
                <a:endParaRPr lang="en-US"/>
              </a:p>
            </p:txBody>
          </p:sp>
          <p:sp>
            <p:nvSpPr>
              <p:cNvPr id="11290" name="Text Box 26"/>
              <p:cNvSpPr txBox="1">
                <a:spLocks noChangeArrowheads="1"/>
              </p:cNvSpPr>
              <p:nvPr/>
            </p:nvSpPr>
            <p:spPr bwMode="auto">
              <a:xfrm>
                <a:off x="3943" y="4232"/>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24</a:t>
                </a:r>
                <a:endParaRPr lang="en-US"/>
              </a:p>
            </p:txBody>
          </p:sp>
          <p:sp>
            <p:nvSpPr>
              <p:cNvPr id="11291" name="Text Box 27"/>
              <p:cNvSpPr txBox="1">
                <a:spLocks noChangeArrowheads="1"/>
              </p:cNvSpPr>
              <p:nvPr/>
            </p:nvSpPr>
            <p:spPr bwMode="auto">
              <a:xfrm>
                <a:off x="4417" y="4232"/>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26</a:t>
                </a:r>
                <a:endParaRPr lang="en-US"/>
              </a:p>
            </p:txBody>
          </p:sp>
          <p:sp>
            <p:nvSpPr>
              <p:cNvPr id="11292" name="Text Box 28"/>
              <p:cNvSpPr txBox="1">
                <a:spLocks noChangeArrowheads="1"/>
              </p:cNvSpPr>
              <p:nvPr/>
            </p:nvSpPr>
            <p:spPr bwMode="auto">
              <a:xfrm>
                <a:off x="691"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-4</a:t>
                </a:r>
                <a:endParaRPr lang="en-US"/>
              </a:p>
            </p:txBody>
          </p:sp>
          <p:sp>
            <p:nvSpPr>
              <p:cNvPr id="11293" name="Text Box 29"/>
              <p:cNvSpPr txBox="1">
                <a:spLocks noChangeArrowheads="1"/>
              </p:cNvSpPr>
              <p:nvPr/>
            </p:nvSpPr>
            <p:spPr bwMode="auto">
              <a:xfrm>
                <a:off x="1165"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-3</a:t>
                </a:r>
                <a:endParaRPr lang="en-US"/>
              </a:p>
            </p:txBody>
          </p:sp>
          <p:sp>
            <p:nvSpPr>
              <p:cNvPr id="11294" name="Text Box 30"/>
              <p:cNvSpPr txBox="1">
                <a:spLocks noChangeArrowheads="1"/>
              </p:cNvSpPr>
              <p:nvPr/>
            </p:nvSpPr>
            <p:spPr bwMode="auto">
              <a:xfrm>
                <a:off x="1632"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a:t>
                </a:r>
                <a:endParaRPr lang="en-US"/>
              </a:p>
            </p:txBody>
          </p:sp>
          <p:sp>
            <p:nvSpPr>
              <p:cNvPr id="11295" name="Text Box 31"/>
              <p:cNvSpPr txBox="1">
                <a:spLocks noChangeArrowheads="1"/>
              </p:cNvSpPr>
              <p:nvPr/>
            </p:nvSpPr>
            <p:spPr bwMode="auto">
              <a:xfrm>
                <a:off x="2106" y="4433"/>
                <a:ext cx="206"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a:t>
                </a:r>
                <a:endParaRPr lang="en-US"/>
              </a:p>
            </p:txBody>
          </p:sp>
          <p:sp>
            <p:nvSpPr>
              <p:cNvPr id="11296" name="Text Box 32"/>
              <p:cNvSpPr txBox="1">
                <a:spLocks noChangeArrowheads="1"/>
              </p:cNvSpPr>
              <p:nvPr/>
            </p:nvSpPr>
            <p:spPr bwMode="auto">
              <a:xfrm>
                <a:off x="2596"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0</a:t>
                </a:r>
                <a:endParaRPr lang="en-US"/>
              </a:p>
            </p:txBody>
          </p:sp>
          <p:sp>
            <p:nvSpPr>
              <p:cNvPr id="11297" name="Text Box 33"/>
              <p:cNvSpPr txBox="1">
                <a:spLocks noChangeArrowheads="1"/>
              </p:cNvSpPr>
              <p:nvPr/>
            </p:nvSpPr>
            <p:spPr bwMode="auto">
              <a:xfrm>
                <a:off x="3063"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a:t>
                </a:r>
                <a:endParaRPr lang="en-US"/>
              </a:p>
            </p:txBody>
          </p:sp>
          <p:sp>
            <p:nvSpPr>
              <p:cNvPr id="11298" name="Text Box 34"/>
              <p:cNvSpPr txBox="1">
                <a:spLocks noChangeArrowheads="1"/>
              </p:cNvSpPr>
              <p:nvPr/>
            </p:nvSpPr>
            <p:spPr bwMode="auto">
              <a:xfrm>
                <a:off x="3537"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a:t>
                </a:r>
                <a:endParaRPr lang="en-US"/>
              </a:p>
            </p:txBody>
          </p:sp>
          <p:sp>
            <p:nvSpPr>
              <p:cNvPr id="11299" name="Text Box 35"/>
              <p:cNvSpPr txBox="1">
                <a:spLocks noChangeArrowheads="1"/>
              </p:cNvSpPr>
              <p:nvPr/>
            </p:nvSpPr>
            <p:spPr bwMode="auto">
              <a:xfrm>
                <a:off x="4004"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3</a:t>
                </a:r>
                <a:endParaRPr lang="en-US"/>
              </a:p>
            </p:txBody>
          </p:sp>
          <p:sp>
            <p:nvSpPr>
              <p:cNvPr id="11300" name="Text Box 36"/>
              <p:cNvSpPr txBox="1">
                <a:spLocks noChangeArrowheads="1"/>
              </p:cNvSpPr>
              <p:nvPr/>
            </p:nvSpPr>
            <p:spPr bwMode="auto">
              <a:xfrm>
                <a:off x="4477" y="4437"/>
                <a:ext cx="125" cy="24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4</a:t>
                </a:r>
                <a:endParaRPr lang="en-US"/>
              </a:p>
            </p:txBody>
          </p:sp>
        </p:grpSp>
      </p:gr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096963" y="6729413"/>
            <a:ext cx="246062" cy="212725"/>
          </a:xfrm>
          <a:noFill/>
          <a:ln/>
        </p:spPr>
        <p:txBody>
          <a:bodyPr lIns="0" tIns="0" rIns="0" bIns="0"/>
          <a:lstStyle/>
          <a:p>
            <a:pPr marL="0" indent="0" defTabSz="482600">
              <a:spcBef>
                <a:spcPct val="0"/>
              </a:spcBef>
              <a:buClr>
                <a:srgbClr val="808080"/>
              </a:buClr>
              <a:buSzPct val="90000"/>
              <a:buFont typeface="Monotype Sorts" pitchFamily="2" charset="2"/>
              <a:buNone/>
            </a:pPr>
            <a:r>
              <a:rPr lang="en-US" sz="1400" b="1">
                <a:solidFill>
                  <a:srgbClr val="000000"/>
                </a:solidFill>
                <a:latin typeface="Arial" charset="0"/>
              </a:rPr>
              <a:t>10</a:t>
            </a:r>
            <a:endParaRPr lang="en-US"/>
          </a:p>
        </p:txBody>
      </p:sp>
      <p:grpSp>
        <p:nvGrpSpPr>
          <p:cNvPr id="12323" name="Group 35"/>
          <p:cNvGrpSpPr>
            <a:grpSpLocks/>
          </p:cNvGrpSpPr>
          <p:nvPr/>
        </p:nvGrpSpPr>
        <p:grpSpPr bwMode="auto">
          <a:xfrm>
            <a:off x="1131888" y="3595688"/>
            <a:ext cx="6216650" cy="3690937"/>
            <a:chOff x="713" y="2265"/>
            <a:chExt cx="3916" cy="2325"/>
          </a:xfrm>
        </p:grpSpPr>
        <p:sp>
          <p:nvSpPr>
            <p:cNvPr id="12292" name="Freeform 4"/>
            <p:cNvSpPr>
              <a:spLocks/>
            </p:cNvSpPr>
            <p:nvPr/>
          </p:nvSpPr>
          <p:spPr bwMode="auto">
            <a:xfrm>
              <a:off x="756" y="2265"/>
              <a:ext cx="3771" cy="1917"/>
            </a:xfrm>
            <a:custGeom>
              <a:avLst/>
              <a:gdLst/>
              <a:ahLst/>
              <a:cxnLst>
                <a:cxn ang="0">
                  <a:pos x="69" y="1916"/>
                </a:cxn>
                <a:cxn ang="0">
                  <a:pos x="144" y="1916"/>
                </a:cxn>
                <a:cxn ang="0">
                  <a:pos x="212" y="1916"/>
                </a:cxn>
                <a:cxn ang="0">
                  <a:pos x="262" y="1908"/>
                </a:cxn>
                <a:cxn ang="0">
                  <a:pos x="331" y="1908"/>
                </a:cxn>
                <a:cxn ang="0">
                  <a:pos x="399" y="1901"/>
                </a:cxn>
                <a:cxn ang="0">
                  <a:pos x="462" y="1894"/>
                </a:cxn>
                <a:cxn ang="0">
                  <a:pos x="517" y="1886"/>
                </a:cxn>
                <a:cxn ang="0">
                  <a:pos x="593" y="1871"/>
                </a:cxn>
                <a:cxn ang="0">
                  <a:pos x="661" y="1849"/>
                </a:cxn>
                <a:cxn ang="0">
                  <a:pos x="730" y="1819"/>
                </a:cxn>
                <a:cxn ang="0">
                  <a:pos x="804" y="1781"/>
                </a:cxn>
                <a:cxn ang="0">
                  <a:pos x="848" y="1744"/>
                </a:cxn>
                <a:cxn ang="0">
                  <a:pos x="916" y="1683"/>
                </a:cxn>
                <a:cxn ang="0">
                  <a:pos x="991" y="1600"/>
                </a:cxn>
                <a:cxn ang="0">
                  <a:pos x="1060" y="1502"/>
                </a:cxn>
                <a:cxn ang="0">
                  <a:pos x="1128" y="1382"/>
                </a:cxn>
                <a:cxn ang="0">
                  <a:pos x="1203" y="1248"/>
                </a:cxn>
                <a:cxn ang="0">
                  <a:pos x="1272" y="1089"/>
                </a:cxn>
                <a:cxn ang="0">
                  <a:pos x="1346" y="924"/>
                </a:cxn>
                <a:cxn ang="0">
                  <a:pos x="1415" y="751"/>
                </a:cxn>
                <a:cxn ang="0">
                  <a:pos x="1483" y="579"/>
                </a:cxn>
                <a:cxn ang="0">
                  <a:pos x="1559" y="413"/>
                </a:cxn>
                <a:cxn ang="0">
                  <a:pos x="1627" y="271"/>
                </a:cxn>
                <a:cxn ang="0">
                  <a:pos x="1695" y="143"/>
                </a:cxn>
                <a:cxn ang="0">
                  <a:pos x="1770" y="60"/>
                </a:cxn>
                <a:cxn ang="0">
                  <a:pos x="1839" y="8"/>
                </a:cxn>
                <a:cxn ang="0">
                  <a:pos x="1907" y="0"/>
                </a:cxn>
                <a:cxn ang="0">
                  <a:pos x="1982" y="37"/>
                </a:cxn>
                <a:cxn ang="0">
                  <a:pos x="2050" y="113"/>
                </a:cxn>
                <a:cxn ang="0">
                  <a:pos x="2119" y="226"/>
                </a:cxn>
                <a:cxn ang="0">
                  <a:pos x="2194" y="361"/>
                </a:cxn>
                <a:cxn ang="0">
                  <a:pos x="2263" y="526"/>
                </a:cxn>
                <a:cxn ang="0">
                  <a:pos x="2331" y="692"/>
                </a:cxn>
                <a:cxn ang="0">
                  <a:pos x="2405" y="871"/>
                </a:cxn>
                <a:cxn ang="0">
                  <a:pos x="2474" y="1036"/>
                </a:cxn>
                <a:cxn ang="0">
                  <a:pos x="2543" y="1195"/>
                </a:cxn>
                <a:cxn ang="0">
                  <a:pos x="2617" y="1337"/>
                </a:cxn>
                <a:cxn ang="0">
                  <a:pos x="2686" y="1465"/>
                </a:cxn>
                <a:cxn ang="0">
                  <a:pos x="2755" y="1570"/>
                </a:cxn>
                <a:cxn ang="0">
                  <a:pos x="2829" y="1653"/>
                </a:cxn>
                <a:cxn ang="0">
                  <a:pos x="2873" y="1706"/>
                </a:cxn>
                <a:cxn ang="0">
                  <a:pos x="2948" y="1766"/>
                </a:cxn>
                <a:cxn ang="0">
                  <a:pos x="3016" y="1811"/>
                </a:cxn>
                <a:cxn ang="0">
                  <a:pos x="3085" y="1841"/>
                </a:cxn>
                <a:cxn ang="0">
                  <a:pos x="3159" y="1864"/>
                </a:cxn>
                <a:cxn ang="0">
                  <a:pos x="3228" y="1886"/>
                </a:cxn>
                <a:cxn ang="0">
                  <a:pos x="3278" y="1894"/>
                </a:cxn>
                <a:cxn ang="0">
                  <a:pos x="3346" y="1901"/>
                </a:cxn>
                <a:cxn ang="0">
                  <a:pos x="3402" y="1901"/>
                </a:cxn>
                <a:cxn ang="0">
                  <a:pos x="3465" y="1908"/>
                </a:cxn>
                <a:cxn ang="0">
                  <a:pos x="3533" y="1908"/>
                </a:cxn>
                <a:cxn ang="0">
                  <a:pos x="3608" y="1916"/>
                </a:cxn>
                <a:cxn ang="0">
                  <a:pos x="3677" y="1916"/>
                </a:cxn>
                <a:cxn ang="0">
                  <a:pos x="3745" y="1916"/>
                </a:cxn>
              </a:cxnLst>
              <a:rect l="0" t="0" r="r" b="b"/>
              <a:pathLst>
                <a:path w="3771" h="1917">
                  <a:moveTo>
                    <a:pt x="0" y="1916"/>
                  </a:moveTo>
                  <a:lnTo>
                    <a:pt x="26" y="1916"/>
                  </a:lnTo>
                  <a:lnTo>
                    <a:pt x="26" y="1916"/>
                  </a:lnTo>
                  <a:lnTo>
                    <a:pt x="50" y="1916"/>
                  </a:lnTo>
                  <a:lnTo>
                    <a:pt x="50" y="1916"/>
                  </a:lnTo>
                  <a:lnTo>
                    <a:pt x="69" y="1916"/>
                  </a:lnTo>
                  <a:lnTo>
                    <a:pt x="69" y="1916"/>
                  </a:lnTo>
                  <a:lnTo>
                    <a:pt x="94" y="1916"/>
                  </a:lnTo>
                  <a:lnTo>
                    <a:pt x="94" y="1916"/>
                  </a:lnTo>
                  <a:lnTo>
                    <a:pt x="119" y="1916"/>
                  </a:lnTo>
                  <a:lnTo>
                    <a:pt x="119" y="1916"/>
                  </a:lnTo>
                  <a:lnTo>
                    <a:pt x="144" y="1916"/>
                  </a:lnTo>
                  <a:lnTo>
                    <a:pt x="144" y="1916"/>
                  </a:lnTo>
                  <a:lnTo>
                    <a:pt x="163" y="1916"/>
                  </a:lnTo>
                  <a:lnTo>
                    <a:pt x="163" y="1916"/>
                  </a:lnTo>
                  <a:lnTo>
                    <a:pt x="187" y="1916"/>
                  </a:lnTo>
                  <a:lnTo>
                    <a:pt x="187" y="1916"/>
                  </a:lnTo>
                  <a:lnTo>
                    <a:pt x="212" y="1916"/>
                  </a:lnTo>
                  <a:lnTo>
                    <a:pt x="212" y="1916"/>
                  </a:lnTo>
                  <a:lnTo>
                    <a:pt x="225" y="1908"/>
                  </a:lnTo>
                  <a:lnTo>
                    <a:pt x="237" y="1908"/>
                  </a:lnTo>
                  <a:lnTo>
                    <a:pt x="237" y="1908"/>
                  </a:lnTo>
                  <a:lnTo>
                    <a:pt x="262" y="1908"/>
                  </a:lnTo>
                  <a:lnTo>
                    <a:pt x="262" y="1908"/>
                  </a:lnTo>
                  <a:lnTo>
                    <a:pt x="281" y="1908"/>
                  </a:lnTo>
                  <a:lnTo>
                    <a:pt x="281" y="1908"/>
                  </a:lnTo>
                  <a:lnTo>
                    <a:pt x="306" y="1908"/>
                  </a:lnTo>
                  <a:lnTo>
                    <a:pt x="306" y="1908"/>
                  </a:lnTo>
                  <a:lnTo>
                    <a:pt x="331" y="1908"/>
                  </a:lnTo>
                  <a:lnTo>
                    <a:pt x="331" y="1908"/>
                  </a:lnTo>
                  <a:lnTo>
                    <a:pt x="356" y="1908"/>
                  </a:lnTo>
                  <a:lnTo>
                    <a:pt x="356" y="1908"/>
                  </a:lnTo>
                  <a:lnTo>
                    <a:pt x="362" y="1901"/>
                  </a:lnTo>
                  <a:lnTo>
                    <a:pt x="374" y="1901"/>
                  </a:lnTo>
                  <a:lnTo>
                    <a:pt x="374" y="1901"/>
                  </a:lnTo>
                  <a:lnTo>
                    <a:pt x="399" y="1901"/>
                  </a:lnTo>
                  <a:lnTo>
                    <a:pt x="399" y="1901"/>
                  </a:lnTo>
                  <a:lnTo>
                    <a:pt x="425" y="1901"/>
                  </a:lnTo>
                  <a:lnTo>
                    <a:pt x="425" y="1901"/>
                  </a:lnTo>
                  <a:lnTo>
                    <a:pt x="449" y="1901"/>
                  </a:lnTo>
                  <a:lnTo>
                    <a:pt x="449" y="1901"/>
                  </a:lnTo>
                  <a:lnTo>
                    <a:pt x="462" y="1894"/>
                  </a:lnTo>
                  <a:lnTo>
                    <a:pt x="474" y="1894"/>
                  </a:lnTo>
                  <a:lnTo>
                    <a:pt x="474" y="1894"/>
                  </a:lnTo>
                  <a:lnTo>
                    <a:pt x="492" y="1894"/>
                  </a:lnTo>
                  <a:lnTo>
                    <a:pt x="492" y="1894"/>
                  </a:lnTo>
                  <a:lnTo>
                    <a:pt x="505" y="1886"/>
                  </a:lnTo>
                  <a:lnTo>
                    <a:pt x="517" y="1886"/>
                  </a:lnTo>
                  <a:lnTo>
                    <a:pt x="517" y="1886"/>
                  </a:lnTo>
                  <a:lnTo>
                    <a:pt x="543" y="1886"/>
                  </a:lnTo>
                  <a:lnTo>
                    <a:pt x="543" y="1886"/>
                  </a:lnTo>
                  <a:lnTo>
                    <a:pt x="568" y="1879"/>
                  </a:lnTo>
                  <a:lnTo>
                    <a:pt x="568" y="1879"/>
                  </a:lnTo>
                  <a:lnTo>
                    <a:pt x="593" y="1871"/>
                  </a:lnTo>
                  <a:lnTo>
                    <a:pt x="593" y="1871"/>
                  </a:lnTo>
                  <a:lnTo>
                    <a:pt x="611" y="1864"/>
                  </a:lnTo>
                  <a:lnTo>
                    <a:pt x="611" y="1864"/>
                  </a:lnTo>
                  <a:lnTo>
                    <a:pt x="636" y="1856"/>
                  </a:lnTo>
                  <a:lnTo>
                    <a:pt x="636" y="1856"/>
                  </a:lnTo>
                  <a:lnTo>
                    <a:pt x="661" y="1849"/>
                  </a:lnTo>
                  <a:lnTo>
                    <a:pt x="661" y="1849"/>
                  </a:lnTo>
                  <a:lnTo>
                    <a:pt x="685" y="1841"/>
                  </a:lnTo>
                  <a:lnTo>
                    <a:pt x="685" y="1841"/>
                  </a:lnTo>
                  <a:lnTo>
                    <a:pt x="705" y="1834"/>
                  </a:lnTo>
                  <a:lnTo>
                    <a:pt x="705" y="1834"/>
                  </a:lnTo>
                  <a:lnTo>
                    <a:pt x="730" y="1819"/>
                  </a:lnTo>
                  <a:lnTo>
                    <a:pt x="730" y="1819"/>
                  </a:lnTo>
                  <a:lnTo>
                    <a:pt x="754" y="1811"/>
                  </a:lnTo>
                  <a:lnTo>
                    <a:pt x="754" y="1811"/>
                  </a:lnTo>
                  <a:lnTo>
                    <a:pt x="779" y="1796"/>
                  </a:lnTo>
                  <a:lnTo>
                    <a:pt x="779" y="1796"/>
                  </a:lnTo>
                  <a:lnTo>
                    <a:pt x="804" y="1781"/>
                  </a:lnTo>
                  <a:lnTo>
                    <a:pt x="804" y="1781"/>
                  </a:lnTo>
                  <a:lnTo>
                    <a:pt x="823" y="1766"/>
                  </a:lnTo>
                  <a:lnTo>
                    <a:pt x="823" y="1766"/>
                  </a:lnTo>
                  <a:lnTo>
                    <a:pt x="835" y="1751"/>
                  </a:lnTo>
                  <a:lnTo>
                    <a:pt x="848" y="1744"/>
                  </a:lnTo>
                  <a:lnTo>
                    <a:pt x="848" y="1744"/>
                  </a:lnTo>
                  <a:lnTo>
                    <a:pt x="873" y="1729"/>
                  </a:lnTo>
                  <a:lnTo>
                    <a:pt x="873" y="1729"/>
                  </a:lnTo>
                  <a:lnTo>
                    <a:pt x="898" y="1706"/>
                  </a:lnTo>
                  <a:lnTo>
                    <a:pt x="898" y="1706"/>
                  </a:lnTo>
                  <a:lnTo>
                    <a:pt x="916" y="1683"/>
                  </a:lnTo>
                  <a:lnTo>
                    <a:pt x="916" y="1683"/>
                  </a:lnTo>
                  <a:lnTo>
                    <a:pt x="929" y="1668"/>
                  </a:lnTo>
                  <a:lnTo>
                    <a:pt x="942" y="1653"/>
                  </a:lnTo>
                  <a:lnTo>
                    <a:pt x="942" y="1653"/>
                  </a:lnTo>
                  <a:lnTo>
                    <a:pt x="967" y="1631"/>
                  </a:lnTo>
                  <a:lnTo>
                    <a:pt x="967" y="1631"/>
                  </a:lnTo>
                  <a:lnTo>
                    <a:pt x="991" y="1600"/>
                  </a:lnTo>
                  <a:lnTo>
                    <a:pt x="991" y="1600"/>
                  </a:lnTo>
                  <a:lnTo>
                    <a:pt x="1016" y="1570"/>
                  </a:lnTo>
                  <a:lnTo>
                    <a:pt x="1016" y="1570"/>
                  </a:lnTo>
                  <a:lnTo>
                    <a:pt x="1035" y="1533"/>
                  </a:lnTo>
                  <a:lnTo>
                    <a:pt x="1035" y="1533"/>
                  </a:lnTo>
                  <a:lnTo>
                    <a:pt x="1060" y="1502"/>
                  </a:lnTo>
                  <a:lnTo>
                    <a:pt x="1060" y="1502"/>
                  </a:lnTo>
                  <a:lnTo>
                    <a:pt x="1084" y="1465"/>
                  </a:lnTo>
                  <a:lnTo>
                    <a:pt x="1084" y="1465"/>
                  </a:lnTo>
                  <a:lnTo>
                    <a:pt x="1109" y="1428"/>
                  </a:lnTo>
                  <a:lnTo>
                    <a:pt x="1109" y="1428"/>
                  </a:lnTo>
                  <a:lnTo>
                    <a:pt x="1128" y="1382"/>
                  </a:lnTo>
                  <a:lnTo>
                    <a:pt x="1128" y="1382"/>
                  </a:lnTo>
                  <a:lnTo>
                    <a:pt x="1153" y="1337"/>
                  </a:lnTo>
                  <a:lnTo>
                    <a:pt x="1153" y="1337"/>
                  </a:lnTo>
                  <a:lnTo>
                    <a:pt x="1178" y="1293"/>
                  </a:lnTo>
                  <a:lnTo>
                    <a:pt x="1178" y="1293"/>
                  </a:lnTo>
                  <a:lnTo>
                    <a:pt x="1203" y="1248"/>
                  </a:lnTo>
                  <a:lnTo>
                    <a:pt x="1203" y="1248"/>
                  </a:lnTo>
                  <a:lnTo>
                    <a:pt x="1228" y="1195"/>
                  </a:lnTo>
                  <a:lnTo>
                    <a:pt x="1228" y="1195"/>
                  </a:lnTo>
                  <a:lnTo>
                    <a:pt x="1247" y="1143"/>
                  </a:lnTo>
                  <a:lnTo>
                    <a:pt x="1247" y="1143"/>
                  </a:lnTo>
                  <a:lnTo>
                    <a:pt x="1272" y="1089"/>
                  </a:lnTo>
                  <a:lnTo>
                    <a:pt x="1272" y="1089"/>
                  </a:lnTo>
                  <a:lnTo>
                    <a:pt x="1297" y="1036"/>
                  </a:lnTo>
                  <a:lnTo>
                    <a:pt x="1297" y="1036"/>
                  </a:lnTo>
                  <a:lnTo>
                    <a:pt x="1321" y="984"/>
                  </a:lnTo>
                  <a:lnTo>
                    <a:pt x="1321" y="984"/>
                  </a:lnTo>
                  <a:lnTo>
                    <a:pt x="1346" y="924"/>
                  </a:lnTo>
                  <a:lnTo>
                    <a:pt x="1346" y="924"/>
                  </a:lnTo>
                  <a:lnTo>
                    <a:pt x="1365" y="871"/>
                  </a:lnTo>
                  <a:lnTo>
                    <a:pt x="1365" y="871"/>
                  </a:lnTo>
                  <a:lnTo>
                    <a:pt x="1390" y="812"/>
                  </a:lnTo>
                  <a:lnTo>
                    <a:pt x="1390" y="812"/>
                  </a:lnTo>
                  <a:lnTo>
                    <a:pt x="1415" y="751"/>
                  </a:lnTo>
                  <a:lnTo>
                    <a:pt x="1415" y="751"/>
                  </a:lnTo>
                  <a:lnTo>
                    <a:pt x="1440" y="692"/>
                  </a:lnTo>
                  <a:lnTo>
                    <a:pt x="1440" y="692"/>
                  </a:lnTo>
                  <a:lnTo>
                    <a:pt x="1458" y="638"/>
                  </a:lnTo>
                  <a:lnTo>
                    <a:pt x="1458" y="638"/>
                  </a:lnTo>
                  <a:lnTo>
                    <a:pt x="1483" y="579"/>
                  </a:lnTo>
                  <a:lnTo>
                    <a:pt x="1483" y="579"/>
                  </a:lnTo>
                  <a:lnTo>
                    <a:pt x="1508" y="526"/>
                  </a:lnTo>
                  <a:lnTo>
                    <a:pt x="1508" y="526"/>
                  </a:lnTo>
                  <a:lnTo>
                    <a:pt x="1533" y="466"/>
                  </a:lnTo>
                  <a:lnTo>
                    <a:pt x="1533" y="466"/>
                  </a:lnTo>
                  <a:lnTo>
                    <a:pt x="1559" y="413"/>
                  </a:lnTo>
                  <a:lnTo>
                    <a:pt x="1559" y="413"/>
                  </a:lnTo>
                  <a:lnTo>
                    <a:pt x="1577" y="361"/>
                  </a:lnTo>
                  <a:lnTo>
                    <a:pt x="1577" y="361"/>
                  </a:lnTo>
                  <a:lnTo>
                    <a:pt x="1602" y="315"/>
                  </a:lnTo>
                  <a:lnTo>
                    <a:pt x="1602" y="315"/>
                  </a:lnTo>
                  <a:lnTo>
                    <a:pt x="1627" y="271"/>
                  </a:lnTo>
                  <a:lnTo>
                    <a:pt x="1627" y="271"/>
                  </a:lnTo>
                  <a:lnTo>
                    <a:pt x="1652" y="226"/>
                  </a:lnTo>
                  <a:lnTo>
                    <a:pt x="1652" y="226"/>
                  </a:lnTo>
                  <a:lnTo>
                    <a:pt x="1671" y="180"/>
                  </a:lnTo>
                  <a:lnTo>
                    <a:pt x="1671" y="180"/>
                  </a:lnTo>
                  <a:lnTo>
                    <a:pt x="1695" y="143"/>
                  </a:lnTo>
                  <a:lnTo>
                    <a:pt x="1695" y="143"/>
                  </a:lnTo>
                  <a:lnTo>
                    <a:pt x="1720" y="113"/>
                  </a:lnTo>
                  <a:lnTo>
                    <a:pt x="1720" y="113"/>
                  </a:lnTo>
                  <a:lnTo>
                    <a:pt x="1745" y="83"/>
                  </a:lnTo>
                  <a:lnTo>
                    <a:pt x="1745" y="83"/>
                  </a:lnTo>
                  <a:lnTo>
                    <a:pt x="1770" y="60"/>
                  </a:lnTo>
                  <a:lnTo>
                    <a:pt x="1770" y="60"/>
                  </a:lnTo>
                  <a:lnTo>
                    <a:pt x="1788" y="37"/>
                  </a:lnTo>
                  <a:lnTo>
                    <a:pt x="1788" y="37"/>
                  </a:lnTo>
                  <a:lnTo>
                    <a:pt x="1813" y="22"/>
                  </a:lnTo>
                  <a:lnTo>
                    <a:pt x="1813" y="22"/>
                  </a:lnTo>
                  <a:lnTo>
                    <a:pt x="1839" y="8"/>
                  </a:lnTo>
                  <a:lnTo>
                    <a:pt x="1839" y="8"/>
                  </a:lnTo>
                  <a:lnTo>
                    <a:pt x="1864" y="0"/>
                  </a:lnTo>
                  <a:lnTo>
                    <a:pt x="1864" y="0"/>
                  </a:lnTo>
                  <a:lnTo>
                    <a:pt x="1882" y="0"/>
                  </a:lnTo>
                  <a:lnTo>
                    <a:pt x="1882" y="0"/>
                  </a:lnTo>
                  <a:lnTo>
                    <a:pt x="1907" y="0"/>
                  </a:lnTo>
                  <a:lnTo>
                    <a:pt x="1907" y="0"/>
                  </a:lnTo>
                  <a:lnTo>
                    <a:pt x="1932" y="8"/>
                  </a:lnTo>
                  <a:lnTo>
                    <a:pt x="1932" y="8"/>
                  </a:lnTo>
                  <a:lnTo>
                    <a:pt x="1957" y="22"/>
                  </a:lnTo>
                  <a:lnTo>
                    <a:pt x="1957" y="22"/>
                  </a:lnTo>
                  <a:lnTo>
                    <a:pt x="1982" y="37"/>
                  </a:lnTo>
                  <a:lnTo>
                    <a:pt x="1982" y="37"/>
                  </a:lnTo>
                  <a:lnTo>
                    <a:pt x="2001" y="60"/>
                  </a:lnTo>
                  <a:lnTo>
                    <a:pt x="2001" y="60"/>
                  </a:lnTo>
                  <a:lnTo>
                    <a:pt x="2025" y="83"/>
                  </a:lnTo>
                  <a:lnTo>
                    <a:pt x="2025" y="83"/>
                  </a:lnTo>
                  <a:lnTo>
                    <a:pt x="2050" y="113"/>
                  </a:lnTo>
                  <a:lnTo>
                    <a:pt x="2050" y="113"/>
                  </a:lnTo>
                  <a:lnTo>
                    <a:pt x="2075" y="143"/>
                  </a:lnTo>
                  <a:lnTo>
                    <a:pt x="2075" y="143"/>
                  </a:lnTo>
                  <a:lnTo>
                    <a:pt x="2100" y="180"/>
                  </a:lnTo>
                  <a:lnTo>
                    <a:pt x="2100" y="180"/>
                  </a:lnTo>
                  <a:lnTo>
                    <a:pt x="2119" y="226"/>
                  </a:lnTo>
                  <a:lnTo>
                    <a:pt x="2119" y="226"/>
                  </a:lnTo>
                  <a:lnTo>
                    <a:pt x="2144" y="271"/>
                  </a:lnTo>
                  <a:lnTo>
                    <a:pt x="2144" y="271"/>
                  </a:lnTo>
                  <a:lnTo>
                    <a:pt x="2169" y="315"/>
                  </a:lnTo>
                  <a:lnTo>
                    <a:pt x="2169" y="315"/>
                  </a:lnTo>
                  <a:lnTo>
                    <a:pt x="2194" y="361"/>
                  </a:lnTo>
                  <a:lnTo>
                    <a:pt x="2194" y="361"/>
                  </a:lnTo>
                  <a:lnTo>
                    <a:pt x="2212" y="413"/>
                  </a:lnTo>
                  <a:lnTo>
                    <a:pt x="2212" y="413"/>
                  </a:lnTo>
                  <a:lnTo>
                    <a:pt x="2238" y="466"/>
                  </a:lnTo>
                  <a:lnTo>
                    <a:pt x="2238" y="466"/>
                  </a:lnTo>
                  <a:lnTo>
                    <a:pt x="2263" y="526"/>
                  </a:lnTo>
                  <a:lnTo>
                    <a:pt x="2263" y="526"/>
                  </a:lnTo>
                  <a:lnTo>
                    <a:pt x="2287" y="579"/>
                  </a:lnTo>
                  <a:lnTo>
                    <a:pt x="2287" y="579"/>
                  </a:lnTo>
                  <a:lnTo>
                    <a:pt x="2312" y="638"/>
                  </a:lnTo>
                  <a:lnTo>
                    <a:pt x="2312" y="638"/>
                  </a:lnTo>
                  <a:lnTo>
                    <a:pt x="2331" y="692"/>
                  </a:lnTo>
                  <a:lnTo>
                    <a:pt x="2331" y="692"/>
                  </a:lnTo>
                  <a:lnTo>
                    <a:pt x="2356" y="751"/>
                  </a:lnTo>
                  <a:lnTo>
                    <a:pt x="2356" y="751"/>
                  </a:lnTo>
                  <a:lnTo>
                    <a:pt x="2381" y="812"/>
                  </a:lnTo>
                  <a:lnTo>
                    <a:pt x="2381" y="812"/>
                  </a:lnTo>
                  <a:lnTo>
                    <a:pt x="2405" y="871"/>
                  </a:lnTo>
                  <a:lnTo>
                    <a:pt x="2405" y="871"/>
                  </a:lnTo>
                  <a:lnTo>
                    <a:pt x="2424" y="924"/>
                  </a:lnTo>
                  <a:lnTo>
                    <a:pt x="2424" y="924"/>
                  </a:lnTo>
                  <a:lnTo>
                    <a:pt x="2449" y="984"/>
                  </a:lnTo>
                  <a:lnTo>
                    <a:pt x="2449" y="984"/>
                  </a:lnTo>
                  <a:lnTo>
                    <a:pt x="2474" y="1036"/>
                  </a:lnTo>
                  <a:lnTo>
                    <a:pt x="2474" y="1036"/>
                  </a:lnTo>
                  <a:lnTo>
                    <a:pt x="2499" y="1089"/>
                  </a:lnTo>
                  <a:lnTo>
                    <a:pt x="2499" y="1089"/>
                  </a:lnTo>
                  <a:lnTo>
                    <a:pt x="2524" y="1143"/>
                  </a:lnTo>
                  <a:lnTo>
                    <a:pt x="2524" y="1143"/>
                  </a:lnTo>
                  <a:lnTo>
                    <a:pt x="2543" y="1195"/>
                  </a:lnTo>
                  <a:lnTo>
                    <a:pt x="2543" y="1195"/>
                  </a:lnTo>
                  <a:lnTo>
                    <a:pt x="2568" y="1248"/>
                  </a:lnTo>
                  <a:lnTo>
                    <a:pt x="2568" y="1248"/>
                  </a:lnTo>
                  <a:lnTo>
                    <a:pt x="2592" y="1293"/>
                  </a:lnTo>
                  <a:lnTo>
                    <a:pt x="2592" y="1293"/>
                  </a:lnTo>
                  <a:lnTo>
                    <a:pt x="2617" y="1337"/>
                  </a:lnTo>
                  <a:lnTo>
                    <a:pt x="2617" y="1337"/>
                  </a:lnTo>
                  <a:lnTo>
                    <a:pt x="2636" y="1382"/>
                  </a:lnTo>
                  <a:lnTo>
                    <a:pt x="2636" y="1382"/>
                  </a:lnTo>
                  <a:lnTo>
                    <a:pt x="2661" y="1428"/>
                  </a:lnTo>
                  <a:lnTo>
                    <a:pt x="2661" y="1428"/>
                  </a:lnTo>
                  <a:lnTo>
                    <a:pt x="2686" y="1465"/>
                  </a:lnTo>
                  <a:lnTo>
                    <a:pt x="2686" y="1465"/>
                  </a:lnTo>
                  <a:lnTo>
                    <a:pt x="2711" y="1502"/>
                  </a:lnTo>
                  <a:lnTo>
                    <a:pt x="2711" y="1502"/>
                  </a:lnTo>
                  <a:lnTo>
                    <a:pt x="2736" y="1533"/>
                  </a:lnTo>
                  <a:lnTo>
                    <a:pt x="2736" y="1533"/>
                  </a:lnTo>
                  <a:lnTo>
                    <a:pt x="2755" y="1570"/>
                  </a:lnTo>
                  <a:lnTo>
                    <a:pt x="2755" y="1570"/>
                  </a:lnTo>
                  <a:lnTo>
                    <a:pt x="2779" y="1600"/>
                  </a:lnTo>
                  <a:lnTo>
                    <a:pt x="2779" y="1600"/>
                  </a:lnTo>
                  <a:lnTo>
                    <a:pt x="2804" y="1631"/>
                  </a:lnTo>
                  <a:lnTo>
                    <a:pt x="2804" y="1631"/>
                  </a:lnTo>
                  <a:lnTo>
                    <a:pt x="2829" y="1653"/>
                  </a:lnTo>
                  <a:lnTo>
                    <a:pt x="2829" y="1653"/>
                  </a:lnTo>
                  <a:lnTo>
                    <a:pt x="2841" y="1668"/>
                  </a:lnTo>
                  <a:lnTo>
                    <a:pt x="2854" y="1683"/>
                  </a:lnTo>
                  <a:lnTo>
                    <a:pt x="2854" y="1683"/>
                  </a:lnTo>
                  <a:lnTo>
                    <a:pt x="2873" y="1706"/>
                  </a:lnTo>
                  <a:lnTo>
                    <a:pt x="2873" y="1706"/>
                  </a:lnTo>
                  <a:lnTo>
                    <a:pt x="2898" y="1729"/>
                  </a:lnTo>
                  <a:lnTo>
                    <a:pt x="2898" y="1729"/>
                  </a:lnTo>
                  <a:lnTo>
                    <a:pt x="2922" y="1744"/>
                  </a:lnTo>
                  <a:lnTo>
                    <a:pt x="2922" y="1744"/>
                  </a:lnTo>
                  <a:lnTo>
                    <a:pt x="2935" y="1751"/>
                  </a:lnTo>
                  <a:lnTo>
                    <a:pt x="2948" y="1766"/>
                  </a:lnTo>
                  <a:lnTo>
                    <a:pt x="2948" y="1766"/>
                  </a:lnTo>
                  <a:lnTo>
                    <a:pt x="2967" y="1781"/>
                  </a:lnTo>
                  <a:lnTo>
                    <a:pt x="2967" y="1781"/>
                  </a:lnTo>
                  <a:lnTo>
                    <a:pt x="2991" y="1796"/>
                  </a:lnTo>
                  <a:lnTo>
                    <a:pt x="2991" y="1796"/>
                  </a:lnTo>
                  <a:lnTo>
                    <a:pt x="3016" y="1811"/>
                  </a:lnTo>
                  <a:lnTo>
                    <a:pt x="3016" y="1811"/>
                  </a:lnTo>
                  <a:lnTo>
                    <a:pt x="3041" y="1819"/>
                  </a:lnTo>
                  <a:lnTo>
                    <a:pt x="3041" y="1819"/>
                  </a:lnTo>
                  <a:lnTo>
                    <a:pt x="3066" y="1834"/>
                  </a:lnTo>
                  <a:lnTo>
                    <a:pt x="3066" y="1834"/>
                  </a:lnTo>
                  <a:lnTo>
                    <a:pt x="3085" y="1841"/>
                  </a:lnTo>
                  <a:lnTo>
                    <a:pt x="3085" y="1841"/>
                  </a:lnTo>
                  <a:lnTo>
                    <a:pt x="3109" y="1849"/>
                  </a:lnTo>
                  <a:lnTo>
                    <a:pt x="3109" y="1849"/>
                  </a:lnTo>
                  <a:lnTo>
                    <a:pt x="3135" y="1856"/>
                  </a:lnTo>
                  <a:lnTo>
                    <a:pt x="3135" y="1856"/>
                  </a:lnTo>
                  <a:lnTo>
                    <a:pt x="3159" y="1864"/>
                  </a:lnTo>
                  <a:lnTo>
                    <a:pt x="3159" y="1864"/>
                  </a:lnTo>
                  <a:lnTo>
                    <a:pt x="3178" y="1871"/>
                  </a:lnTo>
                  <a:lnTo>
                    <a:pt x="3178" y="1871"/>
                  </a:lnTo>
                  <a:lnTo>
                    <a:pt x="3203" y="1879"/>
                  </a:lnTo>
                  <a:lnTo>
                    <a:pt x="3203" y="1879"/>
                  </a:lnTo>
                  <a:lnTo>
                    <a:pt x="3228" y="1886"/>
                  </a:lnTo>
                  <a:lnTo>
                    <a:pt x="3228" y="1886"/>
                  </a:lnTo>
                  <a:lnTo>
                    <a:pt x="3253" y="1886"/>
                  </a:lnTo>
                  <a:lnTo>
                    <a:pt x="3253" y="1886"/>
                  </a:lnTo>
                  <a:lnTo>
                    <a:pt x="3265" y="1886"/>
                  </a:lnTo>
                  <a:lnTo>
                    <a:pt x="3278" y="1894"/>
                  </a:lnTo>
                  <a:lnTo>
                    <a:pt x="3278" y="1894"/>
                  </a:lnTo>
                  <a:lnTo>
                    <a:pt x="3296" y="1894"/>
                  </a:lnTo>
                  <a:lnTo>
                    <a:pt x="3296" y="1894"/>
                  </a:lnTo>
                  <a:lnTo>
                    <a:pt x="3309" y="1894"/>
                  </a:lnTo>
                  <a:lnTo>
                    <a:pt x="3321" y="1901"/>
                  </a:lnTo>
                  <a:lnTo>
                    <a:pt x="3321" y="1901"/>
                  </a:lnTo>
                  <a:lnTo>
                    <a:pt x="3346" y="1901"/>
                  </a:lnTo>
                  <a:lnTo>
                    <a:pt x="3346" y="1901"/>
                  </a:lnTo>
                  <a:lnTo>
                    <a:pt x="3372" y="1901"/>
                  </a:lnTo>
                  <a:lnTo>
                    <a:pt x="3372" y="1901"/>
                  </a:lnTo>
                  <a:lnTo>
                    <a:pt x="3390" y="1901"/>
                  </a:lnTo>
                  <a:lnTo>
                    <a:pt x="3390" y="1901"/>
                  </a:lnTo>
                  <a:lnTo>
                    <a:pt x="3402" y="1901"/>
                  </a:lnTo>
                  <a:lnTo>
                    <a:pt x="3415" y="1908"/>
                  </a:lnTo>
                  <a:lnTo>
                    <a:pt x="3415" y="1908"/>
                  </a:lnTo>
                  <a:lnTo>
                    <a:pt x="3440" y="1908"/>
                  </a:lnTo>
                  <a:lnTo>
                    <a:pt x="3440" y="1908"/>
                  </a:lnTo>
                  <a:lnTo>
                    <a:pt x="3465" y="1908"/>
                  </a:lnTo>
                  <a:lnTo>
                    <a:pt x="3465" y="1908"/>
                  </a:lnTo>
                  <a:lnTo>
                    <a:pt x="3489" y="1908"/>
                  </a:lnTo>
                  <a:lnTo>
                    <a:pt x="3489" y="1908"/>
                  </a:lnTo>
                  <a:lnTo>
                    <a:pt x="3508" y="1908"/>
                  </a:lnTo>
                  <a:lnTo>
                    <a:pt x="3508" y="1908"/>
                  </a:lnTo>
                  <a:lnTo>
                    <a:pt x="3533" y="1908"/>
                  </a:lnTo>
                  <a:lnTo>
                    <a:pt x="3533" y="1908"/>
                  </a:lnTo>
                  <a:lnTo>
                    <a:pt x="3546" y="1908"/>
                  </a:lnTo>
                  <a:lnTo>
                    <a:pt x="3558" y="1916"/>
                  </a:lnTo>
                  <a:lnTo>
                    <a:pt x="3558" y="1916"/>
                  </a:lnTo>
                  <a:lnTo>
                    <a:pt x="3583" y="1916"/>
                  </a:lnTo>
                  <a:lnTo>
                    <a:pt x="3583" y="1916"/>
                  </a:lnTo>
                  <a:lnTo>
                    <a:pt x="3608" y="1916"/>
                  </a:lnTo>
                  <a:lnTo>
                    <a:pt x="3608" y="1916"/>
                  </a:lnTo>
                  <a:lnTo>
                    <a:pt x="3626" y="1916"/>
                  </a:lnTo>
                  <a:lnTo>
                    <a:pt x="3626" y="1916"/>
                  </a:lnTo>
                  <a:lnTo>
                    <a:pt x="3652" y="1916"/>
                  </a:lnTo>
                  <a:lnTo>
                    <a:pt x="3652" y="1916"/>
                  </a:lnTo>
                  <a:lnTo>
                    <a:pt x="3677" y="1916"/>
                  </a:lnTo>
                  <a:lnTo>
                    <a:pt x="3677" y="1916"/>
                  </a:lnTo>
                  <a:lnTo>
                    <a:pt x="3702" y="1916"/>
                  </a:lnTo>
                  <a:lnTo>
                    <a:pt x="3702" y="1916"/>
                  </a:lnTo>
                  <a:lnTo>
                    <a:pt x="3720" y="1916"/>
                  </a:lnTo>
                  <a:lnTo>
                    <a:pt x="3720" y="1916"/>
                  </a:lnTo>
                  <a:lnTo>
                    <a:pt x="3745" y="1916"/>
                  </a:lnTo>
                  <a:lnTo>
                    <a:pt x="3745" y="1916"/>
                  </a:lnTo>
                  <a:lnTo>
                    <a:pt x="3770" y="1916"/>
                  </a:lnTo>
                  <a:lnTo>
                    <a:pt x="3770" y="1916"/>
                  </a:lnTo>
                  <a:lnTo>
                    <a:pt x="0" y="1916"/>
                  </a:lnTo>
                  <a:lnTo>
                    <a:pt x="0" y="1916"/>
                  </a:lnTo>
                </a:path>
              </a:pathLst>
            </a:custGeom>
            <a:solidFill>
              <a:srgbClr val="E0FFBF"/>
            </a:solidFill>
            <a:ln w="31511" cap="flat" cmpd="sng">
              <a:solidFill>
                <a:srgbClr val="00A000"/>
              </a:solidFill>
              <a:prstDash val="solid"/>
              <a:round/>
              <a:headEnd type="none" w="med" len="med"/>
              <a:tailEnd type="none" w="med" len="med"/>
            </a:ln>
            <a:effectLst/>
          </p:spPr>
          <p:txBody>
            <a:bodyPr/>
            <a:lstStyle/>
            <a:p>
              <a:endParaRPr lang="en-US"/>
            </a:p>
          </p:txBody>
        </p:sp>
        <p:grpSp>
          <p:nvGrpSpPr>
            <p:cNvPr id="12320" name="Group 32"/>
            <p:cNvGrpSpPr>
              <a:grpSpLocks/>
            </p:cNvGrpSpPr>
            <p:nvPr/>
          </p:nvGrpSpPr>
          <p:grpSpPr bwMode="auto">
            <a:xfrm>
              <a:off x="713" y="4181"/>
              <a:ext cx="3916" cy="409"/>
              <a:chOff x="713" y="4181"/>
              <a:chExt cx="3916" cy="409"/>
            </a:xfrm>
          </p:grpSpPr>
          <p:sp>
            <p:nvSpPr>
              <p:cNvPr id="12293" name="Line 5"/>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2294" name="Line 6"/>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2295" name="Line 7"/>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2296" name="Line 8"/>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2297" name="Line 9"/>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2298" name="Line 10"/>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2299" name="Line 11"/>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2300" name="Line 12"/>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2301" name="Line 13"/>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2302" name="Line 14"/>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2303" name="Text Box 15"/>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2304" name="Text Box 16"/>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2305" name="Text Box 17"/>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2306" name="Text Box 18"/>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2307" name="Text Box 19"/>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2308" name="Text Box 20"/>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2309" name="Text Box 21"/>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2310" name="Text Box 22"/>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sp>
            <p:nvSpPr>
              <p:cNvPr id="12311" name="Text Box 23"/>
              <p:cNvSpPr txBox="1">
                <a:spLocks noChangeArrowheads="1"/>
              </p:cNvSpPr>
              <p:nvPr/>
            </p:nvSpPr>
            <p:spPr bwMode="auto">
              <a:xfrm>
                <a:off x="71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sp>
            <p:nvSpPr>
              <p:cNvPr id="12312" name="Text Box 24"/>
              <p:cNvSpPr txBox="1">
                <a:spLocks noChangeArrowheads="1"/>
              </p:cNvSpPr>
              <p:nvPr/>
            </p:nvSpPr>
            <p:spPr bwMode="auto">
              <a:xfrm>
                <a:off x="1186"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2313" name="Text Box 25"/>
              <p:cNvSpPr txBox="1">
                <a:spLocks noChangeArrowheads="1"/>
              </p:cNvSpPr>
              <p:nvPr/>
            </p:nvSpPr>
            <p:spPr bwMode="auto">
              <a:xfrm>
                <a:off x="165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2314" name="Text Box 26"/>
              <p:cNvSpPr txBox="1">
                <a:spLocks noChangeArrowheads="1"/>
              </p:cNvSpPr>
              <p:nvPr/>
            </p:nvSpPr>
            <p:spPr bwMode="auto">
              <a:xfrm>
                <a:off x="2127"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2315" name="Text Box 27"/>
              <p:cNvSpPr txBox="1">
                <a:spLocks noChangeArrowheads="1"/>
              </p:cNvSpPr>
              <p:nvPr/>
            </p:nvSpPr>
            <p:spPr bwMode="auto">
              <a:xfrm>
                <a:off x="2613"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0</a:t>
                </a:r>
                <a:endParaRPr lang="en-US"/>
              </a:p>
            </p:txBody>
          </p:sp>
          <p:sp>
            <p:nvSpPr>
              <p:cNvPr id="12316" name="Text Box 28"/>
              <p:cNvSpPr txBox="1">
                <a:spLocks noChangeArrowheads="1"/>
              </p:cNvSpPr>
              <p:nvPr/>
            </p:nvSpPr>
            <p:spPr bwMode="auto">
              <a:xfrm>
                <a:off x="3080"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2317" name="Text Box 29"/>
              <p:cNvSpPr txBox="1">
                <a:spLocks noChangeArrowheads="1"/>
              </p:cNvSpPr>
              <p:nvPr/>
            </p:nvSpPr>
            <p:spPr bwMode="auto">
              <a:xfrm>
                <a:off x="3554"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2318" name="Text Box 30"/>
              <p:cNvSpPr txBox="1">
                <a:spLocks noChangeArrowheads="1"/>
              </p:cNvSpPr>
              <p:nvPr/>
            </p:nvSpPr>
            <p:spPr bwMode="auto">
              <a:xfrm>
                <a:off x="4021"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2319" name="Text Box 31"/>
              <p:cNvSpPr txBox="1">
                <a:spLocks noChangeArrowheads="1"/>
              </p:cNvSpPr>
              <p:nvPr/>
            </p:nvSpPr>
            <p:spPr bwMode="auto">
              <a:xfrm>
                <a:off x="4495"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grpSp>
        <p:sp>
          <p:nvSpPr>
            <p:cNvPr id="12321" name="Freeform 33"/>
            <p:cNvSpPr>
              <a:spLocks/>
            </p:cNvSpPr>
            <p:nvPr/>
          </p:nvSpPr>
          <p:spPr bwMode="auto">
            <a:xfrm>
              <a:off x="3538" y="3892"/>
              <a:ext cx="998" cy="290"/>
            </a:xfrm>
            <a:custGeom>
              <a:avLst/>
              <a:gdLst/>
              <a:ahLst/>
              <a:cxnLst>
                <a:cxn ang="0">
                  <a:pos x="0" y="281"/>
                </a:cxn>
                <a:cxn ang="0">
                  <a:pos x="997" y="289"/>
                </a:cxn>
                <a:cxn ang="0">
                  <a:pos x="963" y="289"/>
                </a:cxn>
                <a:cxn ang="0">
                  <a:pos x="938" y="289"/>
                </a:cxn>
                <a:cxn ang="0">
                  <a:pos x="920" y="289"/>
                </a:cxn>
                <a:cxn ang="0">
                  <a:pos x="895" y="289"/>
                </a:cxn>
                <a:cxn ang="0">
                  <a:pos x="870" y="289"/>
                </a:cxn>
                <a:cxn ang="0">
                  <a:pos x="844" y="289"/>
                </a:cxn>
                <a:cxn ang="0">
                  <a:pos x="826" y="289"/>
                </a:cxn>
                <a:cxn ang="0">
                  <a:pos x="801" y="289"/>
                </a:cxn>
                <a:cxn ang="0">
                  <a:pos x="776" y="289"/>
                </a:cxn>
                <a:cxn ang="0">
                  <a:pos x="764" y="281"/>
                </a:cxn>
                <a:cxn ang="0">
                  <a:pos x="751" y="281"/>
                </a:cxn>
                <a:cxn ang="0">
                  <a:pos x="726" y="281"/>
                </a:cxn>
                <a:cxn ang="0">
                  <a:pos x="707" y="281"/>
                </a:cxn>
                <a:cxn ang="0">
                  <a:pos x="683" y="281"/>
                </a:cxn>
                <a:cxn ang="0">
                  <a:pos x="658" y="281"/>
                </a:cxn>
                <a:cxn ang="0">
                  <a:pos x="633" y="281"/>
                </a:cxn>
                <a:cxn ang="0">
                  <a:pos x="608" y="274"/>
                </a:cxn>
                <a:cxn ang="0">
                  <a:pos x="590" y="274"/>
                </a:cxn>
                <a:cxn ang="0">
                  <a:pos x="564" y="274"/>
                </a:cxn>
                <a:cxn ang="0">
                  <a:pos x="539" y="274"/>
                </a:cxn>
                <a:cxn ang="0">
                  <a:pos x="527" y="267"/>
                </a:cxn>
                <a:cxn ang="0">
                  <a:pos x="514" y="267"/>
                </a:cxn>
                <a:cxn ang="0">
                  <a:pos x="496" y="267"/>
                </a:cxn>
                <a:cxn ang="0">
                  <a:pos x="471" y="259"/>
                </a:cxn>
                <a:cxn ang="0">
                  <a:pos x="446" y="259"/>
                </a:cxn>
                <a:cxn ang="0">
                  <a:pos x="421" y="252"/>
                </a:cxn>
                <a:cxn ang="0">
                  <a:pos x="396" y="244"/>
                </a:cxn>
                <a:cxn ang="0">
                  <a:pos x="377" y="237"/>
                </a:cxn>
                <a:cxn ang="0">
                  <a:pos x="353" y="229"/>
                </a:cxn>
                <a:cxn ang="0">
                  <a:pos x="327" y="222"/>
                </a:cxn>
                <a:cxn ang="0">
                  <a:pos x="303" y="214"/>
                </a:cxn>
                <a:cxn ang="0">
                  <a:pos x="284" y="207"/>
                </a:cxn>
                <a:cxn ang="0">
                  <a:pos x="259" y="192"/>
                </a:cxn>
                <a:cxn ang="0">
                  <a:pos x="234" y="184"/>
                </a:cxn>
                <a:cxn ang="0">
                  <a:pos x="209" y="169"/>
                </a:cxn>
                <a:cxn ang="0">
                  <a:pos x="185" y="154"/>
                </a:cxn>
                <a:cxn ang="0">
                  <a:pos x="166" y="139"/>
                </a:cxn>
                <a:cxn ang="0">
                  <a:pos x="153" y="124"/>
                </a:cxn>
                <a:cxn ang="0">
                  <a:pos x="140" y="117"/>
                </a:cxn>
                <a:cxn ang="0">
                  <a:pos x="116" y="102"/>
                </a:cxn>
                <a:cxn ang="0">
                  <a:pos x="91" y="79"/>
                </a:cxn>
                <a:cxn ang="0">
                  <a:pos x="72" y="56"/>
                </a:cxn>
                <a:cxn ang="0">
                  <a:pos x="47" y="26"/>
                </a:cxn>
                <a:cxn ang="0">
                  <a:pos x="22" y="4"/>
                </a:cxn>
                <a:cxn ang="0">
                  <a:pos x="0" y="0"/>
                </a:cxn>
              </a:cxnLst>
              <a:rect l="0" t="0" r="r" b="b"/>
              <a:pathLst>
                <a:path w="998" h="290">
                  <a:moveTo>
                    <a:pt x="0" y="0"/>
                  </a:moveTo>
                  <a:lnTo>
                    <a:pt x="0" y="281"/>
                  </a:lnTo>
                  <a:lnTo>
                    <a:pt x="0" y="289"/>
                  </a:lnTo>
                  <a:lnTo>
                    <a:pt x="997" y="289"/>
                  </a:lnTo>
                  <a:lnTo>
                    <a:pt x="988" y="289"/>
                  </a:lnTo>
                  <a:lnTo>
                    <a:pt x="963" y="289"/>
                  </a:lnTo>
                  <a:lnTo>
                    <a:pt x="963" y="289"/>
                  </a:lnTo>
                  <a:lnTo>
                    <a:pt x="938" y="289"/>
                  </a:lnTo>
                  <a:lnTo>
                    <a:pt x="938" y="289"/>
                  </a:lnTo>
                  <a:lnTo>
                    <a:pt x="920" y="289"/>
                  </a:lnTo>
                  <a:lnTo>
                    <a:pt x="920" y="289"/>
                  </a:lnTo>
                  <a:lnTo>
                    <a:pt x="895" y="289"/>
                  </a:lnTo>
                  <a:lnTo>
                    <a:pt x="895" y="289"/>
                  </a:lnTo>
                  <a:lnTo>
                    <a:pt x="870" y="289"/>
                  </a:lnTo>
                  <a:lnTo>
                    <a:pt x="870" y="289"/>
                  </a:lnTo>
                  <a:lnTo>
                    <a:pt x="844" y="289"/>
                  </a:lnTo>
                  <a:lnTo>
                    <a:pt x="844" y="289"/>
                  </a:lnTo>
                  <a:lnTo>
                    <a:pt x="826" y="289"/>
                  </a:lnTo>
                  <a:lnTo>
                    <a:pt x="826" y="289"/>
                  </a:lnTo>
                  <a:lnTo>
                    <a:pt x="801" y="289"/>
                  </a:lnTo>
                  <a:lnTo>
                    <a:pt x="801" y="289"/>
                  </a:lnTo>
                  <a:lnTo>
                    <a:pt x="776" y="289"/>
                  </a:lnTo>
                  <a:lnTo>
                    <a:pt x="776" y="289"/>
                  </a:lnTo>
                  <a:lnTo>
                    <a:pt x="764" y="281"/>
                  </a:lnTo>
                  <a:lnTo>
                    <a:pt x="751" y="281"/>
                  </a:lnTo>
                  <a:lnTo>
                    <a:pt x="751" y="281"/>
                  </a:lnTo>
                  <a:lnTo>
                    <a:pt x="726" y="281"/>
                  </a:lnTo>
                  <a:lnTo>
                    <a:pt x="726" y="281"/>
                  </a:lnTo>
                  <a:lnTo>
                    <a:pt x="707" y="281"/>
                  </a:lnTo>
                  <a:lnTo>
                    <a:pt x="707" y="281"/>
                  </a:lnTo>
                  <a:lnTo>
                    <a:pt x="683" y="281"/>
                  </a:lnTo>
                  <a:lnTo>
                    <a:pt x="683" y="281"/>
                  </a:lnTo>
                  <a:lnTo>
                    <a:pt x="658" y="281"/>
                  </a:lnTo>
                  <a:lnTo>
                    <a:pt x="658" y="281"/>
                  </a:lnTo>
                  <a:lnTo>
                    <a:pt x="633" y="281"/>
                  </a:lnTo>
                  <a:lnTo>
                    <a:pt x="633" y="281"/>
                  </a:lnTo>
                  <a:lnTo>
                    <a:pt x="620" y="274"/>
                  </a:lnTo>
                  <a:lnTo>
                    <a:pt x="608" y="274"/>
                  </a:lnTo>
                  <a:lnTo>
                    <a:pt x="608" y="274"/>
                  </a:lnTo>
                  <a:lnTo>
                    <a:pt x="590" y="274"/>
                  </a:lnTo>
                  <a:lnTo>
                    <a:pt x="590" y="274"/>
                  </a:lnTo>
                  <a:lnTo>
                    <a:pt x="564" y="274"/>
                  </a:lnTo>
                  <a:lnTo>
                    <a:pt x="564" y="274"/>
                  </a:lnTo>
                  <a:lnTo>
                    <a:pt x="539" y="274"/>
                  </a:lnTo>
                  <a:lnTo>
                    <a:pt x="539" y="274"/>
                  </a:lnTo>
                  <a:lnTo>
                    <a:pt x="527" y="267"/>
                  </a:lnTo>
                  <a:lnTo>
                    <a:pt x="514" y="267"/>
                  </a:lnTo>
                  <a:lnTo>
                    <a:pt x="514" y="267"/>
                  </a:lnTo>
                  <a:lnTo>
                    <a:pt x="496" y="267"/>
                  </a:lnTo>
                  <a:lnTo>
                    <a:pt x="496" y="267"/>
                  </a:lnTo>
                  <a:lnTo>
                    <a:pt x="483" y="259"/>
                  </a:lnTo>
                  <a:lnTo>
                    <a:pt x="471" y="259"/>
                  </a:lnTo>
                  <a:lnTo>
                    <a:pt x="471" y="259"/>
                  </a:lnTo>
                  <a:lnTo>
                    <a:pt x="446" y="259"/>
                  </a:lnTo>
                  <a:lnTo>
                    <a:pt x="446" y="259"/>
                  </a:lnTo>
                  <a:lnTo>
                    <a:pt x="421" y="252"/>
                  </a:lnTo>
                  <a:lnTo>
                    <a:pt x="421" y="252"/>
                  </a:lnTo>
                  <a:lnTo>
                    <a:pt x="396" y="244"/>
                  </a:lnTo>
                  <a:lnTo>
                    <a:pt x="396" y="244"/>
                  </a:lnTo>
                  <a:lnTo>
                    <a:pt x="377" y="237"/>
                  </a:lnTo>
                  <a:lnTo>
                    <a:pt x="377" y="237"/>
                  </a:lnTo>
                  <a:lnTo>
                    <a:pt x="353" y="229"/>
                  </a:lnTo>
                  <a:lnTo>
                    <a:pt x="353" y="229"/>
                  </a:lnTo>
                  <a:lnTo>
                    <a:pt x="327" y="222"/>
                  </a:lnTo>
                  <a:lnTo>
                    <a:pt x="327" y="222"/>
                  </a:lnTo>
                  <a:lnTo>
                    <a:pt x="303" y="214"/>
                  </a:lnTo>
                  <a:lnTo>
                    <a:pt x="303" y="214"/>
                  </a:lnTo>
                  <a:lnTo>
                    <a:pt x="284" y="207"/>
                  </a:lnTo>
                  <a:lnTo>
                    <a:pt x="284" y="207"/>
                  </a:lnTo>
                  <a:lnTo>
                    <a:pt x="259" y="192"/>
                  </a:lnTo>
                  <a:lnTo>
                    <a:pt x="259" y="192"/>
                  </a:lnTo>
                  <a:lnTo>
                    <a:pt x="234" y="184"/>
                  </a:lnTo>
                  <a:lnTo>
                    <a:pt x="234" y="184"/>
                  </a:lnTo>
                  <a:lnTo>
                    <a:pt x="209" y="169"/>
                  </a:lnTo>
                  <a:lnTo>
                    <a:pt x="209" y="169"/>
                  </a:lnTo>
                  <a:lnTo>
                    <a:pt x="185" y="154"/>
                  </a:lnTo>
                  <a:lnTo>
                    <a:pt x="185" y="154"/>
                  </a:lnTo>
                  <a:lnTo>
                    <a:pt x="166" y="139"/>
                  </a:lnTo>
                  <a:lnTo>
                    <a:pt x="166" y="139"/>
                  </a:lnTo>
                  <a:lnTo>
                    <a:pt x="153" y="124"/>
                  </a:lnTo>
                  <a:lnTo>
                    <a:pt x="140" y="117"/>
                  </a:lnTo>
                  <a:lnTo>
                    <a:pt x="140" y="117"/>
                  </a:lnTo>
                  <a:lnTo>
                    <a:pt x="116" y="102"/>
                  </a:lnTo>
                  <a:lnTo>
                    <a:pt x="116" y="102"/>
                  </a:lnTo>
                  <a:lnTo>
                    <a:pt x="91" y="79"/>
                  </a:lnTo>
                  <a:lnTo>
                    <a:pt x="91" y="79"/>
                  </a:lnTo>
                  <a:lnTo>
                    <a:pt x="72" y="56"/>
                  </a:lnTo>
                  <a:lnTo>
                    <a:pt x="72" y="56"/>
                  </a:lnTo>
                  <a:lnTo>
                    <a:pt x="59" y="41"/>
                  </a:lnTo>
                  <a:lnTo>
                    <a:pt x="47" y="26"/>
                  </a:lnTo>
                  <a:lnTo>
                    <a:pt x="47" y="26"/>
                  </a:lnTo>
                  <a:lnTo>
                    <a:pt x="22" y="4"/>
                  </a:lnTo>
                  <a:lnTo>
                    <a:pt x="0" y="0"/>
                  </a:lnTo>
                  <a:lnTo>
                    <a:pt x="0"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sp>
          <p:nvSpPr>
            <p:cNvPr id="12322" name="Freeform 34"/>
            <p:cNvSpPr>
              <a:spLocks/>
            </p:cNvSpPr>
            <p:nvPr/>
          </p:nvSpPr>
          <p:spPr bwMode="auto">
            <a:xfrm>
              <a:off x="743" y="3892"/>
              <a:ext cx="999" cy="290"/>
            </a:xfrm>
            <a:custGeom>
              <a:avLst/>
              <a:gdLst/>
              <a:ahLst/>
              <a:cxnLst>
                <a:cxn ang="0">
                  <a:pos x="998" y="281"/>
                </a:cxn>
                <a:cxn ang="0">
                  <a:pos x="0" y="289"/>
                </a:cxn>
                <a:cxn ang="0">
                  <a:pos x="35" y="289"/>
                </a:cxn>
                <a:cxn ang="0">
                  <a:pos x="60" y="289"/>
                </a:cxn>
                <a:cxn ang="0">
                  <a:pos x="78" y="289"/>
                </a:cxn>
                <a:cxn ang="0">
                  <a:pos x="103" y="289"/>
                </a:cxn>
                <a:cxn ang="0">
                  <a:pos x="128" y="289"/>
                </a:cxn>
                <a:cxn ang="0">
                  <a:pos x="153" y="289"/>
                </a:cxn>
                <a:cxn ang="0">
                  <a:pos x="172" y="289"/>
                </a:cxn>
                <a:cxn ang="0">
                  <a:pos x="197" y="289"/>
                </a:cxn>
                <a:cxn ang="0">
                  <a:pos x="222" y="289"/>
                </a:cxn>
                <a:cxn ang="0">
                  <a:pos x="234" y="281"/>
                </a:cxn>
                <a:cxn ang="0">
                  <a:pos x="246" y="281"/>
                </a:cxn>
                <a:cxn ang="0">
                  <a:pos x="271" y="281"/>
                </a:cxn>
                <a:cxn ang="0">
                  <a:pos x="291" y="281"/>
                </a:cxn>
                <a:cxn ang="0">
                  <a:pos x="315" y="281"/>
                </a:cxn>
                <a:cxn ang="0">
                  <a:pos x="340" y="281"/>
                </a:cxn>
                <a:cxn ang="0">
                  <a:pos x="365" y="281"/>
                </a:cxn>
                <a:cxn ang="0">
                  <a:pos x="390" y="274"/>
                </a:cxn>
                <a:cxn ang="0">
                  <a:pos x="409" y="274"/>
                </a:cxn>
                <a:cxn ang="0">
                  <a:pos x="434" y="274"/>
                </a:cxn>
                <a:cxn ang="0">
                  <a:pos x="458" y="274"/>
                </a:cxn>
                <a:cxn ang="0">
                  <a:pos x="471" y="267"/>
                </a:cxn>
                <a:cxn ang="0">
                  <a:pos x="484" y="267"/>
                </a:cxn>
                <a:cxn ang="0">
                  <a:pos x="502" y="267"/>
                </a:cxn>
                <a:cxn ang="0">
                  <a:pos x="527" y="259"/>
                </a:cxn>
                <a:cxn ang="0">
                  <a:pos x="552" y="259"/>
                </a:cxn>
                <a:cxn ang="0">
                  <a:pos x="577" y="252"/>
                </a:cxn>
                <a:cxn ang="0">
                  <a:pos x="602" y="244"/>
                </a:cxn>
                <a:cxn ang="0">
                  <a:pos x="621" y="237"/>
                </a:cxn>
                <a:cxn ang="0">
                  <a:pos x="645" y="229"/>
                </a:cxn>
                <a:cxn ang="0">
                  <a:pos x="670" y="222"/>
                </a:cxn>
                <a:cxn ang="0">
                  <a:pos x="695" y="214"/>
                </a:cxn>
                <a:cxn ang="0">
                  <a:pos x="714" y="207"/>
                </a:cxn>
                <a:cxn ang="0">
                  <a:pos x="739" y="192"/>
                </a:cxn>
                <a:cxn ang="0">
                  <a:pos x="764" y="184"/>
                </a:cxn>
                <a:cxn ang="0">
                  <a:pos x="789" y="169"/>
                </a:cxn>
                <a:cxn ang="0">
                  <a:pos x="813" y="154"/>
                </a:cxn>
                <a:cxn ang="0">
                  <a:pos x="832" y="139"/>
                </a:cxn>
                <a:cxn ang="0">
                  <a:pos x="845" y="124"/>
                </a:cxn>
                <a:cxn ang="0">
                  <a:pos x="857" y="117"/>
                </a:cxn>
                <a:cxn ang="0">
                  <a:pos x="882" y="102"/>
                </a:cxn>
                <a:cxn ang="0">
                  <a:pos x="907" y="79"/>
                </a:cxn>
                <a:cxn ang="0">
                  <a:pos x="926" y="56"/>
                </a:cxn>
                <a:cxn ang="0">
                  <a:pos x="950" y="26"/>
                </a:cxn>
                <a:cxn ang="0">
                  <a:pos x="975" y="4"/>
                </a:cxn>
                <a:cxn ang="0">
                  <a:pos x="998" y="0"/>
                </a:cxn>
              </a:cxnLst>
              <a:rect l="0" t="0" r="r" b="b"/>
              <a:pathLst>
                <a:path w="999" h="290">
                  <a:moveTo>
                    <a:pt x="998" y="0"/>
                  </a:moveTo>
                  <a:lnTo>
                    <a:pt x="998" y="281"/>
                  </a:lnTo>
                  <a:lnTo>
                    <a:pt x="998" y="289"/>
                  </a:lnTo>
                  <a:lnTo>
                    <a:pt x="0" y="289"/>
                  </a:lnTo>
                  <a:lnTo>
                    <a:pt x="10" y="289"/>
                  </a:lnTo>
                  <a:lnTo>
                    <a:pt x="35" y="289"/>
                  </a:lnTo>
                  <a:lnTo>
                    <a:pt x="35" y="289"/>
                  </a:lnTo>
                  <a:lnTo>
                    <a:pt x="60" y="289"/>
                  </a:lnTo>
                  <a:lnTo>
                    <a:pt x="60" y="289"/>
                  </a:lnTo>
                  <a:lnTo>
                    <a:pt x="78" y="289"/>
                  </a:lnTo>
                  <a:lnTo>
                    <a:pt x="78" y="289"/>
                  </a:lnTo>
                  <a:lnTo>
                    <a:pt x="103" y="289"/>
                  </a:lnTo>
                  <a:lnTo>
                    <a:pt x="103" y="289"/>
                  </a:lnTo>
                  <a:lnTo>
                    <a:pt x="128" y="289"/>
                  </a:lnTo>
                  <a:lnTo>
                    <a:pt x="128" y="289"/>
                  </a:lnTo>
                  <a:lnTo>
                    <a:pt x="153" y="289"/>
                  </a:lnTo>
                  <a:lnTo>
                    <a:pt x="153" y="289"/>
                  </a:lnTo>
                  <a:lnTo>
                    <a:pt x="172" y="289"/>
                  </a:lnTo>
                  <a:lnTo>
                    <a:pt x="172" y="289"/>
                  </a:lnTo>
                  <a:lnTo>
                    <a:pt x="197" y="289"/>
                  </a:lnTo>
                  <a:lnTo>
                    <a:pt x="197" y="289"/>
                  </a:lnTo>
                  <a:lnTo>
                    <a:pt x="222" y="289"/>
                  </a:lnTo>
                  <a:lnTo>
                    <a:pt x="222" y="289"/>
                  </a:lnTo>
                  <a:lnTo>
                    <a:pt x="234" y="281"/>
                  </a:lnTo>
                  <a:lnTo>
                    <a:pt x="246" y="281"/>
                  </a:lnTo>
                  <a:lnTo>
                    <a:pt x="246" y="281"/>
                  </a:lnTo>
                  <a:lnTo>
                    <a:pt x="271" y="281"/>
                  </a:lnTo>
                  <a:lnTo>
                    <a:pt x="271" y="281"/>
                  </a:lnTo>
                  <a:lnTo>
                    <a:pt x="291" y="281"/>
                  </a:lnTo>
                  <a:lnTo>
                    <a:pt x="291" y="281"/>
                  </a:lnTo>
                  <a:lnTo>
                    <a:pt x="315" y="281"/>
                  </a:lnTo>
                  <a:lnTo>
                    <a:pt x="315" y="281"/>
                  </a:lnTo>
                  <a:lnTo>
                    <a:pt x="340" y="281"/>
                  </a:lnTo>
                  <a:lnTo>
                    <a:pt x="340" y="281"/>
                  </a:lnTo>
                  <a:lnTo>
                    <a:pt x="365" y="281"/>
                  </a:lnTo>
                  <a:lnTo>
                    <a:pt x="365" y="281"/>
                  </a:lnTo>
                  <a:lnTo>
                    <a:pt x="378" y="274"/>
                  </a:lnTo>
                  <a:lnTo>
                    <a:pt x="390" y="274"/>
                  </a:lnTo>
                  <a:lnTo>
                    <a:pt x="390" y="274"/>
                  </a:lnTo>
                  <a:lnTo>
                    <a:pt x="409" y="274"/>
                  </a:lnTo>
                  <a:lnTo>
                    <a:pt x="409" y="274"/>
                  </a:lnTo>
                  <a:lnTo>
                    <a:pt x="434" y="274"/>
                  </a:lnTo>
                  <a:lnTo>
                    <a:pt x="434" y="274"/>
                  </a:lnTo>
                  <a:lnTo>
                    <a:pt x="458" y="274"/>
                  </a:lnTo>
                  <a:lnTo>
                    <a:pt x="458" y="274"/>
                  </a:lnTo>
                  <a:lnTo>
                    <a:pt x="471" y="267"/>
                  </a:lnTo>
                  <a:lnTo>
                    <a:pt x="484" y="267"/>
                  </a:lnTo>
                  <a:lnTo>
                    <a:pt x="484" y="267"/>
                  </a:lnTo>
                  <a:lnTo>
                    <a:pt x="502" y="267"/>
                  </a:lnTo>
                  <a:lnTo>
                    <a:pt x="502" y="267"/>
                  </a:lnTo>
                  <a:lnTo>
                    <a:pt x="515" y="259"/>
                  </a:lnTo>
                  <a:lnTo>
                    <a:pt x="527" y="259"/>
                  </a:lnTo>
                  <a:lnTo>
                    <a:pt x="527" y="259"/>
                  </a:lnTo>
                  <a:lnTo>
                    <a:pt x="552" y="259"/>
                  </a:lnTo>
                  <a:lnTo>
                    <a:pt x="552" y="259"/>
                  </a:lnTo>
                  <a:lnTo>
                    <a:pt x="577" y="252"/>
                  </a:lnTo>
                  <a:lnTo>
                    <a:pt x="577" y="252"/>
                  </a:lnTo>
                  <a:lnTo>
                    <a:pt x="602" y="244"/>
                  </a:lnTo>
                  <a:lnTo>
                    <a:pt x="602" y="244"/>
                  </a:lnTo>
                  <a:lnTo>
                    <a:pt x="621" y="237"/>
                  </a:lnTo>
                  <a:lnTo>
                    <a:pt x="621" y="237"/>
                  </a:lnTo>
                  <a:lnTo>
                    <a:pt x="645" y="229"/>
                  </a:lnTo>
                  <a:lnTo>
                    <a:pt x="645" y="229"/>
                  </a:lnTo>
                  <a:lnTo>
                    <a:pt x="670" y="222"/>
                  </a:lnTo>
                  <a:lnTo>
                    <a:pt x="670" y="222"/>
                  </a:lnTo>
                  <a:lnTo>
                    <a:pt x="695" y="214"/>
                  </a:lnTo>
                  <a:lnTo>
                    <a:pt x="695" y="214"/>
                  </a:lnTo>
                  <a:lnTo>
                    <a:pt x="714" y="207"/>
                  </a:lnTo>
                  <a:lnTo>
                    <a:pt x="714" y="207"/>
                  </a:lnTo>
                  <a:lnTo>
                    <a:pt x="739" y="192"/>
                  </a:lnTo>
                  <a:lnTo>
                    <a:pt x="739" y="192"/>
                  </a:lnTo>
                  <a:lnTo>
                    <a:pt x="764" y="184"/>
                  </a:lnTo>
                  <a:lnTo>
                    <a:pt x="764" y="184"/>
                  </a:lnTo>
                  <a:lnTo>
                    <a:pt x="789" y="169"/>
                  </a:lnTo>
                  <a:lnTo>
                    <a:pt x="789" y="169"/>
                  </a:lnTo>
                  <a:lnTo>
                    <a:pt x="813" y="154"/>
                  </a:lnTo>
                  <a:lnTo>
                    <a:pt x="813" y="154"/>
                  </a:lnTo>
                  <a:lnTo>
                    <a:pt x="832" y="139"/>
                  </a:lnTo>
                  <a:lnTo>
                    <a:pt x="832" y="139"/>
                  </a:lnTo>
                  <a:lnTo>
                    <a:pt x="845" y="124"/>
                  </a:lnTo>
                  <a:lnTo>
                    <a:pt x="857" y="117"/>
                  </a:lnTo>
                  <a:lnTo>
                    <a:pt x="857" y="117"/>
                  </a:lnTo>
                  <a:lnTo>
                    <a:pt x="882" y="102"/>
                  </a:lnTo>
                  <a:lnTo>
                    <a:pt x="882" y="102"/>
                  </a:lnTo>
                  <a:lnTo>
                    <a:pt x="907" y="79"/>
                  </a:lnTo>
                  <a:lnTo>
                    <a:pt x="907" y="79"/>
                  </a:lnTo>
                  <a:lnTo>
                    <a:pt x="926" y="56"/>
                  </a:lnTo>
                  <a:lnTo>
                    <a:pt x="926" y="56"/>
                  </a:lnTo>
                  <a:lnTo>
                    <a:pt x="939" y="41"/>
                  </a:lnTo>
                  <a:lnTo>
                    <a:pt x="950" y="26"/>
                  </a:lnTo>
                  <a:lnTo>
                    <a:pt x="950" y="26"/>
                  </a:lnTo>
                  <a:lnTo>
                    <a:pt x="975" y="4"/>
                  </a:lnTo>
                  <a:lnTo>
                    <a:pt x="998" y="0"/>
                  </a:lnTo>
                  <a:lnTo>
                    <a:pt x="998"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grpSp>
      <p:sp>
        <p:nvSpPr>
          <p:cNvPr id="12324" name="Text Box 36"/>
          <p:cNvSpPr txBox="1">
            <a:spLocks noChangeArrowheads="1"/>
          </p:cNvSpPr>
          <p:nvPr/>
        </p:nvSpPr>
        <p:spPr bwMode="auto">
          <a:xfrm>
            <a:off x="439738" y="342900"/>
            <a:ext cx="9986962" cy="1443038"/>
          </a:xfrm>
          <a:prstGeom prst="rect">
            <a:avLst/>
          </a:prstGeom>
          <a:noFill/>
          <a:ln w="9525">
            <a:noFill/>
            <a:miter lim="800000"/>
            <a:headEnd/>
            <a:tailEnd/>
          </a:ln>
          <a:effectLst/>
        </p:spPr>
        <p:txBody>
          <a:bodyPr lIns="0" tIns="0" rIns="0" bIns="0" anchor="ctr"/>
          <a:lstStyle/>
          <a:p>
            <a:pPr algn="ctr" defTabSz="482600">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2325" name="Text Box 37"/>
          <p:cNvSpPr txBox="1">
            <a:spLocks noChangeArrowheads="1"/>
          </p:cNvSpPr>
          <p:nvPr/>
        </p:nvSpPr>
        <p:spPr bwMode="auto">
          <a:xfrm>
            <a:off x="357189" y="1824038"/>
            <a:ext cx="9320211" cy="4700587"/>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b="1" dirty="0">
                <a:solidFill>
                  <a:srgbClr val="000000"/>
                </a:solidFill>
                <a:latin typeface="Arial" charset="0"/>
              </a:rPr>
              <a:t>So we will reject any test statistic over 1.96 (or under -1.96).  But lets suppose the null hypothesis is false!!! Lets suppose that the alternate hypothesis is true.  Then the hypothesized distribution is not real, there is another "real" distribution that we are sampling from.  What might it look like?</a:t>
            </a:r>
            <a:endParaRPr lang="en-US" dirty="0"/>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3316" name="Line 4"/>
          <p:cNvSpPr>
            <a:spLocks noChangeShapeType="1"/>
          </p:cNvSpPr>
          <p:nvPr/>
        </p:nvSpPr>
        <p:spPr bwMode="auto">
          <a:xfrm flipH="1">
            <a:off x="2690813" y="6637338"/>
            <a:ext cx="5983287" cy="0"/>
          </a:xfrm>
          <a:prstGeom prst="line">
            <a:avLst/>
          </a:prstGeom>
          <a:noFill/>
          <a:ln w="9405">
            <a:solidFill>
              <a:srgbClr val="000000"/>
            </a:solidFill>
            <a:round/>
            <a:headEnd/>
            <a:tailEnd/>
          </a:ln>
          <a:effectLst/>
        </p:spPr>
        <p:txBody>
          <a:bodyPr wrap="none" anchor="ctr"/>
          <a:lstStyle/>
          <a:p>
            <a:endParaRPr lang="en-US"/>
          </a:p>
        </p:txBody>
      </p:sp>
      <p:grpSp>
        <p:nvGrpSpPr>
          <p:cNvPr id="13341" name="Group 29"/>
          <p:cNvGrpSpPr>
            <a:grpSpLocks/>
          </p:cNvGrpSpPr>
          <p:nvPr/>
        </p:nvGrpSpPr>
        <p:grpSpPr bwMode="auto">
          <a:xfrm>
            <a:off x="1092200" y="3595688"/>
            <a:ext cx="7923213" cy="3489325"/>
            <a:chOff x="688" y="2265"/>
            <a:chExt cx="4991" cy="2198"/>
          </a:xfrm>
        </p:grpSpPr>
        <p:sp>
          <p:nvSpPr>
            <p:cNvPr id="13317" name="Freeform 5"/>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grpSp>
          <p:nvGrpSpPr>
            <p:cNvPr id="13340" name="Group 28"/>
            <p:cNvGrpSpPr>
              <a:grpSpLocks/>
            </p:cNvGrpSpPr>
            <p:nvPr/>
          </p:nvGrpSpPr>
          <p:grpSpPr bwMode="auto">
            <a:xfrm>
              <a:off x="688" y="4181"/>
              <a:ext cx="4991" cy="282"/>
              <a:chOff x="688" y="4181"/>
              <a:chExt cx="4991" cy="282"/>
            </a:xfrm>
          </p:grpSpPr>
          <p:sp>
            <p:nvSpPr>
              <p:cNvPr id="13318" name="Line 6"/>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3319" name="Line 7"/>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3320" name="Line 8"/>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3321" name="Line 9"/>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3322" name="Line 10"/>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3323" name="Line 11"/>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3324" name="Line 12"/>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3325" name="Line 13"/>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3326" name="Line 14"/>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3327" name="Line 15"/>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3328" name="Text Box 16"/>
              <p:cNvSpPr txBox="1">
                <a:spLocks noChangeArrowheads="1"/>
              </p:cNvSpPr>
              <p:nvPr/>
            </p:nvSpPr>
            <p:spPr bwMode="auto">
              <a:xfrm>
                <a:off x="688" y="4235"/>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10</a:t>
                </a:r>
                <a:endParaRPr lang="en-US"/>
              </a:p>
            </p:txBody>
          </p:sp>
          <p:sp>
            <p:nvSpPr>
              <p:cNvPr id="13329" name="Text Box 17"/>
              <p:cNvSpPr txBox="1">
                <a:spLocks noChangeArrowheads="1"/>
              </p:cNvSpPr>
              <p:nvPr/>
            </p:nvSpPr>
            <p:spPr bwMode="auto">
              <a:xfrm>
                <a:off x="1160" y="4235"/>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12</a:t>
                </a:r>
                <a:endParaRPr lang="en-US"/>
              </a:p>
            </p:txBody>
          </p:sp>
          <p:sp>
            <p:nvSpPr>
              <p:cNvPr id="13330" name="Text Box 18"/>
              <p:cNvSpPr txBox="1">
                <a:spLocks noChangeArrowheads="1"/>
              </p:cNvSpPr>
              <p:nvPr/>
            </p:nvSpPr>
            <p:spPr bwMode="auto">
              <a:xfrm>
                <a:off x="1633" y="4235"/>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14</a:t>
                </a:r>
                <a:endParaRPr lang="en-US"/>
              </a:p>
            </p:txBody>
          </p:sp>
          <p:sp>
            <p:nvSpPr>
              <p:cNvPr id="13331" name="Text Box 19"/>
              <p:cNvSpPr txBox="1">
                <a:spLocks noChangeArrowheads="1"/>
              </p:cNvSpPr>
              <p:nvPr/>
            </p:nvSpPr>
            <p:spPr bwMode="auto">
              <a:xfrm>
                <a:off x="2105" y="4235"/>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16</a:t>
                </a:r>
                <a:endParaRPr lang="en-US"/>
              </a:p>
            </p:txBody>
          </p:sp>
          <p:sp>
            <p:nvSpPr>
              <p:cNvPr id="13332" name="Text Box 20"/>
              <p:cNvSpPr txBox="1">
                <a:spLocks noChangeArrowheads="1"/>
              </p:cNvSpPr>
              <p:nvPr/>
            </p:nvSpPr>
            <p:spPr bwMode="auto">
              <a:xfrm>
                <a:off x="2578" y="4235"/>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18</a:t>
                </a:r>
                <a:endParaRPr lang="en-US"/>
              </a:p>
            </p:txBody>
          </p:sp>
          <p:sp>
            <p:nvSpPr>
              <p:cNvPr id="13333" name="Text Box 21"/>
              <p:cNvSpPr txBox="1">
                <a:spLocks noChangeArrowheads="1"/>
              </p:cNvSpPr>
              <p:nvPr/>
            </p:nvSpPr>
            <p:spPr bwMode="auto">
              <a:xfrm>
                <a:off x="3051" y="4235"/>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20</a:t>
                </a:r>
                <a:endParaRPr lang="en-US"/>
              </a:p>
            </p:txBody>
          </p:sp>
          <p:sp>
            <p:nvSpPr>
              <p:cNvPr id="13334" name="Text Box 22"/>
              <p:cNvSpPr txBox="1">
                <a:spLocks noChangeArrowheads="1"/>
              </p:cNvSpPr>
              <p:nvPr/>
            </p:nvSpPr>
            <p:spPr bwMode="auto">
              <a:xfrm>
                <a:off x="3524" y="4235"/>
                <a:ext cx="257"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22</a:t>
                </a:r>
                <a:endParaRPr lang="en-US"/>
              </a:p>
            </p:txBody>
          </p:sp>
          <p:sp>
            <p:nvSpPr>
              <p:cNvPr id="13335" name="Text Box 23"/>
              <p:cNvSpPr txBox="1">
                <a:spLocks noChangeArrowheads="1"/>
              </p:cNvSpPr>
              <p:nvPr/>
            </p:nvSpPr>
            <p:spPr bwMode="auto">
              <a:xfrm>
                <a:off x="3996" y="4235"/>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24</a:t>
                </a:r>
                <a:endParaRPr lang="en-US"/>
              </a:p>
            </p:txBody>
          </p:sp>
          <p:sp>
            <p:nvSpPr>
              <p:cNvPr id="13336" name="Text Box 24"/>
              <p:cNvSpPr txBox="1">
                <a:spLocks noChangeArrowheads="1"/>
              </p:cNvSpPr>
              <p:nvPr/>
            </p:nvSpPr>
            <p:spPr bwMode="auto">
              <a:xfrm>
                <a:off x="4469" y="4235"/>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26</a:t>
                </a:r>
                <a:endParaRPr lang="en-US"/>
              </a:p>
            </p:txBody>
          </p:sp>
          <p:sp>
            <p:nvSpPr>
              <p:cNvPr id="13337" name="Line 25"/>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3338" name="Text Box 26"/>
              <p:cNvSpPr txBox="1">
                <a:spLocks noChangeArrowheads="1"/>
              </p:cNvSpPr>
              <p:nvPr/>
            </p:nvSpPr>
            <p:spPr bwMode="auto">
              <a:xfrm>
                <a:off x="4947" y="4235"/>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27</a:t>
                </a:r>
                <a:endParaRPr lang="en-US"/>
              </a:p>
            </p:txBody>
          </p:sp>
          <p:sp>
            <p:nvSpPr>
              <p:cNvPr id="13339" name="Text Box 27"/>
              <p:cNvSpPr txBox="1">
                <a:spLocks noChangeArrowheads="1"/>
              </p:cNvSpPr>
              <p:nvPr/>
            </p:nvSpPr>
            <p:spPr bwMode="auto">
              <a:xfrm>
                <a:off x="5421" y="4235"/>
                <a:ext cx="258" cy="22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b="1">
                    <a:solidFill>
                      <a:srgbClr val="000000"/>
                    </a:solidFill>
                    <a:latin typeface="Arial" charset="0"/>
                  </a:rPr>
                  <a:t>28</a:t>
                </a:r>
                <a:endParaRPr lang="en-US"/>
              </a:p>
            </p:txBody>
          </p:sp>
        </p:grpSp>
      </p:grpSp>
      <p:sp>
        <p:nvSpPr>
          <p:cNvPr id="13342" name="Text Box 30"/>
          <p:cNvSpPr txBox="1">
            <a:spLocks noChangeArrowheads="1"/>
          </p:cNvSpPr>
          <p:nvPr/>
        </p:nvSpPr>
        <p:spPr bwMode="auto">
          <a:xfrm>
            <a:off x="357189" y="1755775"/>
            <a:ext cx="9396412" cy="2243138"/>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Here is the real distribution.  It actually has a mean of 22, but we don't know that.  If we did, we would not have hypothesized a mean of 18!</a:t>
            </a:r>
            <a:endParaRPr lang="en-US" dirty="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grpSp>
        <p:nvGrpSpPr>
          <p:cNvPr id="14366" name="Group 30"/>
          <p:cNvGrpSpPr>
            <a:grpSpLocks/>
          </p:cNvGrpSpPr>
          <p:nvPr/>
        </p:nvGrpSpPr>
        <p:grpSpPr bwMode="auto">
          <a:xfrm>
            <a:off x="1096963" y="3595688"/>
            <a:ext cx="7761287" cy="3346450"/>
            <a:chOff x="691" y="2265"/>
            <a:chExt cx="4889" cy="2108"/>
          </a:xfrm>
        </p:grpSpPr>
        <p:sp>
          <p:nvSpPr>
            <p:cNvPr id="14340" name="Freeform 4"/>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14341" name="Line 5"/>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grpSp>
          <p:nvGrpSpPr>
            <p:cNvPr id="14361" name="Group 25"/>
            <p:cNvGrpSpPr>
              <a:grpSpLocks/>
            </p:cNvGrpSpPr>
            <p:nvPr/>
          </p:nvGrpSpPr>
          <p:grpSpPr bwMode="auto">
            <a:xfrm>
              <a:off x="691" y="4181"/>
              <a:ext cx="3938" cy="192"/>
              <a:chOff x="691" y="4181"/>
              <a:chExt cx="3938" cy="192"/>
            </a:xfrm>
          </p:grpSpPr>
          <p:sp>
            <p:nvSpPr>
              <p:cNvPr id="14342" name="Line 6"/>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4343" name="Line 7"/>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4344" name="Line 8"/>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4345" name="Line 9"/>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4346" name="Line 10"/>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4347" name="Line 11"/>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4348" name="Line 12"/>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4349" name="Line 13"/>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4350" name="Line 14"/>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4351" name="Line 15"/>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4352" name="Text Box 16"/>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4353" name="Text Box 17"/>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4354" name="Text Box 18"/>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4355" name="Text Box 19"/>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4356" name="Text Box 20"/>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4357" name="Text Box 21"/>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4358" name="Text Box 22"/>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4359" name="Text Box 23"/>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4360" name="Text Box 24"/>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grpSp>
        <p:grpSp>
          <p:nvGrpSpPr>
            <p:cNvPr id="14365" name="Group 29"/>
            <p:cNvGrpSpPr>
              <a:grpSpLocks/>
            </p:cNvGrpSpPr>
            <p:nvPr/>
          </p:nvGrpSpPr>
          <p:grpSpPr bwMode="auto">
            <a:xfrm>
              <a:off x="1695" y="4181"/>
              <a:ext cx="3885" cy="192"/>
              <a:chOff x="1695" y="4181"/>
              <a:chExt cx="3885" cy="192"/>
            </a:xfrm>
          </p:grpSpPr>
          <p:sp>
            <p:nvSpPr>
              <p:cNvPr id="14362" name="Line 26"/>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4363" name="Text Box 27"/>
              <p:cNvSpPr txBox="1">
                <a:spLocks noChangeArrowheads="1"/>
              </p:cNvSpPr>
              <p:nvPr/>
            </p:nvSpPr>
            <p:spPr bwMode="auto">
              <a:xfrm>
                <a:off x="495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27</a:t>
                </a:r>
                <a:endParaRPr lang="en-US"/>
              </a:p>
            </p:txBody>
          </p:sp>
          <p:sp>
            <p:nvSpPr>
              <p:cNvPr id="14364" name="Text Box 28"/>
              <p:cNvSpPr txBox="1">
                <a:spLocks noChangeArrowheads="1"/>
              </p:cNvSpPr>
              <p:nvPr/>
            </p:nvSpPr>
            <p:spPr bwMode="auto">
              <a:xfrm>
                <a:off x="542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28</a:t>
                </a:r>
                <a:endParaRPr lang="en-US"/>
              </a:p>
            </p:txBody>
          </p:sp>
        </p:grpSp>
      </p:grpSp>
      <p:sp>
        <p:nvSpPr>
          <p:cNvPr id="14367" name="Text Box 31"/>
          <p:cNvSpPr txBox="1">
            <a:spLocks noChangeArrowheads="1"/>
          </p:cNvSpPr>
          <p:nvPr/>
        </p:nvSpPr>
        <p:spPr bwMode="auto">
          <a:xfrm>
            <a:off x="357188" y="1873250"/>
            <a:ext cx="10194925" cy="22447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So where on the real distribution is our critical limit.  This is the key question.</a:t>
            </a:r>
            <a:endParaRPr lang="en-US"/>
          </a:p>
        </p:txBody>
      </p:sp>
      <p:grpSp>
        <p:nvGrpSpPr>
          <p:cNvPr id="14400" name="Group 64"/>
          <p:cNvGrpSpPr>
            <a:grpSpLocks/>
          </p:cNvGrpSpPr>
          <p:nvPr/>
        </p:nvGrpSpPr>
        <p:grpSpPr bwMode="auto">
          <a:xfrm>
            <a:off x="1096963" y="3595688"/>
            <a:ext cx="6251575" cy="3690937"/>
            <a:chOff x="691" y="2265"/>
            <a:chExt cx="3938" cy="2325"/>
          </a:xfrm>
        </p:grpSpPr>
        <p:sp>
          <p:nvSpPr>
            <p:cNvPr id="14368" name="Freeform 32"/>
            <p:cNvSpPr>
              <a:spLocks/>
            </p:cNvSpPr>
            <p:nvPr/>
          </p:nvSpPr>
          <p:spPr bwMode="auto">
            <a:xfrm>
              <a:off x="756" y="2265"/>
              <a:ext cx="3771" cy="1917"/>
            </a:xfrm>
            <a:custGeom>
              <a:avLst/>
              <a:gdLst/>
              <a:ahLst/>
              <a:cxnLst>
                <a:cxn ang="0">
                  <a:pos x="69" y="1916"/>
                </a:cxn>
                <a:cxn ang="0">
                  <a:pos x="144" y="1916"/>
                </a:cxn>
                <a:cxn ang="0">
                  <a:pos x="212" y="1916"/>
                </a:cxn>
                <a:cxn ang="0">
                  <a:pos x="262" y="1908"/>
                </a:cxn>
                <a:cxn ang="0">
                  <a:pos x="331" y="1908"/>
                </a:cxn>
                <a:cxn ang="0">
                  <a:pos x="399" y="1901"/>
                </a:cxn>
                <a:cxn ang="0">
                  <a:pos x="462" y="1894"/>
                </a:cxn>
                <a:cxn ang="0">
                  <a:pos x="517" y="1886"/>
                </a:cxn>
                <a:cxn ang="0">
                  <a:pos x="593" y="1871"/>
                </a:cxn>
                <a:cxn ang="0">
                  <a:pos x="661" y="1849"/>
                </a:cxn>
                <a:cxn ang="0">
                  <a:pos x="730" y="1819"/>
                </a:cxn>
                <a:cxn ang="0">
                  <a:pos x="804" y="1781"/>
                </a:cxn>
                <a:cxn ang="0">
                  <a:pos x="848" y="1744"/>
                </a:cxn>
                <a:cxn ang="0">
                  <a:pos x="916" y="1683"/>
                </a:cxn>
                <a:cxn ang="0">
                  <a:pos x="991" y="1600"/>
                </a:cxn>
                <a:cxn ang="0">
                  <a:pos x="1060" y="1502"/>
                </a:cxn>
                <a:cxn ang="0">
                  <a:pos x="1128" y="1382"/>
                </a:cxn>
                <a:cxn ang="0">
                  <a:pos x="1203" y="1248"/>
                </a:cxn>
                <a:cxn ang="0">
                  <a:pos x="1272" y="1089"/>
                </a:cxn>
                <a:cxn ang="0">
                  <a:pos x="1346" y="924"/>
                </a:cxn>
                <a:cxn ang="0">
                  <a:pos x="1415" y="751"/>
                </a:cxn>
                <a:cxn ang="0">
                  <a:pos x="1483" y="579"/>
                </a:cxn>
                <a:cxn ang="0">
                  <a:pos x="1559" y="413"/>
                </a:cxn>
                <a:cxn ang="0">
                  <a:pos x="1627" y="271"/>
                </a:cxn>
                <a:cxn ang="0">
                  <a:pos x="1695" y="143"/>
                </a:cxn>
                <a:cxn ang="0">
                  <a:pos x="1770" y="60"/>
                </a:cxn>
                <a:cxn ang="0">
                  <a:pos x="1839" y="8"/>
                </a:cxn>
                <a:cxn ang="0">
                  <a:pos x="1907" y="0"/>
                </a:cxn>
                <a:cxn ang="0">
                  <a:pos x="1982" y="37"/>
                </a:cxn>
                <a:cxn ang="0">
                  <a:pos x="2050" y="113"/>
                </a:cxn>
                <a:cxn ang="0">
                  <a:pos x="2119" y="226"/>
                </a:cxn>
                <a:cxn ang="0">
                  <a:pos x="2194" y="361"/>
                </a:cxn>
                <a:cxn ang="0">
                  <a:pos x="2263" y="526"/>
                </a:cxn>
                <a:cxn ang="0">
                  <a:pos x="2331" y="692"/>
                </a:cxn>
                <a:cxn ang="0">
                  <a:pos x="2405" y="871"/>
                </a:cxn>
                <a:cxn ang="0">
                  <a:pos x="2474" y="1036"/>
                </a:cxn>
                <a:cxn ang="0">
                  <a:pos x="2543" y="1195"/>
                </a:cxn>
                <a:cxn ang="0">
                  <a:pos x="2617" y="1337"/>
                </a:cxn>
                <a:cxn ang="0">
                  <a:pos x="2686" y="1465"/>
                </a:cxn>
                <a:cxn ang="0">
                  <a:pos x="2755" y="1570"/>
                </a:cxn>
                <a:cxn ang="0">
                  <a:pos x="2829" y="1653"/>
                </a:cxn>
                <a:cxn ang="0">
                  <a:pos x="2873" y="1706"/>
                </a:cxn>
                <a:cxn ang="0">
                  <a:pos x="2948" y="1766"/>
                </a:cxn>
                <a:cxn ang="0">
                  <a:pos x="3016" y="1811"/>
                </a:cxn>
                <a:cxn ang="0">
                  <a:pos x="3085" y="1841"/>
                </a:cxn>
                <a:cxn ang="0">
                  <a:pos x="3159" y="1864"/>
                </a:cxn>
                <a:cxn ang="0">
                  <a:pos x="3228" y="1886"/>
                </a:cxn>
                <a:cxn ang="0">
                  <a:pos x="3278" y="1894"/>
                </a:cxn>
                <a:cxn ang="0">
                  <a:pos x="3346" y="1901"/>
                </a:cxn>
                <a:cxn ang="0">
                  <a:pos x="3402" y="1901"/>
                </a:cxn>
                <a:cxn ang="0">
                  <a:pos x="3465" y="1908"/>
                </a:cxn>
                <a:cxn ang="0">
                  <a:pos x="3533" y="1908"/>
                </a:cxn>
                <a:cxn ang="0">
                  <a:pos x="3608" y="1916"/>
                </a:cxn>
                <a:cxn ang="0">
                  <a:pos x="3677" y="1916"/>
                </a:cxn>
                <a:cxn ang="0">
                  <a:pos x="3745" y="1916"/>
                </a:cxn>
              </a:cxnLst>
              <a:rect l="0" t="0" r="r" b="b"/>
              <a:pathLst>
                <a:path w="3771" h="1917">
                  <a:moveTo>
                    <a:pt x="0" y="1916"/>
                  </a:moveTo>
                  <a:lnTo>
                    <a:pt x="26" y="1916"/>
                  </a:lnTo>
                  <a:lnTo>
                    <a:pt x="26" y="1916"/>
                  </a:lnTo>
                  <a:lnTo>
                    <a:pt x="50" y="1916"/>
                  </a:lnTo>
                  <a:lnTo>
                    <a:pt x="50" y="1916"/>
                  </a:lnTo>
                  <a:lnTo>
                    <a:pt x="69" y="1916"/>
                  </a:lnTo>
                  <a:lnTo>
                    <a:pt x="69" y="1916"/>
                  </a:lnTo>
                  <a:lnTo>
                    <a:pt x="94" y="1916"/>
                  </a:lnTo>
                  <a:lnTo>
                    <a:pt x="94" y="1916"/>
                  </a:lnTo>
                  <a:lnTo>
                    <a:pt x="119" y="1916"/>
                  </a:lnTo>
                  <a:lnTo>
                    <a:pt x="119" y="1916"/>
                  </a:lnTo>
                  <a:lnTo>
                    <a:pt x="144" y="1916"/>
                  </a:lnTo>
                  <a:lnTo>
                    <a:pt x="144" y="1916"/>
                  </a:lnTo>
                  <a:lnTo>
                    <a:pt x="163" y="1916"/>
                  </a:lnTo>
                  <a:lnTo>
                    <a:pt x="163" y="1916"/>
                  </a:lnTo>
                  <a:lnTo>
                    <a:pt x="187" y="1916"/>
                  </a:lnTo>
                  <a:lnTo>
                    <a:pt x="187" y="1916"/>
                  </a:lnTo>
                  <a:lnTo>
                    <a:pt x="212" y="1916"/>
                  </a:lnTo>
                  <a:lnTo>
                    <a:pt x="212" y="1916"/>
                  </a:lnTo>
                  <a:lnTo>
                    <a:pt x="225" y="1908"/>
                  </a:lnTo>
                  <a:lnTo>
                    <a:pt x="237" y="1908"/>
                  </a:lnTo>
                  <a:lnTo>
                    <a:pt x="237" y="1908"/>
                  </a:lnTo>
                  <a:lnTo>
                    <a:pt x="262" y="1908"/>
                  </a:lnTo>
                  <a:lnTo>
                    <a:pt x="262" y="1908"/>
                  </a:lnTo>
                  <a:lnTo>
                    <a:pt x="281" y="1908"/>
                  </a:lnTo>
                  <a:lnTo>
                    <a:pt x="281" y="1908"/>
                  </a:lnTo>
                  <a:lnTo>
                    <a:pt x="306" y="1908"/>
                  </a:lnTo>
                  <a:lnTo>
                    <a:pt x="306" y="1908"/>
                  </a:lnTo>
                  <a:lnTo>
                    <a:pt x="331" y="1908"/>
                  </a:lnTo>
                  <a:lnTo>
                    <a:pt x="331" y="1908"/>
                  </a:lnTo>
                  <a:lnTo>
                    <a:pt x="356" y="1908"/>
                  </a:lnTo>
                  <a:lnTo>
                    <a:pt x="356" y="1908"/>
                  </a:lnTo>
                  <a:lnTo>
                    <a:pt x="362" y="1901"/>
                  </a:lnTo>
                  <a:lnTo>
                    <a:pt x="374" y="1901"/>
                  </a:lnTo>
                  <a:lnTo>
                    <a:pt x="374" y="1901"/>
                  </a:lnTo>
                  <a:lnTo>
                    <a:pt x="399" y="1901"/>
                  </a:lnTo>
                  <a:lnTo>
                    <a:pt x="399" y="1901"/>
                  </a:lnTo>
                  <a:lnTo>
                    <a:pt x="425" y="1901"/>
                  </a:lnTo>
                  <a:lnTo>
                    <a:pt x="425" y="1901"/>
                  </a:lnTo>
                  <a:lnTo>
                    <a:pt x="449" y="1901"/>
                  </a:lnTo>
                  <a:lnTo>
                    <a:pt x="449" y="1901"/>
                  </a:lnTo>
                  <a:lnTo>
                    <a:pt x="462" y="1894"/>
                  </a:lnTo>
                  <a:lnTo>
                    <a:pt x="474" y="1894"/>
                  </a:lnTo>
                  <a:lnTo>
                    <a:pt x="474" y="1894"/>
                  </a:lnTo>
                  <a:lnTo>
                    <a:pt x="492" y="1894"/>
                  </a:lnTo>
                  <a:lnTo>
                    <a:pt x="492" y="1894"/>
                  </a:lnTo>
                  <a:lnTo>
                    <a:pt x="505" y="1886"/>
                  </a:lnTo>
                  <a:lnTo>
                    <a:pt x="517" y="1886"/>
                  </a:lnTo>
                  <a:lnTo>
                    <a:pt x="517" y="1886"/>
                  </a:lnTo>
                  <a:lnTo>
                    <a:pt x="543" y="1886"/>
                  </a:lnTo>
                  <a:lnTo>
                    <a:pt x="543" y="1886"/>
                  </a:lnTo>
                  <a:lnTo>
                    <a:pt x="568" y="1879"/>
                  </a:lnTo>
                  <a:lnTo>
                    <a:pt x="568" y="1879"/>
                  </a:lnTo>
                  <a:lnTo>
                    <a:pt x="593" y="1871"/>
                  </a:lnTo>
                  <a:lnTo>
                    <a:pt x="593" y="1871"/>
                  </a:lnTo>
                  <a:lnTo>
                    <a:pt x="611" y="1864"/>
                  </a:lnTo>
                  <a:lnTo>
                    <a:pt x="611" y="1864"/>
                  </a:lnTo>
                  <a:lnTo>
                    <a:pt x="636" y="1856"/>
                  </a:lnTo>
                  <a:lnTo>
                    <a:pt x="636" y="1856"/>
                  </a:lnTo>
                  <a:lnTo>
                    <a:pt x="661" y="1849"/>
                  </a:lnTo>
                  <a:lnTo>
                    <a:pt x="661" y="1849"/>
                  </a:lnTo>
                  <a:lnTo>
                    <a:pt x="685" y="1841"/>
                  </a:lnTo>
                  <a:lnTo>
                    <a:pt x="685" y="1841"/>
                  </a:lnTo>
                  <a:lnTo>
                    <a:pt x="705" y="1834"/>
                  </a:lnTo>
                  <a:lnTo>
                    <a:pt x="705" y="1834"/>
                  </a:lnTo>
                  <a:lnTo>
                    <a:pt x="730" y="1819"/>
                  </a:lnTo>
                  <a:lnTo>
                    <a:pt x="730" y="1819"/>
                  </a:lnTo>
                  <a:lnTo>
                    <a:pt x="754" y="1811"/>
                  </a:lnTo>
                  <a:lnTo>
                    <a:pt x="754" y="1811"/>
                  </a:lnTo>
                  <a:lnTo>
                    <a:pt x="779" y="1796"/>
                  </a:lnTo>
                  <a:lnTo>
                    <a:pt x="779" y="1796"/>
                  </a:lnTo>
                  <a:lnTo>
                    <a:pt x="804" y="1781"/>
                  </a:lnTo>
                  <a:lnTo>
                    <a:pt x="804" y="1781"/>
                  </a:lnTo>
                  <a:lnTo>
                    <a:pt x="823" y="1766"/>
                  </a:lnTo>
                  <a:lnTo>
                    <a:pt x="823" y="1766"/>
                  </a:lnTo>
                  <a:lnTo>
                    <a:pt x="835" y="1751"/>
                  </a:lnTo>
                  <a:lnTo>
                    <a:pt x="848" y="1744"/>
                  </a:lnTo>
                  <a:lnTo>
                    <a:pt x="848" y="1744"/>
                  </a:lnTo>
                  <a:lnTo>
                    <a:pt x="873" y="1729"/>
                  </a:lnTo>
                  <a:lnTo>
                    <a:pt x="873" y="1729"/>
                  </a:lnTo>
                  <a:lnTo>
                    <a:pt x="898" y="1706"/>
                  </a:lnTo>
                  <a:lnTo>
                    <a:pt x="898" y="1706"/>
                  </a:lnTo>
                  <a:lnTo>
                    <a:pt x="916" y="1683"/>
                  </a:lnTo>
                  <a:lnTo>
                    <a:pt x="916" y="1683"/>
                  </a:lnTo>
                  <a:lnTo>
                    <a:pt x="929" y="1668"/>
                  </a:lnTo>
                  <a:lnTo>
                    <a:pt x="942" y="1653"/>
                  </a:lnTo>
                  <a:lnTo>
                    <a:pt x="942" y="1653"/>
                  </a:lnTo>
                  <a:lnTo>
                    <a:pt x="967" y="1631"/>
                  </a:lnTo>
                  <a:lnTo>
                    <a:pt x="967" y="1631"/>
                  </a:lnTo>
                  <a:lnTo>
                    <a:pt x="991" y="1600"/>
                  </a:lnTo>
                  <a:lnTo>
                    <a:pt x="991" y="1600"/>
                  </a:lnTo>
                  <a:lnTo>
                    <a:pt x="1016" y="1570"/>
                  </a:lnTo>
                  <a:lnTo>
                    <a:pt x="1016" y="1570"/>
                  </a:lnTo>
                  <a:lnTo>
                    <a:pt x="1035" y="1533"/>
                  </a:lnTo>
                  <a:lnTo>
                    <a:pt x="1035" y="1533"/>
                  </a:lnTo>
                  <a:lnTo>
                    <a:pt x="1060" y="1502"/>
                  </a:lnTo>
                  <a:lnTo>
                    <a:pt x="1060" y="1502"/>
                  </a:lnTo>
                  <a:lnTo>
                    <a:pt x="1084" y="1465"/>
                  </a:lnTo>
                  <a:lnTo>
                    <a:pt x="1084" y="1465"/>
                  </a:lnTo>
                  <a:lnTo>
                    <a:pt x="1109" y="1428"/>
                  </a:lnTo>
                  <a:lnTo>
                    <a:pt x="1109" y="1428"/>
                  </a:lnTo>
                  <a:lnTo>
                    <a:pt x="1128" y="1382"/>
                  </a:lnTo>
                  <a:lnTo>
                    <a:pt x="1128" y="1382"/>
                  </a:lnTo>
                  <a:lnTo>
                    <a:pt x="1153" y="1337"/>
                  </a:lnTo>
                  <a:lnTo>
                    <a:pt x="1153" y="1337"/>
                  </a:lnTo>
                  <a:lnTo>
                    <a:pt x="1178" y="1293"/>
                  </a:lnTo>
                  <a:lnTo>
                    <a:pt x="1178" y="1293"/>
                  </a:lnTo>
                  <a:lnTo>
                    <a:pt x="1203" y="1248"/>
                  </a:lnTo>
                  <a:lnTo>
                    <a:pt x="1203" y="1248"/>
                  </a:lnTo>
                  <a:lnTo>
                    <a:pt x="1228" y="1195"/>
                  </a:lnTo>
                  <a:lnTo>
                    <a:pt x="1228" y="1195"/>
                  </a:lnTo>
                  <a:lnTo>
                    <a:pt x="1247" y="1143"/>
                  </a:lnTo>
                  <a:lnTo>
                    <a:pt x="1247" y="1143"/>
                  </a:lnTo>
                  <a:lnTo>
                    <a:pt x="1272" y="1089"/>
                  </a:lnTo>
                  <a:lnTo>
                    <a:pt x="1272" y="1089"/>
                  </a:lnTo>
                  <a:lnTo>
                    <a:pt x="1297" y="1036"/>
                  </a:lnTo>
                  <a:lnTo>
                    <a:pt x="1297" y="1036"/>
                  </a:lnTo>
                  <a:lnTo>
                    <a:pt x="1321" y="984"/>
                  </a:lnTo>
                  <a:lnTo>
                    <a:pt x="1321" y="984"/>
                  </a:lnTo>
                  <a:lnTo>
                    <a:pt x="1346" y="924"/>
                  </a:lnTo>
                  <a:lnTo>
                    <a:pt x="1346" y="924"/>
                  </a:lnTo>
                  <a:lnTo>
                    <a:pt x="1365" y="871"/>
                  </a:lnTo>
                  <a:lnTo>
                    <a:pt x="1365" y="871"/>
                  </a:lnTo>
                  <a:lnTo>
                    <a:pt x="1390" y="812"/>
                  </a:lnTo>
                  <a:lnTo>
                    <a:pt x="1390" y="812"/>
                  </a:lnTo>
                  <a:lnTo>
                    <a:pt x="1415" y="751"/>
                  </a:lnTo>
                  <a:lnTo>
                    <a:pt x="1415" y="751"/>
                  </a:lnTo>
                  <a:lnTo>
                    <a:pt x="1440" y="692"/>
                  </a:lnTo>
                  <a:lnTo>
                    <a:pt x="1440" y="692"/>
                  </a:lnTo>
                  <a:lnTo>
                    <a:pt x="1458" y="638"/>
                  </a:lnTo>
                  <a:lnTo>
                    <a:pt x="1458" y="638"/>
                  </a:lnTo>
                  <a:lnTo>
                    <a:pt x="1483" y="579"/>
                  </a:lnTo>
                  <a:lnTo>
                    <a:pt x="1483" y="579"/>
                  </a:lnTo>
                  <a:lnTo>
                    <a:pt x="1508" y="526"/>
                  </a:lnTo>
                  <a:lnTo>
                    <a:pt x="1508" y="526"/>
                  </a:lnTo>
                  <a:lnTo>
                    <a:pt x="1533" y="466"/>
                  </a:lnTo>
                  <a:lnTo>
                    <a:pt x="1533" y="466"/>
                  </a:lnTo>
                  <a:lnTo>
                    <a:pt x="1559" y="413"/>
                  </a:lnTo>
                  <a:lnTo>
                    <a:pt x="1559" y="413"/>
                  </a:lnTo>
                  <a:lnTo>
                    <a:pt x="1577" y="361"/>
                  </a:lnTo>
                  <a:lnTo>
                    <a:pt x="1577" y="361"/>
                  </a:lnTo>
                  <a:lnTo>
                    <a:pt x="1602" y="315"/>
                  </a:lnTo>
                  <a:lnTo>
                    <a:pt x="1602" y="315"/>
                  </a:lnTo>
                  <a:lnTo>
                    <a:pt x="1627" y="271"/>
                  </a:lnTo>
                  <a:lnTo>
                    <a:pt x="1627" y="271"/>
                  </a:lnTo>
                  <a:lnTo>
                    <a:pt x="1652" y="226"/>
                  </a:lnTo>
                  <a:lnTo>
                    <a:pt x="1652" y="226"/>
                  </a:lnTo>
                  <a:lnTo>
                    <a:pt x="1671" y="180"/>
                  </a:lnTo>
                  <a:lnTo>
                    <a:pt x="1671" y="180"/>
                  </a:lnTo>
                  <a:lnTo>
                    <a:pt x="1695" y="143"/>
                  </a:lnTo>
                  <a:lnTo>
                    <a:pt x="1695" y="143"/>
                  </a:lnTo>
                  <a:lnTo>
                    <a:pt x="1720" y="113"/>
                  </a:lnTo>
                  <a:lnTo>
                    <a:pt x="1720" y="113"/>
                  </a:lnTo>
                  <a:lnTo>
                    <a:pt x="1745" y="83"/>
                  </a:lnTo>
                  <a:lnTo>
                    <a:pt x="1745" y="83"/>
                  </a:lnTo>
                  <a:lnTo>
                    <a:pt x="1770" y="60"/>
                  </a:lnTo>
                  <a:lnTo>
                    <a:pt x="1770" y="60"/>
                  </a:lnTo>
                  <a:lnTo>
                    <a:pt x="1788" y="37"/>
                  </a:lnTo>
                  <a:lnTo>
                    <a:pt x="1788" y="37"/>
                  </a:lnTo>
                  <a:lnTo>
                    <a:pt x="1813" y="22"/>
                  </a:lnTo>
                  <a:lnTo>
                    <a:pt x="1813" y="22"/>
                  </a:lnTo>
                  <a:lnTo>
                    <a:pt x="1839" y="8"/>
                  </a:lnTo>
                  <a:lnTo>
                    <a:pt x="1839" y="8"/>
                  </a:lnTo>
                  <a:lnTo>
                    <a:pt x="1864" y="0"/>
                  </a:lnTo>
                  <a:lnTo>
                    <a:pt x="1864" y="0"/>
                  </a:lnTo>
                  <a:lnTo>
                    <a:pt x="1882" y="0"/>
                  </a:lnTo>
                  <a:lnTo>
                    <a:pt x="1882" y="0"/>
                  </a:lnTo>
                  <a:lnTo>
                    <a:pt x="1907" y="0"/>
                  </a:lnTo>
                  <a:lnTo>
                    <a:pt x="1907" y="0"/>
                  </a:lnTo>
                  <a:lnTo>
                    <a:pt x="1932" y="8"/>
                  </a:lnTo>
                  <a:lnTo>
                    <a:pt x="1932" y="8"/>
                  </a:lnTo>
                  <a:lnTo>
                    <a:pt x="1957" y="22"/>
                  </a:lnTo>
                  <a:lnTo>
                    <a:pt x="1957" y="22"/>
                  </a:lnTo>
                  <a:lnTo>
                    <a:pt x="1982" y="37"/>
                  </a:lnTo>
                  <a:lnTo>
                    <a:pt x="1982" y="37"/>
                  </a:lnTo>
                  <a:lnTo>
                    <a:pt x="2001" y="60"/>
                  </a:lnTo>
                  <a:lnTo>
                    <a:pt x="2001" y="60"/>
                  </a:lnTo>
                  <a:lnTo>
                    <a:pt x="2025" y="83"/>
                  </a:lnTo>
                  <a:lnTo>
                    <a:pt x="2025" y="83"/>
                  </a:lnTo>
                  <a:lnTo>
                    <a:pt x="2050" y="113"/>
                  </a:lnTo>
                  <a:lnTo>
                    <a:pt x="2050" y="113"/>
                  </a:lnTo>
                  <a:lnTo>
                    <a:pt x="2075" y="143"/>
                  </a:lnTo>
                  <a:lnTo>
                    <a:pt x="2075" y="143"/>
                  </a:lnTo>
                  <a:lnTo>
                    <a:pt x="2100" y="180"/>
                  </a:lnTo>
                  <a:lnTo>
                    <a:pt x="2100" y="180"/>
                  </a:lnTo>
                  <a:lnTo>
                    <a:pt x="2119" y="226"/>
                  </a:lnTo>
                  <a:lnTo>
                    <a:pt x="2119" y="226"/>
                  </a:lnTo>
                  <a:lnTo>
                    <a:pt x="2144" y="271"/>
                  </a:lnTo>
                  <a:lnTo>
                    <a:pt x="2144" y="271"/>
                  </a:lnTo>
                  <a:lnTo>
                    <a:pt x="2169" y="315"/>
                  </a:lnTo>
                  <a:lnTo>
                    <a:pt x="2169" y="315"/>
                  </a:lnTo>
                  <a:lnTo>
                    <a:pt x="2194" y="361"/>
                  </a:lnTo>
                  <a:lnTo>
                    <a:pt x="2194" y="361"/>
                  </a:lnTo>
                  <a:lnTo>
                    <a:pt x="2212" y="413"/>
                  </a:lnTo>
                  <a:lnTo>
                    <a:pt x="2212" y="413"/>
                  </a:lnTo>
                  <a:lnTo>
                    <a:pt x="2238" y="466"/>
                  </a:lnTo>
                  <a:lnTo>
                    <a:pt x="2238" y="466"/>
                  </a:lnTo>
                  <a:lnTo>
                    <a:pt x="2263" y="526"/>
                  </a:lnTo>
                  <a:lnTo>
                    <a:pt x="2263" y="526"/>
                  </a:lnTo>
                  <a:lnTo>
                    <a:pt x="2287" y="579"/>
                  </a:lnTo>
                  <a:lnTo>
                    <a:pt x="2287" y="579"/>
                  </a:lnTo>
                  <a:lnTo>
                    <a:pt x="2312" y="638"/>
                  </a:lnTo>
                  <a:lnTo>
                    <a:pt x="2312" y="638"/>
                  </a:lnTo>
                  <a:lnTo>
                    <a:pt x="2331" y="692"/>
                  </a:lnTo>
                  <a:lnTo>
                    <a:pt x="2331" y="692"/>
                  </a:lnTo>
                  <a:lnTo>
                    <a:pt x="2356" y="751"/>
                  </a:lnTo>
                  <a:lnTo>
                    <a:pt x="2356" y="751"/>
                  </a:lnTo>
                  <a:lnTo>
                    <a:pt x="2381" y="812"/>
                  </a:lnTo>
                  <a:lnTo>
                    <a:pt x="2381" y="812"/>
                  </a:lnTo>
                  <a:lnTo>
                    <a:pt x="2405" y="871"/>
                  </a:lnTo>
                  <a:lnTo>
                    <a:pt x="2405" y="871"/>
                  </a:lnTo>
                  <a:lnTo>
                    <a:pt x="2424" y="924"/>
                  </a:lnTo>
                  <a:lnTo>
                    <a:pt x="2424" y="924"/>
                  </a:lnTo>
                  <a:lnTo>
                    <a:pt x="2449" y="984"/>
                  </a:lnTo>
                  <a:lnTo>
                    <a:pt x="2449" y="984"/>
                  </a:lnTo>
                  <a:lnTo>
                    <a:pt x="2474" y="1036"/>
                  </a:lnTo>
                  <a:lnTo>
                    <a:pt x="2474" y="1036"/>
                  </a:lnTo>
                  <a:lnTo>
                    <a:pt x="2499" y="1089"/>
                  </a:lnTo>
                  <a:lnTo>
                    <a:pt x="2499" y="1089"/>
                  </a:lnTo>
                  <a:lnTo>
                    <a:pt x="2524" y="1143"/>
                  </a:lnTo>
                  <a:lnTo>
                    <a:pt x="2524" y="1143"/>
                  </a:lnTo>
                  <a:lnTo>
                    <a:pt x="2543" y="1195"/>
                  </a:lnTo>
                  <a:lnTo>
                    <a:pt x="2543" y="1195"/>
                  </a:lnTo>
                  <a:lnTo>
                    <a:pt x="2568" y="1248"/>
                  </a:lnTo>
                  <a:lnTo>
                    <a:pt x="2568" y="1248"/>
                  </a:lnTo>
                  <a:lnTo>
                    <a:pt x="2592" y="1293"/>
                  </a:lnTo>
                  <a:lnTo>
                    <a:pt x="2592" y="1293"/>
                  </a:lnTo>
                  <a:lnTo>
                    <a:pt x="2617" y="1337"/>
                  </a:lnTo>
                  <a:lnTo>
                    <a:pt x="2617" y="1337"/>
                  </a:lnTo>
                  <a:lnTo>
                    <a:pt x="2636" y="1382"/>
                  </a:lnTo>
                  <a:lnTo>
                    <a:pt x="2636" y="1382"/>
                  </a:lnTo>
                  <a:lnTo>
                    <a:pt x="2661" y="1428"/>
                  </a:lnTo>
                  <a:lnTo>
                    <a:pt x="2661" y="1428"/>
                  </a:lnTo>
                  <a:lnTo>
                    <a:pt x="2686" y="1465"/>
                  </a:lnTo>
                  <a:lnTo>
                    <a:pt x="2686" y="1465"/>
                  </a:lnTo>
                  <a:lnTo>
                    <a:pt x="2711" y="1502"/>
                  </a:lnTo>
                  <a:lnTo>
                    <a:pt x="2711" y="1502"/>
                  </a:lnTo>
                  <a:lnTo>
                    <a:pt x="2736" y="1533"/>
                  </a:lnTo>
                  <a:lnTo>
                    <a:pt x="2736" y="1533"/>
                  </a:lnTo>
                  <a:lnTo>
                    <a:pt x="2755" y="1570"/>
                  </a:lnTo>
                  <a:lnTo>
                    <a:pt x="2755" y="1570"/>
                  </a:lnTo>
                  <a:lnTo>
                    <a:pt x="2779" y="1600"/>
                  </a:lnTo>
                  <a:lnTo>
                    <a:pt x="2779" y="1600"/>
                  </a:lnTo>
                  <a:lnTo>
                    <a:pt x="2804" y="1631"/>
                  </a:lnTo>
                  <a:lnTo>
                    <a:pt x="2804" y="1631"/>
                  </a:lnTo>
                  <a:lnTo>
                    <a:pt x="2829" y="1653"/>
                  </a:lnTo>
                  <a:lnTo>
                    <a:pt x="2829" y="1653"/>
                  </a:lnTo>
                  <a:lnTo>
                    <a:pt x="2841" y="1668"/>
                  </a:lnTo>
                  <a:lnTo>
                    <a:pt x="2854" y="1683"/>
                  </a:lnTo>
                  <a:lnTo>
                    <a:pt x="2854" y="1683"/>
                  </a:lnTo>
                  <a:lnTo>
                    <a:pt x="2873" y="1706"/>
                  </a:lnTo>
                  <a:lnTo>
                    <a:pt x="2873" y="1706"/>
                  </a:lnTo>
                  <a:lnTo>
                    <a:pt x="2898" y="1729"/>
                  </a:lnTo>
                  <a:lnTo>
                    <a:pt x="2898" y="1729"/>
                  </a:lnTo>
                  <a:lnTo>
                    <a:pt x="2922" y="1744"/>
                  </a:lnTo>
                  <a:lnTo>
                    <a:pt x="2922" y="1744"/>
                  </a:lnTo>
                  <a:lnTo>
                    <a:pt x="2935" y="1751"/>
                  </a:lnTo>
                  <a:lnTo>
                    <a:pt x="2948" y="1766"/>
                  </a:lnTo>
                  <a:lnTo>
                    <a:pt x="2948" y="1766"/>
                  </a:lnTo>
                  <a:lnTo>
                    <a:pt x="2967" y="1781"/>
                  </a:lnTo>
                  <a:lnTo>
                    <a:pt x="2967" y="1781"/>
                  </a:lnTo>
                  <a:lnTo>
                    <a:pt x="2991" y="1796"/>
                  </a:lnTo>
                  <a:lnTo>
                    <a:pt x="2991" y="1796"/>
                  </a:lnTo>
                  <a:lnTo>
                    <a:pt x="3016" y="1811"/>
                  </a:lnTo>
                  <a:lnTo>
                    <a:pt x="3016" y="1811"/>
                  </a:lnTo>
                  <a:lnTo>
                    <a:pt x="3041" y="1819"/>
                  </a:lnTo>
                  <a:lnTo>
                    <a:pt x="3041" y="1819"/>
                  </a:lnTo>
                  <a:lnTo>
                    <a:pt x="3066" y="1834"/>
                  </a:lnTo>
                  <a:lnTo>
                    <a:pt x="3066" y="1834"/>
                  </a:lnTo>
                  <a:lnTo>
                    <a:pt x="3085" y="1841"/>
                  </a:lnTo>
                  <a:lnTo>
                    <a:pt x="3085" y="1841"/>
                  </a:lnTo>
                  <a:lnTo>
                    <a:pt x="3109" y="1849"/>
                  </a:lnTo>
                  <a:lnTo>
                    <a:pt x="3109" y="1849"/>
                  </a:lnTo>
                  <a:lnTo>
                    <a:pt x="3135" y="1856"/>
                  </a:lnTo>
                  <a:lnTo>
                    <a:pt x="3135" y="1856"/>
                  </a:lnTo>
                  <a:lnTo>
                    <a:pt x="3159" y="1864"/>
                  </a:lnTo>
                  <a:lnTo>
                    <a:pt x="3159" y="1864"/>
                  </a:lnTo>
                  <a:lnTo>
                    <a:pt x="3178" y="1871"/>
                  </a:lnTo>
                  <a:lnTo>
                    <a:pt x="3178" y="1871"/>
                  </a:lnTo>
                  <a:lnTo>
                    <a:pt x="3203" y="1879"/>
                  </a:lnTo>
                  <a:lnTo>
                    <a:pt x="3203" y="1879"/>
                  </a:lnTo>
                  <a:lnTo>
                    <a:pt x="3228" y="1886"/>
                  </a:lnTo>
                  <a:lnTo>
                    <a:pt x="3228" y="1886"/>
                  </a:lnTo>
                  <a:lnTo>
                    <a:pt x="3253" y="1886"/>
                  </a:lnTo>
                  <a:lnTo>
                    <a:pt x="3253" y="1886"/>
                  </a:lnTo>
                  <a:lnTo>
                    <a:pt x="3265" y="1886"/>
                  </a:lnTo>
                  <a:lnTo>
                    <a:pt x="3278" y="1894"/>
                  </a:lnTo>
                  <a:lnTo>
                    <a:pt x="3278" y="1894"/>
                  </a:lnTo>
                  <a:lnTo>
                    <a:pt x="3296" y="1894"/>
                  </a:lnTo>
                  <a:lnTo>
                    <a:pt x="3296" y="1894"/>
                  </a:lnTo>
                  <a:lnTo>
                    <a:pt x="3309" y="1894"/>
                  </a:lnTo>
                  <a:lnTo>
                    <a:pt x="3321" y="1901"/>
                  </a:lnTo>
                  <a:lnTo>
                    <a:pt x="3321" y="1901"/>
                  </a:lnTo>
                  <a:lnTo>
                    <a:pt x="3346" y="1901"/>
                  </a:lnTo>
                  <a:lnTo>
                    <a:pt x="3346" y="1901"/>
                  </a:lnTo>
                  <a:lnTo>
                    <a:pt x="3372" y="1901"/>
                  </a:lnTo>
                  <a:lnTo>
                    <a:pt x="3372" y="1901"/>
                  </a:lnTo>
                  <a:lnTo>
                    <a:pt x="3390" y="1901"/>
                  </a:lnTo>
                  <a:lnTo>
                    <a:pt x="3390" y="1901"/>
                  </a:lnTo>
                  <a:lnTo>
                    <a:pt x="3402" y="1901"/>
                  </a:lnTo>
                  <a:lnTo>
                    <a:pt x="3415" y="1908"/>
                  </a:lnTo>
                  <a:lnTo>
                    <a:pt x="3415" y="1908"/>
                  </a:lnTo>
                  <a:lnTo>
                    <a:pt x="3440" y="1908"/>
                  </a:lnTo>
                  <a:lnTo>
                    <a:pt x="3440" y="1908"/>
                  </a:lnTo>
                  <a:lnTo>
                    <a:pt x="3465" y="1908"/>
                  </a:lnTo>
                  <a:lnTo>
                    <a:pt x="3465" y="1908"/>
                  </a:lnTo>
                  <a:lnTo>
                    <a:pt x="3489" y="1908"/>
                  </a:lnTo>
                  <a:lnTo>
                    <a:pt x="3489" y="1908"/>
                  </a:lnTo>
                  <a:lnTo>
                    <a:pt x="3508" y="1908"/>
                  </a:lnTo>
                  <a:lnTo>
                    <a:pt x="3508" y="1908"/>
                  </a:lnTo>
                  <a:lnTo>
                    <a:pt x="3533" y="1908"/>
                  </a:lnTo>
                  <a:lnTo>
                    <a:pt x="3533" y="1908"/>
                  </a:lnTo>
                  <a:lnTo>
                    <a:pt x="3546" y="1908"/>
                  </a:lnTo>
                  <a:lnTo>
                    <a:pt x="3558" y="1916"/>
                  </a:lnTo>
                  <a:lnTo>
                    <a:pt x="3558" y="1916"/>
                  </a:lnTo>
                  <a:lnTo>
                    <a:pt x="3583" y="1916"/>
                  </a:lnTo>
                  <a:lnTo>
                    <a:pt x="3583" y="1916"/>
                  </a:lnTo>
                  <a:lnTo>
                    <a:pt x="3608" y="1916"/>
                  </a:lnTo>
                  <a:lnTo>
                    <a:pt x="3608" y="1916"/>
                  </a:lnTo>
                  <a:lnTo>
                    <a:pt x="3626" y="1916"/>
                  </a:lnTo>
                  <a:lnTo>
                    <a:pt x="3626" y="1916"/>
                  </a:lnTo>
                  <a:lnTo>
                    <a:pt x="3652" y="1916"/>
                  </a:lnTo>
                  <a:lnTo>
                    <a:pt x="3652" y="1916"/>
                  </a:lnTo>
                  <a:lnTo>
                    <a:pt x="3677" y="1916"/>
                  </a:lnTo>
                  <a:lnTo>
                    <a:pt x="3677" y="1916"/>
                  </a:lnTo>
                  <a:lnTo>
                    <a:pt x="3702" y="1916"/>
                  </a:lnTo>
                  <a:lnTo>
                    <a:pt x="3702" y="1916"/>
                  </a:lnTo>
                  <a:lnTo>
                    <a:pt x="3720" y="1916"/>
                  </a:lnTo>
                  <a:lnTo>
                    <a:pt x="3720" y="1916"/>
                  </a:lnTo>
                  <a:lnTo>
                    <a:pt x="3745" y="1916"/>
                  </a:lnTo>
                  <a:lnTo>
                    <a:pt x="3745" y="1916"/>
                  </a:lnTo>
                  <a:lnTo>
                    <a:pt x="3770" y="1916"/>
                  </a:lnTo>
                  <a:lnTo>
                    <a:pt x="3770" y="1916"/>
                  </a:lnTo>
                  <a:lnTo>
                    <a:pt x="0" y="1916"/>
                  </a:lnTo>
                  <a:lnTo>
                    <a:pt x="0" y="1916"/>
                  </a:lnTo>
                </a:path>
              </a:pathLst>
            </a:custGeom>
            <a:solidFill>
              <a:srgbClr val="80FF80"/>
            </a:solidFill>
            <a:ln w="31511" cap="flat" cmpd="sng">
              <a:solidFill>
                <a:srgbClr val="000000"/>
              </a:solidFill>
              <a:prstDash val="solid"/>
              <a:round/>
              <a:headEnd type="none" w="med" len="med"/>
              <a:tailEnd type="none" w="med" len="med"/>
            </a:ln>
            <a:effectLst/>
          </p:spPr>
          <p:txBody>
            <a:bodyPr/>
            <a:lstStyle/>
            <a:p>
              <a:endParaRPr lang="en-US"/>
            </a:p>
          </p:txBody>
        </p:sp>
        <p:grpSp>
          <p:nvGrpSpPr>
            <p:cNvPr id="14397" name="Group 61"/>
            <p:cNvGrpSpPr>
              <a:grpSpLocks/>
            </p:cNvGrpSpPr>
            <p:nvPr/>
          </p:nvGrpSpPr>
          <p:grpSpPr bwMode="auto">
            <a:xfrm>
              <a:off x="691" y="4181"/>
              <a:ext cx="3938" cy="409"/>
              <a:chOff x="691" y="4181"/>
              <a:chExt cx="3938" cy="409"/>
            </a:xfrm>
          </p:grpSpPr>
          <p:sp>
            <p:nvSpPr>
              <p:cNvPr id="14369" name="Line 33"/>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4370" name="Line 34"/>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4371" name="Line 35"/>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4372" name="Line 36"/>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4373" name="Line 37"/>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4374" name="Line 38"/>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4375" name="Line 39"/>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4376" name="Line 40"/>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4377" name="Line 41"/>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4378" name="Line 42"/>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4379" name="Text Box 43"/>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4380" name="Text Box 44"/>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4381" name="Text Box 45"/>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4382" name="Text Box 46"/>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4383" name="Text Box 47"/>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4384" name="Text Box 48"/>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4385" name="Text Box 49"/>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4386" name="Text Box 50"/>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4387" name="Text Box 51"/>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sp>
            <p:nvSpPr>
              <p:cNvPr id="14388" name="Text Box 52"/>
              <p:cNvSpPr txBox="1">
                <a:spLocks noChangeArrowheads="1"/>
              </p:cNvSpPr>
              <p:nvPr/>
            </p:nvSpPr>
            <p:spPr bwMode="auto">
              <a:xfrm>
                <a:off x="71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sp>
            <p:nvSpPr>
              <p:cNvPr id="14389" name="Text Box 53"/>
              <p:cNvSpPr txBox="1">
                <a:spLocks noChangeArrowheads="1"/>
              </p:cNvSpPr>
              <p:nvPr/>
            </p:nvSpPr>
            <p:spPr bwMode="auto">
              <a:xfrm>
                <a:off x="1186"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4390" name="Text Box 54"/>
              <p:cNvSpPr txBox="1">
                <a:spLocks noChangeArrowheads="1"/>
              </p:cNvSpPr>
              <p:nvPr/>
            </p:nvSpPr>
            <p:spPr bwMode="auto">
              <a:xfrm>
                <a:off x="165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4391" name="Text Box 55"/>
              <p:cNvSpPr txBox="1">
                <a:spLocks noChangeArrowheads="1"/>
              </p:cNvSpPr>
              <p:nvPr/>
            </p:nvSpPr>
            <p:spPr bwMode="auto">
              <a:xfrm>
                <a:off x="2127"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4392" name="Text Box 56"/>
              <p:cNvSpPr txBox="1">
                <a:spLocks noChangeArrowheads="1"/>
              </p:cNvSpPr>
              <p:nvPr/>
            </p:nvSpPr>
            <p:spPr bwMode="auto">
              <a:xfrm>
                <a:off x="2613"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0</a:t>
                </a:r>
                <a:endParaRPr lang="en-US"/>
              </a:p>
            </p:txBody>
          </p:sp>
          <p:sp>
            <p:nvSpPr>
              <p:cNvPr id="14393" name="Text Box 57"/>
              <p:cNvSpPr txBox="1">
                <a:spLocks noChangeArrowheads="1"/>
              </p:cNvSpPr>
              <p:nvPr/>
            </p:nvSpPr>
            <p:spPr bwMode="auto">
              <a:xfrm>
                <a:off x="3080"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4394" name="Text Box 58"/>
              <p:cNvSpPr txBox="1">
                <a:spLocks noChangeArrowheads="1"/>
              </p:cNvSpPr>
              <p:nvPr/>
            </p:nvSpPr>
            <p:spPr bwMode="auto">
              <a:xfrm>
                <a:off x="3554"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4395" name="Text Box 59"/>
              <p:cNvSpPr txBox="1">
                <a:spLocks noChangeArrowheads="1"/>
              </p:cNvSpPr>
              <p:nvPr/>
            </p:nvSpPr>
            <p:spPr bwMode="auto">
              <a:xfrm>
                <a:off x="4021"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4396" name="Text Box 60"/>
              <p:cNvSpPr txBox="1">
                <a:spLocks noChangeArrowheads="1"/>
              </p:cNvSpPr>
              <p:nvPr/>
            </p:nvSpPr>
            <p:spPr bwMode="auto">
              <a:xfrm>
                <a:off x="4495"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grpSp>
        <p:sp>
          <p:nvSpPr>
            <p:cNvPr id="14398" name="Freeform 62"/>
            <p:cNvSpPr>
              <a:spLocks/>
            </p:cNvSpPr>
            <p:nvPr/>
          </p:nvSpPr>
          <p:spPr bwMode="auto">
            <a:xfrm>
              <a:off x="3538" y="3892"/>
              <a:ext cx="998" cy="290"/>
            </a:xfrm>
            <a:custGeom>
              <a:avLst/>
              <a:gdLst/>
              <a:ahLst/>
              <a:cxnLst>
                <a:cxn ang="0">
                  <a:pos x="0" y="281"/>
                </a:cxn>
                <a:cxn ang="0">
                  <a:pos x="997" y="289"/>
                </a:cxn>
                <a:cxn ang="0">
                  <a:pos x="963" y="289"/>
                </a:cxn>
                <a:cxn ang="0">
                  <a:pos x="938" y="289"/>
                </a:cxn>
                <a:cxn ang="0">
                  <a:pos x="920" y="289"/>
                </a:cxn>
                <a:cxn ang="0">
                  <a:pos x="895" y="289"/>
                </a:cxn>
                <a:cxn ang="0">
                  <a:pos x="870" y="289"/>
                </a:cxn>
                <a:cxn ang="0">
                  <a:pos x="844" y="289"/>
                </a:cxn>
                <a:cxn ang="0">
                  <a:pos x="826" y="289"/>
                </a:cxn>
                <a:cxn ang="0">
                  <a:pos x="801" y="289"/>
                </a:cxn>
                <a:cxn ang="0">
                  <a:pos x="776" y="289"/>
                </a:cxn>
                <a:cxn ang="0">
                  <a:pos x="764" y="281"/>
                </a:cxn>
                <a:cxn ang="0">
                  <a:pos x="751" y="281"/>
                </a:cxn>
                <a:cxn ang="0">
                  <a:pos x="726" y="281"/>
                </a:cxn>
                <a:cxn ang="0">
                  <a:pos x="707" y="281"/>
                </a:cxn>
                <a:cxn ang="0">
                  <a:pos x="683" y="281"/>
                </a:cxn>
                <a:cxn ang="0">
                  <a:pos x="658" y="281"/>
                </a:cxn>
                <a:cxn ang="0">
                  <a:pos x="633" y="281"/>
                </a:cxn>
                <a:cxn ang="0">
                  <a:pos x="608" y="274"/>
                </a:cxn>
                <a:cxn ang="0">
                  <a:pos x="590" y="274"/>
                </a:cxn>
                <a:cxn ang="0">
                  <a:pos x="564" y="274"/>
                </a:cxn>
                <a:cxn ang="0">
                  <a:pos x="539" y="274"/>
                </a:cxn>
                <a:cxn ang="0">
                  <a:pos x="527" y="267"/>
                </a:cxn>
                <a:cxn ang="0">
                  <a:pos x="514" y="267"/>
                </a:cxn>
                <a:cxn ang="0">
                  <a:pos x="496" y="267"/>
                </a:cxn>
                <a:cxn ang="0">
                  <a:pos x="471" y="259"/>
                </a:cxn>
                <a:cxn ang="0">
                  <a:pos x="446" y="259"/>
                </a:cxn>
                <a:cxn ang="0">
                  <a:pos x="421" y="252"/>
                </a:cxn>
                <a:cxn ang="0">
                  <a:pos x="396" y="244"/>
                </a:cxn>
                <a:cxn ang="0">
                  <a:pos x="377" y="237"/>
                </a:cxn>
                <a:cxn ang="0">
                  <a:pos x="353" y="229"/>
                </a:cxn>
                <a:cxn ang="0">
                  <a:pos x="327" y="222"/>
                </a:cxn>
                <a:cxn ang="0">
                  <a:pos x="303" y="214"/>
                </a:cxn>
                <a:cxn ang="0">
                  <a:pos x="284" y="207"/>
                </a:cxn>
                <a:cxn ang="0">
                  <a:pos x="259" y="192"/>
                </a:cxn>
                <a:cxn ang="0">
                  <a:pos x="234" y="184"/>
                </a:cxn>
                <a:cxn ang="0">
                  <a:pos x="209" y="169"/>
                </a:cxn>
                <a:cxn ang="0">
                  <a:pos x="185" y="154"/>
                </a:cxn>
                <a:cxn ang="0">
                  <a:pos x="166" y="139"/>
                </a:cxn>
                <a:cxn ang="0">
                  <a:pos x="153" y="124"/>
                </a:cxn>
                <a:cxn ang="0">
                  <a:pos x="140" y="117"/>
                </a:cxn>
                <a:cxn ang="0">
                  <a:pos x="116" y="102"/>
                </a:cxn>
                <a:cxn ang="0">
                  <a:pos x="91" y="79"/>
                </a:cxn>
                <a:cxn ang="0">
                  <a:pos x="72" y="56"/>
                </a:cxn>
                <a:cxn ang="0">
                  <a:pos x="47" y="26"/>
                </a:cxn>
                <a:cxn ang="0">
                  <a:pos x="22" y="4"/>
                </a:cxn>
                <a:cxn ang="0">
                  <a:pos x="0" y="0"/>
                </a:cxn>
              </a:cxnLst>
              <a:rect l="0" t="0" r="r" b="b"/>
              <a:pathLst>
                <a:path w="998" h="290">
                  <a:moveTo>
                    <a:pt x="0" y="0"/>
                  </a:moveTo>
                  <a:lnTo>
                    <a:pt x="0" y="281"/>
                  </a:lnTo>
                  <a:lnTo>
                    <a:pt x="0" y="289"/>
                  </a:lnTo>
                  <a:lnTo>
                    <a:pt x="997" y="289"/>
                  </a:lnTo>
                  <a:lnTo>
                    <a:pt x="988" y="289"/>
                  </a:lnTo>
                  <a:lnTo>
                    <a:pt x="963" y="289"/>
                  </a:lnTo>
                  <a:lnTo>
                    <a:pt x="963" y="289"/>
                  </a:lnTo>
                  <a:lnTo>
                    <a:pt x="938" y="289"/>
                  </a:lnTo>
                  <a:lnTo>
                    <a:pt x="938" y="289"/>
                  </a:lnTo>
                  <a:lnTo>
                    <a:pt x="920" y="289"/>
                  </a:lnTo>
                  <a:lnTo>
                    <a:pt x="920" y="289"/>
                  </a:lnTo>
                  <a:lnTo>
                    <a:pt x="895" y="289"/>
                  </a:lnTo>
                  <a:lnTo>
                    <a:pt x="895" y="289"/>
                  </a:lnTo>
                  <a:lnTo>
                    <a:pt x="870" y="289"/>
                  </a:lnTo>
                  <a:lnTo>
                    <a:pt x="870" y="289"/>
                  </a:lnTo>
                  <a:lnTo>
                    <a:pt x="844" y="289"/>
                  </a:lnTo>
                  <a:lnTo>
                    <a:pt x="844" y="289"/>
                  </a:lnTo>
                  <a:lnTo>
                    <a:pt x="826" y="289"/>
                  </a:lnTo>
                  <a:lnTo>
                    <a:pt x="826" y="289"/>
                  </a:lnTo>
                  <a:lnTo>
                    <a:pt x="801" y="289"/>
                  </a:lnTo>
                  <a:lnTo>
                    <a:pt x="801" y="289"/>
                  </a:lnTo>
                  <a:lnTo>
                    <a:pt x="776" y="289"/>
                  </a:lnTo>
                  <a:lnTo>
                    <a:pt x="776" y="289"/>
                  </a:lnTo>
                  <a:lnTo>
                    <a:pt x="764" y="281"/>
                  </a:lnTo>
                  <a:lnTo>
                    <a:pt x="751" y="281"/>
                  </a:lnTo>
                  <a:lnTo>
                    <a:pt x="751" y="281"/>
                  </a:lnTo>
                  <a:lnTo>
                    <a:pt x="726" y="281"/>
                  </a:lnTo>
                  <a:lnTo>
                    <a:pt x="726" y="281"/>
                  </a:lnTo>
                  <a:lnTo>
                    <a:pt x="707" y="281"/>
                  </a:lnTo>
                  <a:lnTo>
                    <a:pt x="707" y="281"/>
                  </a:lnTo>
                  <a:lnTo>
                    <a:pt x="683" y="281"/>
                  </a:lnTo>
                  <a:lnTo>
                    <a:pt x="683" y="281"/>
                  </a:lnTo>
                  <a:lnTo>
                    <a:pt x="658" y="281"/>
                  </a:lnTo>
                  <a:lnTo>
                    <a:pt x="658" y="281"/>
                  </a:lnTo>
                  <a:lnTo>
                    <a:pt x="633" y="281"/>
                  </a:lnTo>
                  <a:lnTo>
                    <a:pt x="633" y="281"/>
                  </a:lnTo>
                  <a:lnTo>
                    <a:pt x="620" y="274"/>
                  </a:lnTo>
                  <a:lnTo>
                    <a:pt x="608" y="274"/>
                  </a:lnTo>
                  <a:lnTo>
                    <a:pt x="608" y="274"/>
                  </a:lnTo>
                  <a:lnTo>
                    <a:pt x="590" y="274"/>
                  </a:lnTo>
                  <a:lnTo>
                    <a:pt x="590" y="274"/>
                  </a:lnTo>
                  <a:lnTo>
                    <a:pt x="564" y="274"/>
                  </a:lnTo>
                  <a:lnTo>
                    <a:pt x="564" y="274"/>
                  </a:lnTo>
                  <a:lnTo>
                    <a:pt x="539" y="274"/>
                  </a:lnTo>
                  <a:lnTo>
                    <a:pt x="539" y="274"/>
                  </a:lnTo>
                  <a:lnTo>
                    <a:pt x="527" y="267"/>
                  </a:lnTo>
                  <a:lnTo>
                    <a:pt x="514" y="267"/>
                  </a:lnTo>
                  <a:lnTo>
                    <a:pt x="514" y="267"/>
                  </a:lnTo>
                  <a:lnTo>
                    <a:pt x="496" y="267"/>
                  </a:lnTo>
                  <a:lnTo>
                    <a:pt x="496" y="267"/>
                  </a:lnTo>
                  <a:lnTo>
                    <a:pt x="483" y="259"/>
                  </a:lnTo>
                  <a:lnTo>
                    <a:pt x="471" y="259"/>
                  </a:lnTo>
                  <a:lnTo>
                    <a:pt x="471" y="259"/>
                  </a:lnTo>
                  <a:lnTo>
                    <a:pt x="446" y="259"/>
                  </a:lnTo>
                  <a:lnTo>
                    <a:pt x="446" y="259"/>
                  </a:lnTo>
                  <a:lnTo>
                    <a:pt x="421" y="252"/>
                  </a:lnTo>
                  <a:lnTo>
                    <a:pt x="421" y="252"/>
                  </a:lnTo>
                  <a:lnTo>
                    <a:pt x="396" y="244"/>
                  </a:lnTo>
                  <a:lnTo>
                    <a:pt x="396" y="244"/>
                  </a:lnTo>
                  <a:lnTo>
                    <a:pt x="377" y="237"/>
                  </a:lnTo>
                  <a:lnTo>
                    <a:pt x="377" y="237"/>
                  </a:lnTo>
                  <a:lnTo>
                    <a:pt x="353" y="229"/>
                  </a:lnTo>
                  <a:lnTo>
                    <a:pt x="353" y="229"/>
                  </a:lnTo>
                  <a:lnTo>
                    <a:pt x="327" y="222"/>
                  </a:lnTo>
                  <a:lnTo>
                    <a:pt x="327" y="222"/>
                  </a:lnTo>
                  <a:lnTo>
                    <a:pt x="303" y="214"/>
                  </a:lnTo>
                  <a:lnTo>
                    <a:pt x="303" y="214"/>
                  </a:lnTo>
                  <a:lnTo>
                    <a:pt x="284" y="207"/>
                  </a:lnTo>
                  <a:lnTo>
                    <a:pt x="284" y="207"/>
                  </a:lnTo>
                  <a:lnTo>
                    <a:pt x="259" y="192"/>
                  </a:lnTo>
                  <a:lnTo>
                    <a:pt x="259" y="192"/>
                  </a:lnTo>
                  <a:lnTo>
                    <a:pt x="234" y="184"/>
                  </a:lnTo>
                  <a:lnTo>
                    <a:pt x="234" y="184"/>
                  </a:lnTo>
                  <a:lnTo>
                    <a:pt x="209" y="169"/>
                  </a:lnTo>
                  <a:lnTo>
                    <a:pt x="209" y="169"/>
                  </a:lnTo>
                  <a:lnTo>
                    <a:pt x="185" y="154"/>
                  </a:lnTo>
                  <a:lnTo>
                    <a:pt x="185" y="154"/>
                  </a:lnTo>
                  <a:lnTo>
                    <a:pt x="166" y="139"/>
                  </a:lnTo>
                  <a:lnTo>
                    <a:pt x="166" y="139"/>
                  </a:lnTo>
                  <a:lnTo>
                    <a:pt x="153" y="124"/>
                  </a:lnTo>
                  <a:lnTo>
                    <a:pt x="140" y="117"/>
                  </a:lnTo>
                  <a:lnTo>
                    <a:pt x="140" y="117"/>
                  </a:lnTo>
                  <a:lnTo>
                    <a:pt x="116" y="102"/>
                  </a:lnTo>
                  <a:lnTo>
                    <a:pt x="116" y="102"/>
                  </a:lnTo>
                  <a:lnTo>
                    <a:pt x="91" y="79"/>
                  </a:lnTo>
                  <a:lnTo>
                    <a:pt x="91" y="79"/>
                  </a:lnTo>
                  <a:lnTo>
                    <a:pt x="72" y="56"/>
                  </a:lnTo>
                  <a:lnTo>
                    <a:pt x="72" y="56"/>
                  </a:lnTo>
                  <a:lnTo>
                    <a:pt x="59" y="41"/>
                  </a:lnTo>
                  <a:lnTo>
                    <a:pt x="47" y="26"/>
                  </a:lnTo>
                  <a:lnTo>
                    <a:pt x="47" y="26"/>
                  </a:lnTo>
                  <a:lnTo>
                    <a:pt x="22" y="4"/>
                  </a:lnTo>
                  <a:lnTo>
                    <a:pt x="0" y="0"/>
                  </a:lnTo>
                  <a:lnTo>
                    <a:pt x="0"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sp>
          <p:nvSpPr>
            <p:cNvPr id="14399" name="Freeform 63"/>
            <p:cNvSpPr>
              <a:spLocks/>
            </p:cNvSpPr>
            <p:nvPr/>
          </p:nvSpPr>
          <p:spPr bwMode="auto">
            <a:xfrm>
              <a:off x="743" y="3892"/>
              <a:ext cx="999" cy="290"/>
            </a:xfrm>
            <a:custGeom>
              <a:avLst/>
              <a:gdLst/>
              <a:ahLst/>
              <a:cxnLst>
                <a:cxn ang="0">
                  <a:pos x="998" y="281"/>
                </a:cxn>
                <a:cxn ang="0">
                  <a:pos x="0" y="289"/>
                </a:cxn>
                <a:cxn ang="0">
                  <a:pos x="35" y="289"/>
                </a:cxn>
                <a:cxn ang="0">
                  <a:pos x="60" y="289"/>
                </a:cxn>
                <a:cxn ang="0">
                  <a:pos x="78" y="289"/>
                </a:cxn>
                <a:cxn ang="0">
                  <a:pos x="103" y="289"/>
                </a:cxn>
                <a:cxn ang="0">
                  <a:pos x="128" y="289"/>
                </a:cxn>
                <a:cxn ang="0">
                  <a:pos x="153" y="289"/>
                </a:cxn>
                <a:cxn ang="0">
                  <a:pos x="172" y="289"/>
                </a:cxn>
                <a:cxn ang="0">
                  <a:pos x="197" y="289"/>
                </a:cxn>
                <a:cxn ang="0">
                  <a:pos x="222" y="289"/>
                </a:cxn>
                <a:cxn ang="0">
                  <a:pos x="234" y="281"/>
                </a:cxn>
                <a:cxn ang="0">
                  <a:pos x="246" y="281"/>
                </a:cxn>
                <a:cxn ang="0">
                  <a:pos x="271" y="281"/>
                </a:cxn>
                <a:cxn ang="0">
                  <a:pos x="291" y="281"/>
                </a:cxn>
                <a:cxn ang="0">
                  <a:pos x="315" y="281"/>
                </a:cxn>
                <a:cxn ang="0">
                  <a:pos x="340" y="281"/>
                </a:cxn>
                <a:cxn ang="0">
                  <a:pos x="365" y="281"/>
                </a:cxn>
                <a:cxn ang="0">
                  <a:pos x="390" y="274"/>
                </a:cxn>
                <a:cxn ang="0">
                  <a:pos x="409" y="274"/>
                </a:cxn>
                <a:cxn ang="0">
                  <a:pos x="434" y="274"/>
                </a:cxn>
                <a:cxn ang="0">
                  <a:pos x="458" y="274"/>
                </a:cxn>
                <a:cxn ang="0">
                  <a:pos x="471" y="267"/>
                </a:cxn>
                <a:cxn ang="0">
                  <a:pos x="484" y="267"/>
                </a:cxn>
                <a:cxn ang="0">
                  <a:pos x="502" y="267"/>
                </a:cxn>
                <a:cxn ang="0">
                  <a:pos x="527" y="259"/>
                </a:cxn>
                <a:cxn ang="0">
                  <a:pos x="552" y="259"/>
                </a:cxn>
                <a:cxn ang="0">
                  <a:pos x="577" y="252"/>
                </a:cxn>
                <a:cxn ang="0">
                  <a:pos x="602" y="244"/>
                </a:cxn>
                <a:cxn ang="0">
                  <a:pos x="621" y="237"/>
                </a:cxn>
                <a:cxn ang="0">
                  <a:pos x="645" y="229"/>
                </a:cxn>
                <a:cxn ang="0">
                  <a:pos x="670" y="222"/>
                </a:cxn>
                <a:cxn ang="0">
                  <a:pos x="695" y="214"/>
                </a:cxn>
                <a:cxn ang="0">
                  <a:pos x="714" y="207"/>
                </a:cxn>
                <a:cxn ang="0">
                  <a:pos x="739" y="192"/>
                </a:cxn>
                <a:cxn ang="0">
                  <a:pos x="764" y="184"/>
                </a:cxn>
                <a:cxn ang="0">
                  <a:pos x="789" y="169"/>
                </a:cxn>
                <a:cxn ang="0">
                  <a:pos x="813" y="154"/>
                </a:cxn>
                <a:cxn ang="0">
                  <a:pos x="832" y="139"/>
                </a:cxn>
                <a:cxn ang="0">
                  <a:pos x="845" y="124"/>
                </a:cxn>
                <a:cxn ang="0">
                  <a:pos x="857" y="117"/>
                </a:cxn>
                <a:cxn ang="0">
                  <a:pos x="882" y="102"/>
                </a:cxn>
                <a:cxn ang="0">
                  <a:pos x="907" y="79"/>
                </a:cxn>
                <a:cxn ang="0">
                  <a:pos x="926" y="56"/>
                </a:cxn>
                <a:cxn ang="0">
                  <a:pos x="950" y="26"/>
                </a:cxn>
                <a:cxn ang="0">
                  <a:pos x="975" y="4"/>
                </a:cxn>
                <a:cxn ang="0">
                  <a:pos x="998" y="0"/>
                </a:cxn>
              </a:cxnLst>
              <a:rect l="0" t="0" r="r" b="b"/>
              <a:pathLst>
                <a:path w="999" h="290">
                  <a:moveTo>
                    <a:pt x="998" y="0"/>
                  </a:moveTo>
                  <a:lnTo>
                    <a:pt x="998" y="281"/>
                  </a:lnTo>
                  <a:lnTo>
                    <a:pt x="998" y="289"/>
                  </a:lnTo>
                  <a:lnTo>
                    <a:pt x="0" y="289"/>
                  </a:lnTo>
                  <a:lnTo>
                    <a:pt x="10" y="289"/>
                  </a:lnTo>
                  <a:lnTo>
                    <a:pt x="35" y="289"/>
                  </a:lnTo>
                  <a:lnTo>
                    <a:pt x="35" y="289"/>
                  </a:lnTo>
                  <a:lnTo>
                    <a:pt x="60" y="289"/>
                  </a:lnTo>
                  <a:lnTo>
                    <a:pt x="60" y="289"/>
                  </a:lnTo>
                  <a:lnTo>
                    <a:pt x="78" y="289"/>
                  </a:lnTo>
                  <a:lnTo>
                    <a:pt x="78" y="289"/>
                  </a:lnTo>
                  <a:lnTo>
                    <a:pt x="103" y="289"/>
                  </a:lnTo>
                  <a:lnTo>
                    <a:pt x="103" y="289"/>
                  </a:lnTo>
                  <a:lnTo>
                    <a:pt x="128" y="289"/>
                  </a:lnTo>
                  <a:lnTo>
                    <a:pt x="128" y="289"/>
                  </a:lnTo>
                  <a:lnTo>
                    <a:pt x="153" y="289"/>
                  </a:lnTo>
                  <a:lnTo>
                    <a:pt x="153" y="289"/>
                  </a:lnTo>
                  <a:lnTo>
                    <a:pt x="172" y="289"/>
                  </a:lnTo>
                  <a:lnTo>
                    <a:pt x="172" y="289"/>
                  </a:lnTo>
                  <a:lnTo>
                    <a:pt x="197" y="289"/>
                  </a:lnTo>
                  <a:lnTo>
                    <a:pt x="197" y="289"/>
                  </a:lnTo>
                  <a:lnTo>
                    <a:pt x="222" y="289"/>
                  </a:lnTo>
                  <a:lnTo>
                    <a:pt x="222" y="289"/>
                  </a:lnTo>
                  <a:lnTo>
                    <a:pt x="234" y="281"/>
                  </a:lnTo>
                  <a:lnTo>
                    <a:pt x="246" y="281"/>
                  </a:lnTo>
                  <a:lnTo>
                    <a:pt x="246" y="281"/>
                  </a:lnTo>
                  <a:lnTo>
                    <a:pt x="271" y="281"/>
                  </a:lnTo>
                  <a:lnTo>
                    <a:pt x="271" y="281"/>
                  </a:lnTo>
                  <a:lnTo>
                    <a:pt x="291" y="281"/>
                  </a:lnTo>
                  <a:lnTo>
                    <a:pt x="291" y="281"/>
                  </a:lnTo>
                  <a:lnTo>
                    <a:pt x="315" y="281"/>
                  </a:lnTo>
                  <a:lnTo>
                    <a:pt x="315" y="281"/>
                  </a:lnTo>
                  <a:lnTo>
                    <a:pt x="340" y="281"/>
                  </a:lnTo>
                  <a:lnTo>
                    <a:pt x="340" y="281"/>
                  </a:lnTo>
                  <a:lnTo>
                    <a:pt x="365" y="281"/>
                  </a:lnTo>
                  <a:lnTo>
                    <a:pt x="365" y="281"/>
                  </a:lnTo>
                  <a:lnTo>
                    <a:pt x="378" y="274"/>
                  </a:lnTo>
                  <a:lnTo>
                    <a:pt x="390" y="274"/>
                  </a:lnTo>
                  <a:lnTo>
                    <a:pt x="390" y="274"/>
                  </a:lnTo>
                  <a:lnTo>
                    <a:pt x="409" y="274"/>
                  </a:lnTo>
                  <a:lnTo>
                    <a:pt x="409" y="274"/>
                  </a:lnTo>
                  <a:lnTo>
                    <a:pt x="434" y="274"/>
                  </a:lnTo>
                  <a:lnTo>
                    <a:pt x="434" y="274"/>
                  </a:lnTo>
                  <a:lnTo>
                    <a:pt x="458" y="274"/>
                  </a:lnTo>
                  <a:lnTo>
                    <a:pt x="458" y="274"/>
                  </a:lnTo>
                  <a:lnTo>
                    <a:pt x="471" y="267"/>
                  </a:lnTo>
                  <a:lnTo>
                    <a:pt x="484" y="267"/>
                  </a:lnTo>
                  <a:lnTo>
                    <a:pt x="484" y="267"/>
                  </a:lnTo>
                  <a:lnTo>
                    <a:pt x="502" y="267"/>
                  </a:lnTo>
                  <a:lnTo>
                    <a:pt x="502" y="267"/>
                  </a:lnTo>
                  <a:lnTo>
                    <a:pt x="515" y="259"/>
                  </a:lnTo>
                  <a:lnTo>
                    <a:pt x="527" y="259"/>
                  </a:lnTo>
                  <a:lnTo>
                    <a:pt x="527" y="259"/>
                  </a:lnTo>
                  <a:lnTo>
                    <a:pt x="552" y="259"/>
                  </a:lnTo>
                  <a:lnTo>
                    <a:pt x="552" y="259"/>
                  </a:lnTo>
                  <a:lnTo>
                    <a:pt x="577" y="252"/>
                  </a:lnTo>
                  <a:lnTo>
                    <a:pt x="577" y="252"/>
                  </a:lnTo>
                  <a:lnTo>
                    <a:pt x="602" y="244"/>
                  </a:lnTo>
                  <a:lnTo>
                    <a:pt x="602" y="244"/>
                  </a:lnTo>
                  <a:lnTo>
                    <a:pt x="621" y="237"/>
                  </a:lnTo>
                  <a:lnTo>
                    <a:pt x="621" y="237"/>
                  </a:lnTo>
                  <a:lnTo>
                    <a:pt x="645" y="229"/>
                  </a:lnTo>
                  <a:lnTo>
                    <a:pt x="645" y="229"/>
                  </a:lnTo>
                  <a:lnTo>
                    <a:pt x="670" y="222"/>
                  </a:lnTo>
                  <a:lnTo>
                    <a:pt x="670" y="222"/>
                  </a:lnTo>
                  <a:lnTo>
                    <a:pt x="695" y="214"/>
                  </a:lnTo>
                  <a:lnTo>
                    <a:pt x="695" y="214"/>
                  </a:lnTo>
                  <a:lnTo>
                    <a:pt x="714" y="207"/>
                  </a:lnTo>
                  <a:lnTo>
                    <a:pt x="714" y="207"/>
                  </a:lnTo>
                  <a:lnTo>
                    <a:pt x="739" y="192"/>
                  </a:lnTo>
                  <a:lnTo>
                    <a:pt x="739" y="192"/>
                  </a:lnTo>
                  <a:lnTo>
                    <a:pt x="764" y="184"/>
                  </a:lnTo>
                  <a:lnTo>
                    <a:pt x="764" y="184"/>
                  </a:lnTo>
                  <a:lnTo>
                    <a:pt x="789" y="169"/>
                  </a:lnTo>
                  <a:lnTo>
                    <a:pt x="789" y="169"/>
                  </a:lnTo>
                  <a:lnTo>
                    <a:pt x="813" y="154"/>
                  </a:lnTo>
                  <a:lnTo>
                    <a:pt x="813" y="154"/>
                  </a:lnTo>
                  <a:lnTo>
                    <a:pt x="832" y="139"/>
                  </a:lnTo>
                  <a:lnTo>
                    <a:pt x="832" y="139"/>
                  </a:lnTo>
                  <a:lnTo>
                    <a:pt x="845" y="124"/>
                  </a:lnTo>
                  <a:lnTo>
                    <a:pt x="857" y="117"/>
                  </a:lnTo>
                  <a:lnTo>
                    <a:pt x="857" y="117"/>
                  </a:lnTo>
                  <a:lnTo>
                    <a:pt x="882" y="102"/>
                  </a:lnTo>
                  <a:lnTo>
                    <a:pt x="882" y="102"/>
                  </a:lnTo>
                  <a:lnTo>
                    <a:pt x="907" y="79"/>
                  </a:lnTo>
                  <a:lnTo>
                    <a:pt x="907" y="79"/>
                  </a:lnTo>
                  <a:lnTo>
                    <a:pt x="926" y="56"/>
                  </a:lnTo>
                  <a:lnTo>
                    <a:pt x="926" y="56"/>
                  </a:lnTo>
                  <a:lnTo>
                    <a:pt x="939" y="41"/>
                  </a:lnTo>
                  <a:lnTo>
                    <a:pt x="950" y="26"/>
                  </a:lnTo>
                  <a:lnTo>
                    <a:pt x="950" y="26"/>
                  </a:lnTo>
                  <a:lnTo>
                    <a:pt x="975" y="4"/>
                  </a:lnTo>
                  <a:lnTo>
                    <a:pt x="998" y="0"/>
                  </a:lnTo>
                  <a:lnTo>
                    <a:pt x="998"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grpSp>
      <p:sp>
        <p:nvSpPr>
          <p:cNvPr id="14401" name="Text Box 65"/>
          <p:cNvSpPr txBox="1">
            <a:spLocks noChangeArrowheads="1"/>
          </p:cNvSpPr>
          <p:nvPr/>
        </p:nvSpPr>
        <p:spPr bwMode="auto">
          <a:xfrm>
            <a:off x="7283450" y="4197350"/>
            <a:ext cx="2952750" cy="47783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3200" b="1">
                <a:solidFill>
                  <a:srgbClr val="000000"/>
                </a:solidFill>
                <a:latin typeface="Arial" charset="0"/>
              </a:rPr>
              <a:t>Critical value</a:t>
            </a:r>
            <a:endParaRPr lang="en-US"/>
          </a:p>
        </p:txBody>
      </p:sp>
      <p:sp>
        <p:nvSpPr>
          <p:cNvPr id="14402" name="Line 66"/>
          <p:cNvSpPr>
            <a:spLocks noChangeShapeType="1"/>
          </p:cNvSpPr>
          <p:nvPr/>
        </p:nvSpPr>
        <p:spPr bwMode="auto">
          <a:xfrm flipH="1">
            <a:off x="5743575" y="4857750"/>
            <a:ext cx="2576513" cy="1673225"/>
          </a:xfrm>
          <a:prstGeom prst="line">
            <a:avLst/>
          </a:prstGeom>
          <a:noFill/>
          <a:ln w="46950">
            <a:solidFill>
              <a:srgbClr val="7F604F"/>
            </a:solidFill>
            <a:round/>
            <a:headEnd/>
            <a:tailEnd type="triangle" w="med" len="med"/>
          </a:ln>
          <a:effectLst/>
        </p:spPr>
        <p:txBody>
          <a:bodyPr wrap="none" anchor="ctr"/>
          <a:lstStyle/>
          <a:p>
            <a:endParaRPr lang="en-US"/>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5364" name="Text Box 4"/>
          <p:cNvSpPr txBox="1">
            <a:spLocks noChangeArrowheads="1"/>
          </p:cNvSpPr>
          <p:nvPr/>
        </p:nvSpPr>
        <p:spPr bwMode="auto">
          <a:xfrm>
            <a:off x="357189" y="1873250"/>
            <a:ext cx="9396412" cy="22447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Now we draw our sample from the real distribution.  If our result says reject the H0, we make no error.</a:t>
            </a:r>
            <a:endParaRPr lang="en-US" dirty="0"/>
          </a:p>
        </p:txBody>
      </p:sp>
      <p:grpSp>
        <p:nvGrpSpPr>
          <p:cNvPr id="15397" name="Group 37"/>
          <p:cNvGrpSpPr>
            <a:grpSpLocks/>
          </p:cNvGrpSpPr>
          <p:nvPr/>
        </p:nvGrpSpPr>
        <p:grpSpPr bwMode="auto">
          <a:xfrm>
            <a:off x="1096963" y="3595688"/>
            <a:ext cx="6251575" cy="3690937"/>
            <a:chOff x="691" y="2265"/>
            <a:chExt cx="3938" cy="2325"/>
          </a:xfrm>
        </p:grpSpPr>
        <p:sp>
          <p:nvSpPr>
            <p:cNvPr id="15365" name="Freeform 5"/>
            <p:cNvSpPr>
              <a:spLocks/>
            </p:cNvSpPr>
            <p:nvPr/>
          </p:nvSpPr>
          <p:spPr bwMode="auto">
            <a:xfrm>
              <a:off x="756" y="2265"/>
              <a:ext cx="3771" cy="1917"/>
            </a:xfrm>
            <a:custGeom>
              <a:avLst/>
              <a:gdLst/>
              <a:ahLst/>
              <a:cxnLst>
                <a:cxn ang="0">
                  <a:pos x="69" y="1916"/>
                </a:cxn>
                <a:cxn ang="0">
                  <a:pos x="144" y="1916"/>
                </a:cxn>
                <a:cxn ang="0">
                  <a:pos x="212" y="1916"/>
                </a:cxn>
                <a:cxn ang="0">
                  <a:pos x="262" y="1908"/>
                </a:cxn>
                <a:cxn ang="0">
                  <a:pos x="331" y="1908"/>
                </a:cxn>
                <a:cxn ang="0">
                  <a:pos x="399" y="1901"/>
                </a:cxn>
                <a:cxn ang="0">
                  <a:pos x="462" y="1894"/>
                </a:cxn>
                <a:cxn ang="0">
                  <a:pos x="517" y="1886"/>
                </a:cxn>
                <a:cxn ang="0">
                  <a:pos x="593" y="1871"/>
                </a:cxn>
                <a:cxn ang="0">
                  <a:pos x="661" y="1849"/>
                </a:cxn>
                <a:cxn ang="0">
                  <a:pos x="730" y="1819"/>
                </a:cxn>
                <a:cxn ang="0">
                  <a:pos x="804" y="1781"/>
                </a:cxn>
                <a:cxn ang="0">
                  <a:pos x="848" y="1744"/>
                </a:cxn>
                <a:cxn ang="0">
                  <a:pos x="916" y="1683"/>
                </a:cxn>
                <a:cxn ang="0">
                  <a:pos x="991" y="1600"/>
                </a:cxn>
                <a:cxn ang="0">
                  <a:pos x="1060" y="1502"/>
                </a:cxn>
                <a:cxn ang="0">
                  <a:pos x="1128" y="1382"/>
                </a:cxn>
                <a:cxn ang="0">
                  <a:pos x="1203" y="1248"/>
                </a:cxn>
                <a:cxn ang="0">
                  <a:pos x="1272" y="1089"/>
                </a:cxn>
                <a:cxn ang="0">
                  <a:pos x="1346" y="924"/>
                </a:cxn>
                <a:cxn ang="0">
                  <a:pos x="1415" y="751"/>
                </a:cxn>
                <a:cxn ang="0">
                  <a:pos x="1483" y="579"/>
                </a:cxn>
                <a:cxn ang="0">
                  <a:pos x="1559" y="413"/>
                </a:cxn>
                <a:cxn ang="0">
                  <a:pos x="1627" y="271"/>
                </a:cxn>
                <a:cxn ang="0">
                  <a:pos x="1695" y="143"/>
                </a:cxn>
                <a:cxn ang="0">
                  <a:pos x="1770" y="60"/>
                </a:cxn>
                <a:cxn ang="0">
                  <a:pos x="1839" y="8"/>
                </a:cxn>
                <a:cxn ang="0">
                  <a:pos x="1907" y="0"/>
                </a:cxn>
                <a:cxn ang="0">
                  <a:pos x="1982" y="37"/>
                </a:cxn>
                <a:cxn ang="0">
                  <a:pos x="2050" y="113"/>
                </a:cxn>
                <a:cxn ang="0">
                  <a:pos x="2119" y="226"/>
                </a:cxn>
                <a:cxn ang="0">
                  <a:pos x="2194" y="361"/>
                </a:cxn>
                <a:cxn ang="0">
                  <a:pos x="2263" y="526"/>
                </a:cxn>
                <a:cxn ang="0">
                  <a:pos x="2331" y="692"/>
                </a:cxn>
                <a:cxn ang="0">
                  <a:pos x="2405" y="871"/>
                </a:cxn>
                <a:cxn ang="0">
                  <a:pos x="2474" y="1036"/>
                </a:cxn>
                <a:cxn ang="0">
                  <a:pos x="2543" y="1195"/>
                </a:cxn>
                <a:cxn ang="0">
                  <a:pos x="2617" y="1337"/>
                </a:cxn>
                <a:cxn ang="0">
                  <a:pos x="2686" y="1465"/>
                </a:cxn>
                <a:cxn ang="0">
                  <a:pos x="2755" y="1570"/>
                </a:cxn>
                <a:cxn ang="0">
                  <a:pos x="2829" y="1653"/>
                </a:cxn>
                <a:cxn ang="0">
                  <a:pos x="2873" y="1706"/>
                </a:cxn>
                <a:cxn ang="0">
                  <a:pos x="2948" y="1766"/>
                </a:cxn>
                <a:cxn ang="0">
                  <a:pos x="3016" y="1811"/>
                </a:cxn>
                <a:cxn ang="0">
                  <a:pos x="3085" y="1841"/>
                </a:cxn>
                <a:cxn ang="0">
                  <a:pos x="3159" y="1864"/>
                </a:cxn>
                <a:cxn ang="0">
                  <a:pos x="3228" y="1886"/>
                </a:cxn>
                <a:cxn ang="0">
                  <a:pos x="3278" y="1894"/>
                </a:cxn>
                <a:cxn ang="0">
                  <a:pos x="3346" y="1901"/>
                </a:cxn>
                <a:cxn ang="0">
                  <a:pos x="3402" y="1901"/>
                </a:cxn>
                <a:cxn ang="0">
                  <a:pos x="3465" y="1908"/>
                </a:cxn>
                <a:cxn ang="0">
                  <a:pos x="3533" y="1908"/>
                </a:cxn>
                <a:cxn ang="0">
                  <a:pos x="3608" y="1916"/>
                </a:cxn>
                <a:cxn ang="0">
                  <a:pos x="3677" y="1916"/>
                </a:cxn>
                <a:cxn ang="0">
                  <a:pos x="3745" y="1916"/>
                </a:cxn>
              </a:cxnLst>
              <a:rect l="0" t="0" r="r" b="b"/>
              <a:pathLst>
                <a:path w="3771" h="1917">
                  <a:moveTo>
                    <a:pt x="0" y="1916"/>
                  </a:moveTo>
                  <a:lnTo>
                    <a:pt x="26" y="1916"/>
                  </a:lnTo>
                  <a:lnTo>
                    <a:pt x="26" y="1916"/>
                  </a:lnTo>
                  <a:lnTo>
                    <a:pt x="50" y="1916"/>
                  </a:lnTo>
                  <a:lnTo>
                    <a:pt x="50" y="1916"/>
                  </a:lnTo>
                  <a:lnTo>
                    <a:pt x="69" y="1916"/>
                  </a:lnTo>
                  <a:lnTo>
                    <a:pt x="69" y="1916"/>
                  </a:lnTo>
                  <a:lnTo>
                    <a:pt x="94" y="1916"/>
                  </a:lnTo>
                  <a:lnTo>
                    <a:pt x="94" y="1916"/>
                  </a:lnTo>
                  <a:lnTo>
                    <a:pt x="119" y="1916"/>
                  </a:lnTo>
                  <a:lnTo>
                    <a:pt x="119" y="1916"/>
                  </a:lnTo>
                  <a:lnTo>
                    <a:pt x="144" y="1916"/>
                  </a:lnTo>
                  <a:lnTo>
                    <a:pt x="144" y="1916"/>
                  </a:lnTo>
                  <a:lnTo>
                    <a:pt x="163" y="1916"/>
                  </a:lnTo>
                  <a:lnTo>
                    <a:pt x="163" y="1916"/>
                  </a:lnTo>
                  <a:lnTo>
                    <a:pt x="187" y="1916"/>
                  </a:lnTo>
                  <a:lnTo>
                    <a:pt x="187" y="1916"/>
                  </a:lnTo>
                  <a:lnTo>
                    <a:pt x="212" y="1916"/>
                  </a:lnTo>
                  <a:lnTo>
                    <a:pt x="212" y="1916"/>
                  </a:lnTo>
                  <a:lnTo>
                    <a:pt x="225" y="1908"/>
                  </a:lnTo>
                  <a:lnTo>
                    <a:pt x="237" y="1908"/>
                  </a:lnTo>
                  <a:lnTo>
                    <a:pt x="237" y="1908"/>
                  </a:lnTo>
                  <a:lnTo>
                    <a:pt x="262" y="1908"/>
                  </a:lnTo>
                  <a:lnTo>
                    <a:pt x="262" y="1908"/>
                  </a:lnTo>
                  <a:lnTo>
                    <a:pt x="281" y="1908"/>
                  </a:lnTo>
                  <a:lnTo>
                    <a:pt x="281" y="1908"/>
                  </a:lnTo>
                  <a:lnTo>
                    <a:pt x="306" y="1908"/>
                  </a:lnTo>
                  <a:lnTo>
                    <a:pt x="306" y="1908"/>
                  </a:lnTo>
                  <a:lnTo>
                    <a:pt x="331" y="1908"/>
                  </a:lnTo>
                  <a:lnTo>
                    <a:pt x="331" y="1908"/>
                  </a:lnTo>
                  <a:lnTo>
                    <a:pt x="356" y="1908"/>
                  </a:lnTo>
                  <a:lnTo>
                    <a:pt x="356" y="1908"/>
                  </a:lnTo>
                  <a:lnTo>
                    <a:pt x="362" y="1901"/>
                  </a:lnTo>
                  <a:lnTo>
                    <a:pt x="374" y="1901"/>
                  </a:lnTo>
                  <a:lnTo>
                    <a:pt x="374" y="1901"/>
                  </a:lnTo>
                  <a:lnTo>
                    <a:pt x="399" y="1901"/>
                  </a:lnTo>
                  <a:lnTo>
                    <a:pt x="399" y="1901"/>
                  </a:lnTo>
                  <a:lnTo>
                    <a:pt x="425" y="1901"/>
                  </a:lnTo>
                  <a:lnTo>
                    <a:pt x="425" y="1901"/>
                  </a:lnTo>
                  <a:lnTo>
                    <a:pt x="449" y="1901"/>
                  </a:lnTo>
                  <a:lnTo>
                    <a:pt x="449" y="1901"/>
                  </a:lnTo>
                  <a:lnTo>
                    <a:pt x="462" y="1894"/>
                  </a:lnTo>
                  <a:lnTo>
                    <a:pt x="474" y="1894"/>
                  </a:lnTo>
                  <a:lnTo>
                    <a:pt x="474" y="1894"/>
                  </a:lnTo>
                  <a:lnTo>
                    <a:pt x="492" y="1894"/>
                  </a:lnTo>
                  <a:lnTo>
                    <a:pt x="492" y="1894"/>
                  </a:lnTo>
                  <a:lnTo>
                    <a:pt x="505" y="1886"/>
                  </a:lnTo>
                  <a:lnTo>
                    <a:pt x="517" y="1886"/>
                  </a:lnTo>
                  <a:lnTo>
                    <a:pt x="517" y="1886"/>
                  </a:lnTo>
                  <a:lnTo>
                    <a:pt x="543" y="1886"/>
                  </a:lnTo>
                  <a:lnTo>
                    <a:pt x="543" y="1886"/>
                  </a:lnTo>
                  <a:lnTo>
                    <a:pt x="568" y="1879"/>
                  </a:lnTo>
                  <a:lnTo>
                    <a:pt x="568" y="1879"/>
                  </a:lnTo>
                  <a:lnTo>
                    <a:pt x="593" y="1871"/>
                  </a:lnTo>
                  <a:lnTo>
                    <a:pt x="593" y="1871"/>
                  </a:lnTo>
                  <a:lnTo>
                    <a:pt x="611" y="1864"/>
                  </a:lnTo>
                  <a:lnTo>
                    <a:pt x="611" y="1864"/>
                  </a:lnTo>
                  <a:lnTo>
                    <a:pt x="636" y="1856"/>
                  </a:lnTo>
                  <a:lnTo>
                    <a:pt x="636" y="1856"/>
                  </a:lnTo>
                  <a:lnTo>
                    <a:pt x="661" y="1849"/>
                  </a:lnTo>
                  <a:lnTo>
                    <a:pt x="661" y="1849"/>
                  </a:lnTo>
                  <a:lnTo>
                    <a:pt x="685" y="1841"/>
                  </a:lnTo>
                  <a:lnTo>
                    <a:pt x="685" y="1841"/>
                  </a:lnTo>
                  <a:lnTo>
                    <a:pt x="705" y="1834"/>
                  </a:lnTo>
                  <a:lnTo>
                    <a:pt x="705" y="1834"/>
                  </a:lnTo>
                  <a:lnTo>
                    <a:pt x="730" y="1819"/>
                  </a:lnTo>
                  <a:lnTo>
                    <a:pt x="730" y="1819"/>
                  </a:lnTo>
                  <a:lnTo>
                    <a:pt x="754" y="1811"/>
                  </a:lnTo>
                  <a:lnTo>
                    <a:pt x="754" y="1811"/>
                  </a:lnTo>
                  <a:lnTo>
                    <a:pt x="779" y="1796"/>
                  </a:lnTo>
                  <a:lnTo>
                    <a:pt x="779" y="1796"/>
                  </a:lnTo>
                  <a:lnTo>
                    <a:pt x="804" y="1781"/>
                  </a:lnTo>
                  <a:lnTo>
                    <a:pt x="804" y="1781"/>
                  </a:lnTo>
                  <a:lnTo>
                    <a:pt x="823" y="1766"/>
                  </a:lnTo>
                  <a:lnTo>
                    <a:pt x="823" y="1766"/>
                  </a:lnTo>
                  <a:lnTo>
                    <a:pt x="835" y="1751"/>
                  </a:lnTo>
                  <a:lnTo>
                    <a:pt x="848" y="1744"/>
                  </a:lnTo>
                  <a:lnTo>
                    <a:pt x="848" y="1744"/>
                  </a:lnTo>
                  <a:lnTo>
                    <a:pt x="873" y="1729"/>
                  </a:lnTo>
                  <a:lnTo>
                    <a:pt x="873" y="1729"/>
                  </a:lnTo>
                  <a:lnTo>
                    <a:pt x="898" y="1706"/>
                  </a:lnTo>
                  <a:lnTo>
                    <a:pt x="898" y="1706"/>
                  </a:lnTo>
                  <a:lnTo>
                    <a:pt x="916" y="1683"/>
                  </a:lnTo>
                  <a:lnTo>
                    <a:pt x="916" y="1683"/>
                  </a:lnTo>
                  <a:lnTo>
                    <a:pt x="929" y="1668"/>
                  </a:lnTo>
                  <a:lnTo>
                    <a:pt x="942" y="1653"/>
                  </a:lnTo>
                  <a:lnTo>
                    <a:pt x="942" y="1653"/>
                  </a:lnTo>
                  <a:lnTo>
                    <a:pt x="967" y="1631"/>
                  </a:lnTo>
                  <a:lnTo>
                    <a:pt x="967" y="1631"/>
                  </a:lnTo>
                  <a:lnTo>
                    <a:pt x="991" y="1600"/>
                  </a:lnTo>
                  <a:lnTo>
                    <a:pt x="991" y="1600"/>
                  </a:lnTo>
                  <a:lnTo>
                    <a:pt x="1016" y="1570"/>
                  </a:lnTo>
                  <a:lnTo>
                    <a:pt x="1016" y="1570"/>
                  </a:lnTo>
                  <a:lnTo>
                    <a:pt x="1035" y="1533"/>
                  </a:lnTo>
                  <a:lnTo>
                    <a:pt x="1035" y="1533"/>
                  </a:lnTo>
                  <a:lnTo>
                    <a:pt x="1060" y="1502"/>
                  </a:lnTo>
                  <a:lnTo>
                    <a:pt x="1060" y="1502"/>
                  </a:lnTo>
                  <a:lnTo>
                    <a:pt x="1084" y="1465"/>
                  </a:lnTo>
                  <a:lnTo>
                    <a:pt x="1084" y="1465"/>
                  </a:lnTo>
                  <a:lnTo>
                    <a:pt x="1109" y="1428"/>
                  </a:lnTo>
                  <a:lnTo>
                    <a:pt x="1109" y="1428"/>
                  </a:lnTo>
                  <a:lnTo>
                    <a:pt x="1128" y="1382"/>
                  </a:lnTo>
                  <a:lnTo>
                    <a:pt x="1128" y="1382"/>
                  </a:lnTo>
                  <a:lnTo>
                    <a:pt x="1153" y="1337"/>
                  </a:lnTo>
                  <a:lnTo>
                    <a:pt x="1153" y="1337"/>
                  </a:lnTo>
                  <a:lnTo>
                    <a:pt x="1178" y="1293"/>
                  </a:lnTo>
                  <a:lnTo>
                    <a:pt x="1178" y="1293"/>
                  </a:lnTo>
                  <a:lnTo>
                    <a:pt x="1203" y="1248"/>
                  </a:lnTo>
                  <a:lnTo>
                    <a:pt x="1203" y="1248"/>
                  </a:lnTo>
                  <a:lnTo>
                    <a:pt x="1228" y="1195"/>
                  </a:lnTo>
                  <a:lnTo>
                    <a:pt x="1228" y="1195"/>
                  </a:lnTo>
                  <a:lnTo>
                    <a:pt x="1247" y="1143"/>
                  </a:lnTo>
                  <a:lnTo>
                    <a:pt x="1247" y="1143"/>
                  </a:lnTo>
                  <a:lnTo>
                    <a:pt x="1272" y="1089"/>
                  </a:lnTo>
                  <a:lnTo>
                    <a:pt x="1272" y="1089"/>
                  </a:lnTo>
                  <a:lnTo>
                    <a:pt x="1297" y="1036"/>
                  </a:lnTo>
                  <a:lnTo>
                    <a:pt x="1297" y="1036"/>
                  </a:lnTo>
                  <a:lnTo>
                    <a:pt x="1321" y="984"/>
                  </a:lnTo>
                  <a:lnTo>
                    <a:pt x="1321" y="984"/>
                  </a:lnTo>
                  <a:lnTo>
                    <a:pt x="1346" y="924"/>
                  </a:lnTo>
                  <a:lnTo>
                    <a:pt x="1346" y="924"/>
                  </a:lnTo>
                  <a:lnTo>
                    <a:pt x="1365" y="871"/>
                  </a:lnTo>
                  <a:lnTo>
                    <a:pt x="1365" y="871"/>
                  </a:lnTo>
                  <a:lnTo>
                    <a:pt x="1390" y="812"/>
                  </a:lnTo>
                  <a:lnTo>
                    <a:pt x="1390" y="812"/>
                  </a:lnTo>
                  <a:lnTo>
                    <a:pt x="1415" y="751"/>
                  </a:lnTo>
                  <a:lnTo>
                    <a:pt x="1415" y="751"/>
                  </a:lnTo>
                  <a:lnTo>
                    <a:pt x="1440" y="692"/>
                  </a:lnTo>
                  <a:lnTo>
                    <a:pt x="1440" y="692"/>
                  </a:lnTo>
                  <a:lnTo>
                    <a:pt x="1458" y="638"/>
                  </a:lnTo>
                  <a:lnTo>
                    <a:pt x="1458" y="638"/>
                  </a:lnTo>
                  <a:lnTo>
                    <a:pt x="1483" y="579"/>
                  </a:lnTo>
                  <a:lnTo>
                    <a:pt x="1483" y="579"/>
                  </a:lnTo>
                  <a:lnTo>
                    <a:pt x="1508" y="526"/>
                  </a:lnTo>
                  <a:lnTo>
                    <a:pt x="1508" y="526"/>
                  </a:lnTo>
                  <a:lnTo>
                    <a:pt x="1533" y="466"/>
                  </a:lnTo>
                  <a:lnTo>
                    <a:pt x="1533" y="466"/>
                  </a:lnTo>
                  <a:lnTo>
                    <a:pt x="1559" y="413"/>
                  </a:lnTo>
                  <a:lnTo>
                    <a:pt x="1559" y="413"/>
                  </a:lnTo>
                  <a:lnTo>
                    <a:pt x="1577" y="361"/>
                  </a:lnTo>
                  <a:lnTo>
                    <a:pt x="1577" y="361"/>
                  </a:lnTo>
                  <a:lnTo>
                    <a:pt x="1602" y="315"/>
                  </a:lnTo>
                  <a:lnTo>
                    <a:pt x="1602" y="315"/>
                  </a:lnTo>
                  <a:lnTo>
                    <a:pt x="1627" y="271"/>
                  </a:lnTo>
                  <a:lnTo>
                    <a:pt x="1627" y="271"/>
                  </a:lnTo>
                  <a:lnTo>
                    <a:pt x="1652" y="226"/>
                  </a:lnTo>
                  <a:lnTo>
                    <a:pt x="1652" y="226"/>
                  </a:lnTo>
                  <a:lnTo>
                    <a:pt x="1671" y="180"/>
                  </a:lnTo>
                  <a:lnTo>
                    <a:pt x="1671" y="180"/>
                  </a:lnTo>
                  <a:lnTo>
                    <a:pt x="1695" y="143"/>
                  </a:lnTo>
                  <a:lnTo>
                    <a:pt x="1695" y="143"/>
                  </a:lnTo>
                  <a:lnTo>
                    <a:pt x="1720" y="113"/>
                  </a:lnTo>
                  <a:lnTo>
                    <a:pt x="1720" y="113"/>
                  </a:lnTo>
                  <a:lnTo>
                    <a:pt x="1745" y="83"/>
                  </a:lnTo>
                  <a:lnTo>
                    <a:pt x="1745" y="83"/>
                  </a:lnTo>
                  <a:lnTo>
                    <a:pt x="1770" y="60"/>
                  </a:lnTo>
                  <a:lnTo>
                    <a:pt x="1770" y="60"/>
                  </a:lnTo>
                  <a:lnTo>
                    <a:pt x="1788" y="37"/>
                  </a:lnTo>
                  <a:lnTo>
                    <a:pt x="1788" y="37"/>
                  </a:lnTo>
                  <a:lnTo>
                    <a:pt x="1813" y="22"/>
                  </a:lnTo>
                  <a:lnTo>
                    <a:pt x="1813" y="22"/>
                  </a:lnTo>
                  <a:lnTo>
                    <a:pt x="1839" y="8"/>
                  </a:lnTo>
                  <a:lnTo>
                    <a:pt x="1839" y="8"/>
                  </a:lnTo>
                  <a:lnTo>
                    <a:pt x="1864" y="0"/>
                  </a:lnTo>
                  <a:lnTo>
                    <a:pt x="1864" y="0"/>
                  </a:lnTo>
                  <a:lnTo>
                    <a:pt x="1882" y="0"/>
                  </a:lnTo>
                  <a:lnTo>
                    <a:pt x="1882" y="0"/>
                  </a:lnTo>
                  <a:lnTo>
                    <a:pt x="1907" y="0"/>
                  </a:lnTo>
                  <a:lnTo>
                    <a:pt x="1907" y="0"/>
                  </a:lnTo>
                  <a:lnTo>
                    <a:pt x="1932" y="8"/>
                  </a:lnTo>
                  <a:lnTo>
                    <a:pt x="1932" y="8"/>
                  </a:lnTo>
                  <a:lnTo>
                    <a:pt x="1957" y="22"/>
                  </a:lnTo>
                  <a:lnTo>
                    <a:pt x="1957" y="22"/>
                  </a:lnTo>
                  <a:lnTo>
                    <a:pt x="1982" y="37"/>
                  </a:lnTo>
                  <a:lnTo>
                    <a:pt x="1982" y="37"/>
                  </a:lnTo>
                  <a:lnTo>
                    <a:pt x="2001" y="60"/>
                  </a:lnTo>
                  <a:lnTo>
                    <a:pt x="2001" y="60"/>
                  </a:lnTo>
                  <a:lnTo>
                    <a:pt x="2025" y="83"/>
                  </a:lnTo>
                  <a:lnTo>
                    <a:pt x="2025" y="83"/>
                  </a:lnTo>
                  <a:lnTo>
                    <a:pt x="2050" y="113"/>
                  </a:lnTo>
                  <a:lnTo>
                    <a:pt x="2050" y="113"/>
                  </a:lnTo>
                  <a:lnTo>
                    <a:pt x="2075" y="143"/>
                  </a:lnTo>
                  <a:lnTo>
                    <a:pt x="2075" y="143"/>
                  </a:lnTo>
                  <a:lnTo>
                    <a:pt x="2100" y="180"/>
                  </a:lnTo>
                  <a:lnTo>
                    <a:pt x="2100" y="180"/>
                  </a:lnTo>
                  <a:lnTo>
                    <a:pt x="2119" y="226"/>
                  </a:lnTo>
                  <a:lnTo>
                    <a:pt x="2119" y="226"/>
                  </a:lnTo>
                  <a:lnTo>
                    <a:pt x="2144" y="271"/>
                  </a:lnTo>
                  <a:lnTo>
                    <a:pt x="2144" y="271"/>
                  </a:lnTo>
                  <a:lnTo>
                    <a:pt x="2169" y="315"/>
                  </a:lnTo>
                  <a:lnTo>
                    <a:pt x="2169" y="315"/>
                  </a:lnTo>
                  <a:lnTo>
                    <a:pt x="2194" y="361"/>
                  </a:lnTo>
                  <a:lnTo>
                    <a:pt x="2194" y="361"/>
                  </a:lnTo>
                  <a:lnTo>
                    <a:pt x="2212" y="413"/>
                  </a:lnTo>
                  <a:lnTo>
                    <a:pt x="2212" y="413"/>
                  </a:lnTo>
                  <a:lnTo>
                    <a:pt x="2238" y="466"/>
                  </a:lnTo>
                  <a:lnTo>
                    <a:pt x="2238" y="466"/>
                  </a:lnTo>
                  <a:lnTo>
                    <a:pt x="2263" y="526"/>
                  </a:lnTo>
                  <a:lnTo>
                    <a:pt x="2263" y="526"/>
                  </a:lnTo>
                  <a:lnTo>
                    <a:pt x="2287" y="579"/>
                  </a:lnTo>
                  <a:lnTo>
                    <a:pt x="2287" y="579"/>
                  </a:lnTo>
                  <a:lnTo>
                    <a:pt x="2312" y="638"/>
                  </a:lnTo>
                  <a:lnTo>
                    <a:pt x="2312" y="638"/>
                  </a:lnTo>
                  <a:lnTo>
                    <a:pt x="2331" y="692"/>
                  </a:lnTo>
                  <a:lnTo>
                    <a:pt x="2331" y="692"/>
                  </a:lnTo>
                  <a:lnTo>
                    <a:pt x="2356" y="751"/>
                  </a:lnTo>
                  <a:lnTo>
                    <a:pt x="2356" y="751"/>
                  </a:lnTo>
                  <a:lnTo>
                    <a:pt x="2381" y="812"/>
                  </a:lnTo>
                  <a:lnTo>
                    <a:pt x="2381" y="812"/>
                  </a:lnTo>
                  <a:lnTo>
                    <a:pt x="2405" y="871"/>
                  </a:lnTo>
                  <a:lnTo>
                    <a:pt x="2405" y="871"/>
                  </a:lnTo>
                  <a:lnTo>
                    <a:pt x="2424" y="924"/>
                  </a:lnTo>
                  <a:lnTo>
                    <a:pt x="2424" y="924"/>
                  </a:lnTo>
                  <a:lnTo>
                    <a:pt x="2449" y="984"/>
                  </a:lnTo>
                  <a:lnTo>
                    <a:pt x="2449" y="984"/>
                  </a:lnTo>
                  <a:lnTo>
                    <a:pt x="2474" y="1036"/>
                  </a:lnTo>
                  <a:lnTo>
                    <a:pt x="2474" y="1036"/>
                  </a:lnTo>
                  <a:lnTo>
                    <a:pt x="2499" y="1089"/>
                  </a:lnTo>
                  <a:lnTo>
                    <a:pt x="2499" y="1089"/>
                  </a:lnTo>
                  <a:lnTo>
                    <a:pt x="2524" y="1143"/>
                  </a:lnTo>
                  <a:lnTo>
                    <a:pt x="2524" y="1143"/>
                  </a:lnTo>
                  <a:lnTo>
                    <a:pt x="2543" y="1195"/>
                  </a:lnTo>
                  <a:lnTo>
                    <a:pt x="2543" y="1195"/>
                  </a:lnTo>
                  <a:lnTo>
                    <a:pt x="2568" y="1248"/>
                  </a:lnTo>
                  <a:lnTo>
                    <a:pt x="2568" y="1248"/>
                  </a:lnTo>
                  <a:lnTo>
                    <a:pt x="2592" y="1293"/>
                  </a:lnTo>
                  <a:lnTo>
                    <a:pt x="2592" y="1293"/>
                  </a:lnTo>
                  <a:lnTo>
                    <a:pt x="2617" y="1337"/>
                  </a:lnTo>
                  <a:lnTo>
                    <a:pt x="2617" y="1337"/>
                  </a:lnTo>
                  <a:lnTo>
                    <a:pt x="2636" y="1382"/>
                  </a:lnTo>
                  <a:lnTo>
                    <a:pt x="2636" y="1382"/>
                  </a:lnTo>
                  <a:lnTo>
                    <a:pt x="2661" y="1428"/>
                  </a:lnTo>
                  <a:lnTo>
                    <a:pt x="2661" y="1428"/>
                  </a:lnTo>
                  <a:lnTo>
                    <a:pt x="2686" y="1465"/>
                  </a:lnTo>
                  <a:lnTo>
                    <a:pt x="2686" y="1465"/>
                  </a:lnTo>
                  <a:lnTo>
                    <a:pt x="2711" y="1502"/>
                  </a:lnTo>
                  <a:lnTo>
                    <a:pt x="2711" y="1502"/>
                  </a:lnTo>
                  <a:lnTo>
                    <a:pt x="2736" y="1533"/>
                  </a:lnTo>
                  <a:lnTo>
                    <a:pt x="2736" y="1533"/>
                  </a:lnTo>
                  <a:lnTo>
                    <a:pt x="2755" y="1570"/>
                  </a:lnTo>
                  <a:lnTo>
                    <a:pt x="2755" y="1570"/>
                  </a:lnTo>
                  <a:lnTo>
                    <a:pt x="2779" y="1600"/>
                  </a:lnTo>
                  <a:lnTo>
                    <a:pt x="2779" y="1600"/>
                  </a:lnTo>
                  <a:lnTo>
                    <a:pt x="2804" y="1631"/>
                  </a:lnTo>
                  <a:lnTo>
                    <a:pt x="2804" y="1631"/>
                  </a:lnTo>
                  <a:lnTo>
                    <a:pt x="2829" y="1653"/>
                  </a:lnTo>
                  <a:lnTo>
                    <a:pt x="2829" y="1653"/>
                  </a:lnTo>
                  <a:lnTo>
                    <a:pt x="2841" y="1668"/>
                  </a:lnTo>
                  <a:lnTo>
                    <a:pt x="2854" y="1683"/>
                  </a:lnTo>
                  <a:lnTo>
                    <a:pt x="2854" y="1683"/>
                  </a:lnTo>
                  <a:lnTo>
                    <a:pt x="2873" y="1706"/>
                  </a:lnTo>
                  <a:lnTo>
                    <a:pt x="2873" y="1706"/>
                  </a:lnTo>
                  <a:lnTo>
                    <a:pt x="2898" y="1729"/>
                  </a:lnTo>
                  <a:lnTo>
                    <a:pt x="2898" y="1729"/>
                  </a:lnTo>
                  <a:lnTo>
                    <a:pt x="2922" y="1744"/>
                  </a:lnTo>
                  <a:lnTo>
                    <a:pt x="2922" y="1744"/>
                  </a:lnTo>
                  <a:lnTo>
                    <a:pt x="2935" y="1751"/>
                  </a:lnTo>
                  <a:lnTo>
                    <a:pt x="2948" y="1766"/>
                  </a:lnTo>
                  <a:lnTo>
                    <a:pt x="2948" y="1766"/>
                  </a:lnTo>
                  <a:lnTo>
                    <a:pt x="2967" y="1781"/>
                  </a:lnTo>
                  <a:lnTo>
                    <a:pt x="2967" y="1781"/>
                  </a:lnTo>
                  <a:lnTo>
                    <a:pt x="2991" y="1796"/>
                  </a:lnTo>
                  <a:lnTo>
                    <a:pt x="2991" y="1796"/>
                  </a:lnTo>
                  <a:lnTo>
                    <a:pt x="3016" y="1811"/>
                  </a:lnTo>
                  <a:lnTo>
                    <a:pt x="3016" y="1811"/>
                  </a:lnTo>
                  <a:lnTo>
                    <a:pt x="3041" y="1819"/>
                  </a:lnTo>
                  <a:lnTo>
                    <a:pt x="3041" y="1819"/>
                  </a:lnTo>
                  <a:lnTo>
                    <a:pt x="3066" y="1834"/>
                  </a:lnTo>
                  <a:lnTo>
                    <a:pt x="3066" y="1834"/>
                  </a:lnTo>
                  <a:lnTo>
                    <a:pt x="3085" y="1841"/>
                  </a:lnTo>
                  <a:lnTo>
                    <a:pt x="3085" y="1841"/>
                  </a:lnTo>
                  <a:lnTo>
                    <a:pt x="3109" y="1849"/>
                  </a:lnTo>
                  <a:lnTo>
                    <a:pt x="3109" y="1849"/>
                  </a:lnTo>
                  <a:lnTo>
                    <a:pt x="3135" y="1856"/>
                  </a:lnTo>
                  <a:lnTo>
                    <a:pt x="3135" y="1856"/>
                  </a:lnTo>
                  <a:lnTo>
                    <a:pt x="3159" y="1864"/>
                  </a:lnTo>
                  <a:lnTo>
                    <a:pt x="3159" y="1864"/>
                  </a:lnTo>
                  <a:lnTo>
                    <a:pt x="3178" y="1871"/>
                  </a:lnTo>
                  <a:lnTo>
                    <a:pt x="3178" y="1871"/>
                  </a:lnTo>
                  <a:lnTo>
                    <a:pt x="3203" y="1879"/>
                  </a:lnTo>
                  <a:lnTo>
                    <a:pt x="3203" y="1879"/>
                  </a:lnTo>
                  <a:lnTo>
                    <a:pt x="3228" y="1886"/>
                  </a:lnTo>
                  <a:lnTo>
                    <a:pt x="3228" y="1886"/>
                  </a:lnTo>
                  <a:lnTo>
                    <a:pt x="3253" y="1886"/>
                  </a:lnTo>
                  <a:lnTo>
                    <a:pt x="3253" y="1886"/>
                  </a:lnTo>
                  <a:lnTo>
                    <a:pt x="3265" y="1886"/>
                  </a:lnTo>
                  <a:lnTo>
                    <a:pt x="3278" y="1894"/>
                  </a:lnTo>
                  <a:lnTo>
                    <a:pt x="3278" y="1894"/>
                  </a:lnTo>
                  <a:lnTo>
                    <a:pt x="3296" y="1894"/>
                  </a:lnTo>
                  <a:lnTo>
                    <a:pt x="3296" y="1894"/>
                  </a:lnTo>
                  <a:lnTo>
                    <a:pt x="3309" y="1894"/>
                  </a:lnTo>
                  <a:lnTo>
                    <a:pt x="3321" y="1901"/>
                  </a:lnTo>
                  <a:lnTo>
                    <a:pt x="3321" y="1901"/>
                  </a:lnTo>
                  <a:lnTo>
                    <a:pt x="3346" y="1901"/>
                  </a:lnTo>
                  <a:lnTo>
                    <a:pt x="3346" y="1901"/>
                  </a:lnTo>
                  <a:lnTo>
                    <a:pt x="3372" y="1901"/>
                  </a:lnTo>
                  <a:lnTo>
                    <a:pt x="3372" y="1901"/>
                  </a:lnTo>
                  <a:lnTo>
                    <a:pt x="3390" y="1901"/>
                  </a:lnTo>
                  <a:lnTo>
                    <a:pt x="3390" y="1901"/>
                  </a:lnTo>
                  <a:lnTo>
                    <a:pt x="3402" y="1901"/>
                  </a:lnTo>
                  <a:lnTo>
                    <a:pt x="3415" y="1908"/>
                  </a:lnTo>
                  <a:lnTo>
                    <a:pt x="3415" y="1908"/>
                  </a:lnTo>
                  <a:lnTo>
                    <a:pt x="3440" y="1908"/>
                  </a:lnTo>
                  <a:lnTo>
                    <a:pt x="3440" y="1908"/>
                  </a:lnTo>
                  <a:lnTo>
                    <a:pt x="3465" y="1908"/>
                  </a:lnTo>
                  <a:lnTo>
                    <a:pt x="3465" y="1908"/>
                  </a:lnTo>
                  <a:lnTo>
                    <a:pt x="3489" y="1908"/>
                  </a:lnTo>
                  <a:lnTo>
                    <a:pt x="3489" y="1908"/>
                  </a:lnTo>
                  <a:lnTo>
                    <a:pt x="3508" y="1908"/>
                  </a:lnTo>
                  <a:lnTo>
                    <a:pt x="3508" y="1908"/>
                  </a:lnTo>
                  <a:lnTo>
                    <a:pt x="3533" y="1908"/>
                  </a:lnTo>
                  <a:lnTo>
                    <a:pt x="3533" y="1908"/>
                  </a:lnTo>
                  <a:lnTo>
                    <a:pt x="3546" y="1908"/>
                  </a:lnTo>
                  <a:lnTo>
                    <a:pt x="3558" y="1916"/>
                  </a:lnTo>
                  <a:lnTo>
                    <a:pt x="3558" y="1916"/>
                  </a:lnTo>
                  <a:lnTo>
                    <a:pt x="3583" y="1916"/>
                  </a:lnTo>
                  <a:lnTo>
                    <a:pt x="3583" y="1916"/>
                  </a:lnTo>
                  <a:lnTo>
                    <a:pt x="3608" y="1916"/>
                  </a:lnTo>
                  <a:lnTo>
                    <a:pt x="3608" y="1916"/>
                  </a:lnTo>
                  <a:lnTo>
                    <a:pt x="3626" y="1916"/>
                  </a:lnTo>
                  <a:lnTo>
                    <a:pt x="3626" y="1916"/>
                  </a:lnTo>
                  <a:lnTo>
                    <a:pt x="3652" y="1916"/>
                  </a:lnTo>
                  <a:lnTo>
                    <a:pt x="3652" y="1916"/>
                  </a:lnTo>
                  <a:lnTo>
                    <a:pt x="3677" y="1916"/>
                  </a:lnTo>
                  <a:lnTo>
                    <a:pt x="3677" y="1916"/>
                  </a:lnTo>
                  <a:lnTo>
                    <a:pt x="3702" y="1916"/>
                  </a:lnTo>
                  <a:lnTo>
                    <a:pt x="3702" y="1916"/>
                  </a:lnTo>
                  <a:lnTo>
                    <a:pt x="3720" y="1916"/>
                  </a:lnTo>
                  <a:lnTo>
                    <a:pt x="3720" y="1916"/>
                  </a:lnTo>
                  <a:lnTo>
                    <a:pt x="3745" y="1916"/>
                  </a:lnTo>
                  <a:lnTo>
                    <a:pt x="3745" y="1916"/>
                  </a:lnTo>
                  <a:lnTo>
                    <a:pt x="3770" y="1916"/>
                  </a:lnTo>
                  <a:lnTo>
                    <a:pt x="3770" y="1916"/>
                  </a:lnTo>
                  <a:lnTo>
                    <a:pt x="0" y="1916"/>
                  </a:lnTo>
                  <a:lnTo>
                    <a:pt x="0" y="1916"/>
                  </a:lnTo>
                </a:path>
              </a:pathLst>
            </a:custGeom>
            <a:solidFill>
              <a:srgbClr val="80FF80"/>
            </a:solidFill>
            <a:ln w="31511" cap="flat" cmpd="sng">
              <a:solidFill>
                <a:srgbClr val="000000"/>
              </a:solidFill>
              <a:prstDash val="solid"/>
              <a:round/>
              <a:headEnd type="none" w="med" len="med"/>
              <a:tailEnd type="none" w="med" len="med"/>
            </a:ln>
            <a:effectLst/>
          </p:spPr>
          <p:txBody>
            <a:bodyPr/>
            <a:lstStyle/>
            <a:p>
              <a:endParaRPr lang="en-US"/>
            </a:p>
          </p:txBody>
        </p:sp>
        <p:grpSp>
          <p:nvGrpSpPr>
            <p:cNvPr id="15394" name="Group 34"/>
            <p:cNvGrpSpPr>
              <a:grpSpLocks/>
            </p:cNvGrpSpPr>
            <p:nvPr/>
          </p:nvGrpSpPr>
          <p:grpSpPr bwMode="auto">
            <a:xfrm>
              <a:off x="691" y="4181"/>
              <a:ext cx="3938" cy="409"/>
              <a:chOff x="691" y="4181"/>
              <a:chExt cx="3938" cy="409"/>
            </a:xfrm>
          </p:grpSpPr>
          <p:sp>
            <p:nvSpPr>
              <p:cNvPr id="15366" name="Line 6"/>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5367" name="Line 7"/>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5368" name="Line 8"/>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5369" name="Line 9"/>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5370" name="Line 10"/>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5371" name="Line 11"/>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5372" name="Line 12"/>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5373" name="Line 13"/>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5374" name="Line 14"/>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5375" name="Line 15"/>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5376" name="Text Box 16"/>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5377" name="Text Box 17"/>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5378" name="Text Box 18"/>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5379" name="Text Box 19"/>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5380" name="Text Box 20"/>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5381" name="Text Box 21"/>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5382" name="Text Box 22"/>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5383" name="Text Box 23"/>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5384" name="Text Box 24"/>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sp>
            <p:nvSpPr>
              <p:cNvPr id="15385" name="Text Box 25"/>
              <p:cNvSpPr txBox="1">
                <a:spLocks noChangeArrowheads="1"/>
              </p:cNvSpPr>
              <p:nvPr/>
            </p:nvSpPr>
            <p:spPr bwMode="auto">
              <a:xfrm>
                <a:off x="71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sp>
            <p:nvSpPr>
              <p:cNvPr id="15386" name="Text Box 26"/>
              <p:cNvSpPr txBox="1">
                <a:spLocks noChangeArrowheads="1"/>
              </p:cNvSpPr>
              <p:nvPr/>
            </p:nvSpPr>
            <p:spPr bwMode="auto">
              <a:xfrm>
                <a:off x="1186"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5387" name="Text Box 27"/>
              <p:cNvSpPr txBox="1">
                <a:spLocks noChangeArrowheads="1"/>
              </p:cNvSpPr>
              <p:nvPr/>
            </p:nvSpPr>
            <p:spPr bwMode="auto">
              <a:xfrm>
                <a:off x="165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5388" name="Text Box 28"/>
              <p:cNvSpPr txBox="1">
                <a:spLocks noChangeArrowheads="1"/>
              </p:cNvSpPr>
              <p:nvPr/>
            </p:nvSpPr>
            <p:spPr bwMode="auto">
              <a:xfrm>
                <a:off x="2127"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5389" name="Text Box 29"/>
              <p:cNvSpPr txBox="1">
                <a:spLocks noChangeArrowheads="1"/>
              </p:cNvSpPr>
              <p:nvPr/>
            </p:nvSpPr>
            <p:spPr bwMode="auto">
              <a:xfrm>
                <a:off x="2613"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0</a:t>
                </a:r>
                <a:endParaRPr lang="en-US"/>
              </a:p>
            </p:txBody>
          </p:sp>
          <p:sp>
            <p:nvSpPr>
              <p:cNvPr id="15390" name="Text Box 30"/>
              <p:cNvSpPr txBox="1">
                <a:spLocks noChangeArrowheads="1"/>
              </p:cNvSpPr>
              <p:nvPr/>
            </p:nvSpPr>
            <p:spPr bwMode="auto">
              <a:xfrm>
                <a:off x="3080"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5391" name="Text Box 31"/>
              <p:cNvSpPr txBox="1">
                <a:spLocks noChangeArrowheads="1"/>
              </p:cNvSpPr>
              <p:nvPr/>
            </p:nvSpPr>
            <p:spPr bwMode="auto">
              <a:xfrm>
                <a:off x="3554"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5392" name="Text Box 32"/>
              <p:cNvSpPr txBox="1">
                <a:spLocks noChangeArrowheads="1"/>
              </p:cNvSpPr>
              <p:nvPr/>
            </p:nvSpPr>
            <p:spPr bwMode="auto">
              <a:xfrm>
                <a:off x="4021"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5393" name="Text Box 33"/>
              <p:cNvSpPr txBox="1">
                <a:spLocks noChangeArrowheads="1"/>
              </p:cNvSpPr>
              <p:nvPr/>
            </p:nvSpPr>
            <p:spPr bwMode="auto">
              <a:xfrm>
                <a:off x="4495"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grpSp>
        <p:sp>
          <p:nvSpPr>
            <p:cNvPr id="15395" name="Freeform 35"/>
            <p:cNvSpPr>
              <a:spLocks/>
            </p:cNvSpPr>
            <p:nvPr/>
          </p:nvSpPr>
          <p:spPr bwMode="auto">
            <a:xfrm>
              <a:off x="3538" y="3892"/>
              <a:ext cx="998" cy="290"/>
            </a:xfrm>
            <a:custGeom>
              <a:avLst/>
              <a:gdLst/>
              <a:ahLst/>
              <a:cxnLst>
                <a:cxn ang="0">
                  <a:pos x="0" y="281"/>
                </a:cxn>
                <a:cxn ang="0">
                  <a:pos x="997" y="289"/>
                </a:cxn>
                <a:cxn ang="0">
                  <a:pos x="963" y="289"/>
                </a:cxn>
                <a:cxn ang="0">
                  <a:pos x="938" y="289"/>
                </a:cxn>
                <a:cxn ang="0">
                  <a:pos x="920" y="289"/>
                </a:cxn>
                <a:cxn ang="0">
                  <a:pos x="895" y="289"/>
                </a:cxn>
                <a:cxn ang="0">
                  <a:pos x="870" y="289"/>
                </a:cxn>
                <a:cxn ang="0">
                  <a:pos x="844" y="289"/>
                </a:cxn>
                <a:cxn ang="0">
                  <a:pos x="826" y="289"/>
                </a:cxn>
                <a:cxn ang="0">
                  <a:pos x="801" y="289"/>
                </a:cxn>
                <a:cxn ang="0">
                  <a:pos x="776" y="289"/>
                </a:cxn>
                <a:cxn ang="0">
                  <a:pos x="764" y="281"/>
                </a:cxn>
                <a:cxn ang="0">
                  <a:pos x="751" y="281"/>
                </a:cxn>
                <a:cxn ang="0">
                  <a:pos x="726" y="281"/>
                </a:cxn>
                <a:cxn ang="0">
                  <a:pos x="707" y="281"/>
                </a:cxn>
                <a:cxn ang="0">
                  <a:pos x="683" y="281"/>
                </a:cxn>
                <a:cxn ang="0">
                  <a:pos x="658" y="281"/>
                </a:cxn>
                <a:cxn ang="0">
                  <a:pos x="633" y="281"/>
                </a:cxn>
                <a:cxn ang="0">
                  <a:pos x="608" y="274"/>
                </a:cxn>
                <a:cxn ang="0">
                  <a:pos x="590" y="274"/>
                </a:cxn>
                <a:cxn ang="0">
                  <a:pos x="564" y="274"/>
                </a:cxn>
                <a:cxn ang="0">
                  <a:pos x="539" y="274"/>
                </a:cxn>
                <a:cxn ang="0">
                  <a:pos x="527" y="267"/>
                </a:cxn>
                <a:cxn ang="0">
                  <a:pos x="514" y="267"/>
                </a:cxn>
                <a:cxn ang="0">
                  <a:pos x="496" y="267"/>
                </a:cxn>
                <a:cxn ang="0">
                  <a:pos x="471" y="259"/>
                </a:cxn>
                <a:cxn ang="0">
                  <a:pos x="446" y="259"/>
                </a:cxn>
                <a:cxn ang="0">
                  <a:pos x="421" y="252"/>
                </a:cxn>
                <a:cxn ang="0">
                  <a:pos x="396" y="244"/>
                </a:cxn>
                <a:cxn ang="0">
                  <a:pos x="377" y="237"/>
                </a:cxn>
                <a:cxn ang="0">
                  <a:pos x="353" y="229"/>
                </a:cxn>
                <a:cxn ang="0">
                  <a:pos x="327" y="222"/>
                </a:cxn>
                <a:cxn ang="0">
                  <a:pos x="303" y="214"/>
                </a:cxn>
                <a:cxn ang="0">
                  <a:pos x="284" y="207"/>
                </a:cxn>
                <a:cxn ang="0">
                  <a:pos x="259" y="192"/>
                </a:cxn>
                <a:cxn ang="0">
                  <a:pos x="234" y="184"/>
                </a:cxn>
                <a:cxn ang="0">
                  <a:pos x="209" y="169"/>
                </a:cxn>
                <a:cxn ang="0">
                  <a:pos x="185" y="154"/>
                </a:cxn>
                <a:cxn ang="0">
                  <a:pos x="166" y="139"/>
                </a:cxn>
                <a:cxn ang="0">
                  <a:pos x="153" y="124"/>
                </a:cxn>
                <a:cxn ang="0">
                  <a:pos x="140" y="117"/>
                </a:cxn>
                <a:cxn ang="0">
                  <a:pos x="116" y="102"/>
                </a:cxn>
                <a:cxn ang="0">
                  <a:pos x="91" y="79"/>
                </a:cxn>
                <a:cxn ang="0">
                  <a:pos x="72" y="56"/>
                </a:cxn>
                <a:cxn ang="0">
                  <a:pos x="47" y="26"/>
                </a:cxn>
                <a:cxn ang="0">
                  <a:pos x="22" y="4"/>
                </a:cxn>
                <a:cxn ang="0">
                  <a:pos x="0" y="0"/>
                </a:cxn>
              </a:cxnLst>
              <a:rect l="0" t="0" r="r" b="b"/>
              <a:pathLst>
                <a:path w="998" h="290">
                  <a:moveTo>
                    <a:pt x="0" y="0"/>
                  </a:moveTo>
                  <a:lnTo>
                    <a:pt x="0" y="281"/>
                  </a:lnTo>
                  <a:lnTo>
                    <a:pt x="0" y="289"/>
                  </a:lnTo>
                  <a:lnTo>
                    <a:pt x="997" y="289"/>
                  </a:lnTo>
                  <a:lnTo>
                    <a:pt x="988" y="289"/>
                  </a:lnTo>
                  <a:lnTo>
                    <a:pt x="963" y="289"/>
                  </a:lnTo>
                  <a:lnTo>
                    <a:pt x="963" y="289"/>
                  </a:lnTo>
                  <a:lnTo>
                    <a:pt x="938" y="289"/>
                  </a:lnTo>
                  <a:lnTo>
                    <a:pt x="938" y="289"/>
                  </a:lnTo>
                  <a:lnTo>
                    <a:pt x="920" y="289"/>
                  </a:lnTo>
                  <a:lnTo>
                    <a:pt x="920" y="289"/>
                  </a:lnTo>
                  <a:lnTo>
                    <a:pt x="895" y="289"/>
                  </a:lnTo>
                  <a:lnTo>
                    <a:pt x="895" y="289"/>
                  </a:lnTo>
                  <a:lnTo>
                    <a:pt x="870" y="289"/>
                  </a:lnTo>
                  <a:lnTo>
                    <a:pt x="870" y="289"/>
                  </a:lnTo>
                  <a:lnTo>
                    <a:pt x="844" y="289"/>
                  </a:lnTo>
                  <a:lnTo>
                    <a:pt x="844" y="289"/>
                  </a:lnTo>
                  <a:lnTo>
                    <a:pt x="826" y="289"/>
                  </a:lnTo>
                  <a:lnTo>
                    <a:pt x="826" y="289"/>
                  </a:lnTo>
                  <a:lnTo>
                    <a:pt x="801" y="289"/>
                  </a:lnTo>
                  <a:lnTo>
                    <a:pt x="801" y="289"/>
                  </a:lnTo>
                  <a:lnTo>
                    <a:pt x="776" y="289"/>
                  </a:lnTo>
                  <a:lnTo>
                    <a:pt x="776" y="289"/>
                  </a:lnTo>
                  <a:lnTo>
                    <a:pt x="764" y="281"/>
                  </a:lnTo>
                  <a:lnTo>
                    <a:pt x="751" y="281"/>
                  </a:lnTo>
                  <a:lnTo>
                    <a:pt x="751" y="281"/>
                  </a:lnTo>
                  <a:lnTo>
                    <a:pt x="726" y="281"/>
                  </a:lnTo>
                  <a:lnTo>
                    <a:pt x="726" y="281"/>
                  </a:lnTo>
                  <a:lnTo>
                    <a:pt x="707" y="281"/>
                  </a:lnTo>
                  <a:lnTo>
                    <a:pt x="707" y="281"/>
                  </a:lnTo>
                  <a:lnTo>
                    <a:pt x="683" y="281"/>
                  </a:lnTo>
                  <a:lnTo>
                    <a:pt x="683" y="281"/>
                  </a:lnTo>
                  <a:lnTo>
                    <a:pt x="658" y="281"/>
                  </a:lnTo>
                  <a:lnTo>
                    <a:pt x="658" y="281"/>
                  </a:lnTo>
                  <a:lnTo>
                    <a:pt x="633" y="281"/>
                  </a:lnTo>
                  <a:lnTo>
                    <a:pt x="633" y="281"/>
                  </a:lnTo>
                  <a:lnTo>
                    <a:pt x="620" y="274"/>
                  </a:lnTo>
                  <a:lnTo>
                    <a:pt x="608" y="274"/>
                  </a:lnTo>
                  <a:lnTo>
                    <a:pt x="608" y="274"/>
                  </a:lnTo>
                  <a:lnTo>
                    <a:pt x="590" y="274"/>
                  </a:lnTo>
                  <a:lnTo>
                    <a:pt x="590" y="274"/>
                  </a:lnTo>
                  <a:lnTo>
                    <a:pt x="564" y="274"/>
                  </a:lnTo>
                  <a:lnTo>
                    <a:pt x="564" y="274"/>
                  </a:lnTo>
                  <a:lnTo>
                    <a:pt x="539" y="274"/>
                  </a:lnTo>
                  <a:lnTo>
                    <a:pt x="539" y="274"/>
                  </a:lnTo>
                  <a:lnTo>
                    <a:pt x="527" y="267"/>
                  </a:lnTo>
                  <a:lnTo>
                    <a:pt x="514" y="267"/>
                  </a:lnTo>
                  <a:lnTo>
                    <a:pt x="514" y="267"/>
                  </a:lnTo>
                  <a:lnTo>
                    <a:pt x="496" y="267"/>
                  </a:lnTo>
                  <a:lnTo>
                    <a:pt x="496" y="267"/>
                  </a:lnTo>
                  <a:lnTo>
                    <a:pt x="483" y="259"/>
                  </a:lnTo>
                  <a:lnTo>
                    <a:pt x="471" y="259"/>
                  </a:lnTo>
                  <a:lnTo>
                    <a:pt x="471" y="259"/>
                  </a:lnTo>
                  <a:lnTo>
                    <a:pt x="446" y="259"/>
                  </a:lnTo>
                  <a:lnTo>
                    <a:pt x="446" y="259"/>
                  </a:lnTo>
                  <a:lnTo>
                    <a:pt x="421" y="252"/>
                  </a:lnTo>
                  <a:lnTo>
                    <a:pt x="421" y="252"/>
                  </a:lnTo>
                  <a:lnTo>
                    <a:pt x="396" y="244"/>
                  </a:lnTo>
                  <a:lnTo>
                    <a:pt x="396" y="244"/>
                  </a:lnTo>
                  <a:lnTo>
                    <a:pt x="377" y="237"/>
                  </a:lnTo>
                  <a:lnTo>
                    <a:pt x="377" y="237"/>
                  </a:lnTo>
                  <a:lnTo>
                    <a:pt x="353" y="229"/>
                  </a:lnTo>
                  <a:lnTo>
                    <a:pt x="353" y="229"/>
                  </a:lnTo>
                  <a:lnTo>
                    <a:pt x="327" y="222"/>
                  </a:lnTo>
                  <a:lnTo>
                    <a:pt x="327" y="222"/>
                  </a:lnTo>
                  <a:lnTo>
                    <a:pt x="303" y="214"/>
                  </a:lnTo>
                  <a:lnTo>
                    <a:pt x="303" y="214"/>
                  </a:lnTo>
                  <a:lnTo>
                    <a:pt x="284" y="207"/>
                  </a:lnTo>
                  <a:lnTo>
                    <a:pt x="284" y="207"/>
                  </a:lnTo>
                  <a:lnTo>
                    <a:pt x="259" y="192"/>
                  </a:lnTo>
                  <a:lnTo>
                    <a:pt x="259" y="192"/>
                  </a:lnTo>
                  <a:lnTo>
                    <a:pt x="234" y="184"/>
                  </a:lnTo>
                  <a:lnTo>
                    <a:pt x="234" y="184"/>
                  </a:lnTo>
                  <a:lnTo>
                    <a:pt x="209" y="169"/>
                  </a:lnTo>
                  <a:lnTo>
                    <a:pt x="209" y="169"/>
                  </a:lnTo>
                  <a:lnTo>
                    <a:pt x="185" y="154"/>
                  </a:lnTo>
                  <a:lnTo>
                    <a:pt x="185" y="154"/>
                  </a:lnTo>
                  <a:lnTo>
                    <a:pt x="166" y="139"/>
                  </a:lnTo>
                  <a:lnTo>
                    <a:pt x="166" y="139"/>
                  </a:lnTo>
                  <a:lnTo>
                    <a:pt x="153" y="124"/>
                  </a:lnTo>
                  <a:lnTo>
                    <a:pt x="140" y="117"/>
                  </a:lnTo>
                  <a:lnTo>
                    <a:pt x="140" y="117"/>
                  </a:lnTo>
                  <a:lnTo>
                    <a:pt x="116" y="102"/>
                  </a:lnTo>
                  <a:lnTo>
                    <a:pt x="116" y="102"/>
                  </a:lnTo>
                  <a:lnTo>
                    <a:pt x="91" y="79"/>
                  </a:lnTo>
                  <a:lnTo>
                    <a:pt x="91" y="79"/>
                  </a:lnTo>
                  <a:lnTo>
                    <a:pt x="72" y="56"/>
                  </a:lnTo>
                  <a:lnTo>
                    <a:pt x="72" y="56"/>
                  </a:lnTo>
                  <a:lnTo>
                    <a:pt x="59" y="41"/>
                  </a:lnTo>
                  <a:lnTo>
                    <a:pt x="47" y="26"/>
                  </a:lnTo>
                  <a:lnTo>
                    <a:pt x="47" y="26"/>
                  </a:lnTo>
                  <a:lnTo>
                    <a:pt x="22" y="4"/>
                  </a:lnTo>
                  <a:lnTo>
                    <a:pt x="0" y="0"/>
                  </a:lnTo>
                  <a:lnTo>
                    <a:pt x="0"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sp>
          <p:nvSpPr>
            <p:cNvPr id="15396" name="Freeform 36"/>
            <p:cNvSpPr>
              <a:spLocks/>
            </p:cNvSpPr>
            <p:nvPr/>
          </p:nvSpPr>
          <p:spPr bwMode="auto">
            <a:xfrm>
              <a:off x="743" y="3892"/>
              <a:ext cx="999" cy="290"/>
            </a:xfrm>
            <a:custGeom>
              <a:avLst/>
              <a:gdLst/>
              <a:ahLst/>
              <a:cxnLst>
                <a:cxn ang="0">
                  <a:pos x="998" y="281"/>
                </a:cxn>
                <a:cxn ang="0">
                  <a:pos x="0" y="289"/>
                </a:cxn>
                <a:cxn ang="0">
                  <a:pos x="35" y="289"/>
                </a:cxn>
                <a:cxn ang="0">
                  <a:pos x="60" y="289"/>
                </a:cxn>
                <a:cxn ang="0">
                  <a:pos x="78" y="289"/>
                </a:cxn>
                <a:cxn ang="0">
                  <a:pos x="103" y="289"/>
                </a:cxn>
                <a:cxn ang="0">
                  <a:pos x="128" y="289"/>
                </a:cxn>
                <a:cxn ang="0">
                  <a:pos x="153" y="289"/>
                </a:cxn>
                <a:cxn ang="0">
                  <a:pos x="172" y="289"/>
                </a:cxn>
                <a:cxn ang="0">
                  <a:pos x="197" y="289"/>
                </a:cxn>
                <a:cxn ang="0">
                  <a:pos x="222" y="289"/>
                </a:cxn>
                <a:cxn ang="0">
                  <a:pos x="234" y="281"/>
                </a:cxn>
                <a:cxn ang="0">
                  <a:pos x="246" y="281"/>
                </a:cxn>
                <a:cxn ang="0">
                  <a:pos x="271" y="281"/>
                </a:cxn>
                <a:cxn ang="0">
                  <a:pos x="291" y="281"/>
                </a:cxn>
                <a:cxn ang="0">
                  <a:pos x="315" y="281"/>
                </a:cxn>
                <a:cxn ang="0">
                  <a:pos x="340" y="281"/>
                </a:cxn>
                <a:cxn ang="0">
                  <a:pos x="365" y="281"/>
                </a:cxn>
                <a:cxn ang="0">
                  <a:pos x="390" y="274"/>
                </a:cxn>
                <a:cxn ang="0">
                  <a:pos x="409" y="274"/>
                </a:cxn>
                <a:cxn ang="0">
                  <a:pos x="434" y="274"/>
                </a:cxn>
                <a:cxn ang="0">
                  <a:pos x="458" y="274"/>
                </a:cxn>
                <a:cxn ang="0">
                  <a:pos x="471" y="267"/>
                </a:cxn>
                <a:cxn ang="0">
                  <a:pos x="484" y="267"/>
                </a:cxn>
                <a:cxn ang="0">
                  <a:pos x="502" y="267"/>
                </a:cxn>
                <a:cxn ang="0">
                  <a:pos x="527" y="259"/>
                </a:cxn>
                <a:cxn ang="0">
                  <a:pos x="552" y="259"/>
                </a:cxn>
                <a:cxn ang="0">
                  <a:pos x="577" y="252"/>
                </a:cxn>
                <a:cxn ang="0">
                  <a:pos x="602" y="244"/>
                </a:cxn>
                <a:cxn ang="0">
                  <a:pos x="621" y="237"/>
                </a:cxn>
                <a:cxn ang="0">
                  <a:pos x="645" y="229"/>
                </a:cxn>
                <a:cxn ang="0">
                  <a:pos x="670" y="222"/>
                </a:cxn>
                <a:cxn ang="0">
                  <a:pos x="695" y="214"/>
                </a:cxn>
                <a:cxn ang="0">
                  <a:pos x="714" y="207"/>
                </a:cxn>
                <a:cxn ang="0">
                  <a:pos x="739" y="192"/>
                </a:cxn>
                <a:cxn ang="0">
                  <a:pos x="764" y="184"/>
                </a:cxn>
                <a:cxn ang="0">
                  <a:pos x="789" y="169"/>
                </a:cxn>
                <a:cxn ang="0">
                  <a:pos x="813" y="154"/>
                </a:cxn>
                <a:cxn ang="0">
                  <a:pos x="832" y="139"/>
                </a:cxn>
                <a:cxn ang="0">
                  <a:pos x="845" y="124"/>
                </a:cxn>
                <a:cxn ang="0">
                  <a:pos x="857" y="117"/>
                </a:cxn>
                <a:cxn ang="0">
                  <a:pos x="882" y="102"/>
                </a:cxn>
                <a:cxn ang="0">
                  <a:pos x="907" y="79"/>
                </a:cxn>
                <a:cxn ang="0">
                  <a:pos x="926" y="56"/>
                </a:cxn>
                <a:cxn ang="0">
                  <a:pos x="950" y="26"/>
                </a:cxn>
                <a:cxn ang="0">
                  <a:pos x="975" y="4"/>
                </a:cxn>
                <a:cxn ang="0">
                  <a:pos x="998" y="0"/>
                </a:cxn>
              </a:cxnLst>
              <a:rect l="0" t="0" r="r" b="b"/>
              <a:pathLst>
                <a:path w="999" h="290">
                  <a:moveTo>
                    <a:pt x="998" y="0"/>
                  </a:moveTo>
                  <a:lnTo>
                    <a:pt x="998" y="281"/>
                  </a:lnTo>
                  <a:lnTo>
                    <a:pt x="998" y="289"/>
                  </a:lnTo>
                  <a:lnTo>
                    <a:pt x="0" y="289"/>
                  </a:lnTo>
                  <a:lnTo>
                    <a:pt x="10" y="289"/>
                  </a:lnTo>
                  <a:lnTo>
                    <a:pt x="35" y="289"/>
                  </a:lnTo>
                  <a:lnTo>
                    <a:pt x="35" y="289"/>
                  </a:lnTo>
                  <a:lnTo>
                    <a:pt x="60" y="289"/>
                  </a:lnTo>
                  <a:lnTo>
                    <a:pt x="60" y="289"/>
                  </a:lnTo>
                  <a:lnTo>
                    <a:pt x="78" y="289"/>
                  </a:lnTo>
                  <a:lnTo>
                    <a:pt x="78" y="289"/>
                  </a:lnTo>
                  <a:lnTo>
                    <a:pt x="103" y="289"/>
                  </a:lnTo>
                  <a:lnTo>
                    <a:pt x="103" y="289"/>
                  </a:lnTo>
                  <a:lnTo>
                    <a:pt x="128" y="289"/>
                  </a:lnTo>
                  <a:lnTo>
                    <a:pt x="128" y="289"/>
                  </a:lnTo>
                  <a:lnTo>
                    <a:pt x="153" y="289"/>
                  </a:lnTo>
                  <a:lnTo>
                    <a:pt x="153" y="289"/>
                  </a:lnTo>
                  <a:lnTo>
                    <a:pt x="172" y="289"/>
                  </a:lnTo>
                  <a:lnTo>
                    <a:pt x="172" y="289"/>
                  </a:lnTo>
                  <a:lnTo>
                    <a:pt x="197" y="289"/>
                  </a:lnTo>
                  <a:lnTo>
                    <a:pt x="197" y="289"/>
                  </a:lnTo>
                  <a:lnTo>
                    <a:pt x="222" y="289"/>
                  </a:lnTo>
                  <a:lnTo>
                    <a:pt x="222" y="289"/>
                  </a:lnTo>
                  <a:lnTo>
                    <a:pt x="234" y="281"/>
                  </a:lnTo>
                  <a:lnTo>
                    <a:pt x="246" y="281"/>
                  </a:lnTo>
                  <a:lnTo>
                    <a:pt x="246" y="281"/>
                  </a:lnTo>
                  <a:lnTo>
                    <a:pt x="271" y="281"/>
                  </a:lnTo>
                  <a:lnTo>
                    <a:pt x="271" y="281"/>
                  </a:lnTo>
                  <a:lnTo>
                    <a:pt x="291" y="281"/>
                  </a:lnTo>
                  <a:lnTo>
                    <a:pt x="291" y="281"/>
                  </a:lnTo>
                  <a:lnTo>
                    <a:pt x="315" y="281"/>
                  </a:lnTo>
                  <a:lnTo>
                    <a:pt x="315" y="281"/>
                  </a:lnTo>
                  <a:lnTo>
                    <a:pt x="340" y="281"/>
                  </a:lnTo>
                  <a:lnTo>
                    <a:pt x="340" y="281"/>
                  </a:lnTo>
                  <a:lnTo>
                    <a:pt x="365" y="281"/>
                  </a:lnTo>
                  <a:lnTo>
                    <a:pt x="365" y="281"/>
                  </a:lnTo>
                  <a:lnTo>
                    <a:pt x="378" y="274"/>
                  </a:lnTo>
                  <a:lnTo>
                    <a:pt x="390" y="274"/>
                  </a:lnTo>
                  <a:lnTo>
                    <a:pt x="390" y="274"/>
                  </a:lnTo>
                  <a:lnTo>
                    <a:pt x="409" y="274"/>
                  </a:lnTo>
                  <a:lnTo>
                    <a:pt x="409" y="274"/>
                  </a:lnTo>
                  <a:lnTo>
                    <a:pt x="434" y="274"/>
                  </a:lnTo>
                  <a:lnTo>
                    <a:pt x="434" y="274"/>
                  </a:lnTo>
                  <a:lnTo>
                    <a:pt x="458" y="274"/>
                  </a:lnTo>
                  <a:lnTo>
                    <a:pt x="458" y="274"/>
                  </a:lnTo>
                  <a:lnTo>
                    <a:pt x="471" y="267"/>
                  </a:lnTo>
                  <a:lnTo>
                    <a:pt x="484" y="267"/>
                  </a:lnTo>
                  <a:lnTo>
                    <a:pt x="484" y="267"/>
                  </a:lnTo>
                  <a:lnTo>
                    <a:pt x="502" y="267"/>
                  </a:lnTo>
                  <a:lnTo>
                    <a:pt x="502" y="267"/>
                  </a:lnTo>
                  <a:lnTo>
                    <a:pt x="515" y="259"/>
                  </a:lnTo>
                  <a:lnTo>
                    <a:pt x="527" y="259"/>
                  </a:lnTo>
                  <a:lnTo>
                    <a:pt x="527" y="259"/>
                  </a:lnTo>
                  <a:lnTo>
                    <a:pt x="552" y="259"/>
                  </a:lnTo>
                  <a:lnTo>
                    <a:pt x="552" y="259"/>
                  </a:lnTo>
                  <a:lnTo>
                    <a:pt x="577" y="252"/>
                  </a:lnTo>
                  <a:lnTo>
                    <a:pt x="577" y="252"/>
                  </a:lnTo>
                  <a:lnTo>
                    <a:pt x="602" y="244"/>
                  </a:lnTo>
                  <a:lnTo>
                    <a:pt x="602" y="244"/>
                  </a:lnTo>
                  <a:lnTo>
                    <a:pt x="621" y="237"/>
                  </a:lnTo>
                  <a:lnTo>
                    <a:pt x="621" y="237"/>
                  </a:lnTo>
                  <a:lnTo>
                    <a:pt x="645" y="229"/>
                  </a:lnTo>
                  <a:lnTo>
                    <a:pt x="645" y="229"/>
                  </a:lnTo>
                  <a:lnTo>
                    <a:pt x="670" y="222"/>
                  </a:lnTo>
                  <a:lnTo>
                    <a:pt x="670" y="222"/>
                  </a:lnTo>
                  <a:lnTo>
                    <a:pt x="695" y="214"/>
                  </a:lnTo>
                  <a:lnTo>
                    <a:pt x="695" y="214"/>
                  </a:lnTo>
                  <a:lnTo>
                    <a:pt x="714" y="207"/>
                  </a:lnTo>
                  <a:lnTo>
                    <a:pt x="714" y="207"/>
                  </a:lnTo>
                  <a:lnTo>
                    <a:pt x="739" y="192"/>
                  </a:lnTo>
                  <a:lnTo>
                    <a:pt x="739" y="192"/>
                  </a:lnTo>
                  <a:lnTo>
                    <a:pt x="764" y="184"/>
                  </a:lnTo>
                  <a:lnTo>
                    <a:pt x="764" y="184"/>
                  </a:lnTo>
                  <a:lnTo>
                    <a:pt x="789" y="169"/>
                  </a:lnTo>
                  <a:lnTo>
                    <a:pt x="789" y="169"/>
                  </a:lnTo>
                  <a:lnTo>
                    <a:pt x="813" y="154"/>
                  </a:lnTo>
                  <a:lnTo>
                    <a:pt x="813" y="154"/>
                  </a:lnTo>
                  <a:lnTo>
                    <a:pt x="832" y="139"/>
                  </a:lnTo>
                  <a:lnTo>
                    <a:pt x="832" y="139"/>
                  </a:lnTo>
                  <a:lnTo>
                    <a:pt x="845" y="124"/>
                  </a:lnTo>
                  <a:lnTo>
                    <a:pt x="857" y="117"/>
                  </a:lnTo>
                  <a:lnTo>
                    <a:pt x="857" y="117"/>
                  </a:lnTo>
                  <a:lnTo>
                    <a:pt x="882" y="102"/>
                  </a:lnTo>
                  <a:lnTo>
                    <a:pt x="882" y="102"/>
                  </a:lnTo>
                  <a:lnTo>
                    <a:pt x="907" y="79"/>
                  </a:lnTo>
                  <a:lnTo>
                    <a:pt x="907" y="79"/>
                  </a:lnTo>
                  <a:lnTo>
                    <a:pt x="926" y="56"/>
                  </a:lnTo>
                  <a:lnTo>
                    <a:pt x="926" y="56"/>
                  </a:lnTo>
                  <a:lnTo>
                    <a:pt x="939" y="41"/>
                  </a:lnTo>
                  <a:lnTo>
                    <a:pt x="950" y="26"/>
                  </a:lnTo>
                  <a:lnTo>
                    <a:pt x="950" y="26"/>
                  </a:lnTo>
                  <a:lnTo>
                    <a:pt x="975" y="4"/>
                  </a:lnTo>
                  <a:lnTo>
                    <a:pt x="998" y="0"/>
                  </a:lnTo>
                  <a:lnTo>
                    <a:pt x="998"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grpSp>
      <p:sp>
        <p:nvSpPr>
          <p:cNvPr id="15398" name="Text Box 38"/>
          <p:cNvSpPr txBox="1">
            <a:spLocks noChangeArrowheads="1"/>
          </p:cNvSpPr>
          <p:nvPr/>
        </p:nvSpPr>
        <p:spPr bwMode="auto">
          <a:xfrm>
            <a:off x="7283450" y="4197350"/>
            <a:ext cx="2952750" cy="47783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3200" b="1">
                <a:solidFill>
                  <a:srgbClr val="000000"/>
                </a:solidFill>
                <a:latin typeface="Arial" charset="0"/>
              </a:rPr>
              <a:t>Critical value</a:t>
            </a:r>
            <a:endParaRPr lang="en-US"/>
          </a:p>
        </p:txBody>
      </p:sp>
      <p:grpSp>
        <p:nvGrpSpPr>
          <p:cNvPr id="15425" name="Group 65"/>
          <p:cNvGrpSpPr>
            <a:grpSpLocks/>
          </p:cNvGrpSpPr>
          <p:nvPr/>
        </p:nvGrpSpPr>
        <p:grpSpPr bwMode="auto">
          <a:xfrm>
            <a:off x="1096963" y="3595688"/>
            <a:ext cx="7761287" cy="3346450"/>
            <a:chOff x="691" y="2265"/>
            <a:chExt cx="4889" cy="2108"/>
          </a:xfrm>
        </p:grpSpPr>
        <p:sp>
          <p:nvSpPr>
            <p:cNvPr id="15399" name="Freeform 39"/>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15400" name="Line 40"/>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grpSp>
          <p:nvGrpSpPr>
            <p:cNvPr id="15420" name="Group 60"/>
            <p:cNvGrpSpPr>
              <a:grpSpLocks/>
            </p:cNvGrpSpPr>
            <p:nvPr/>
          </p:nvGrpSpPr>
          <p:grpSpPr bwMode="auto">
            <a:xfrm>
              <a:off x="691" y="4181"/>
              <a:ext cx="3938" cy="192"/>
              <a:chOff x="691" y="4181"/>
              <a:chExt cx="3938" cy="192"/>
            </a:xfrm>
          </p:grpSpPr>
          <p:sp>
            <p:nvSpPr>
              <p:cNvPr id="15401" name="Line 41"/>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5402" name="Line 42"/>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5403" name="Line 43"/>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5404" name="Line 44"/>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5405" name="Line 45"/>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5406" name="Line 46"/>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5407" name="Line 47"/>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5408" name="Line 48"/>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5409" name="Line 49"/>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5410" name="Line 50"/>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5411" name="Text Box 51"/>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5412" name="Text Box 52"/>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5413" name="Text Box 53"/>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5414" name="Text Box 54"/>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5415" name="Text Box 55"/>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5416" name="Text Box 56"/>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5417" name="Text Box 57"/>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5418" name="Text Box 58"/>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5419" name="Text Box 59"/>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grpSp>
        <p:grpSp>
          <p:nvGrpSpPr>
            <p:cNvPr id="15424" name="Group 64"/>
            <p:cNvGrpSpPr>
              <a:grpSpLocks/>
            </p:cNvGrpSpPr>
            <p:nvPr/>
          </p:nvGrpSpPr>
          <p:grpSpPr bwMode="auto">
            <a:xfrm>
              <a:off x="1695" y="4181"/>
              <a:ext cx="3885" cy="192"/>
              <a:chOff x="1695" y="4181"/>
              <a:chExt cx="3885" cy="192"/>
            </a:xfrm>
          </p:grpSpPr>
          <p:sp>
            <p:nvSpPr>
              <p:cNvPr id="15421" name="Line 61"/>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5422" name="Text Box 62"/>
              <p:cNvSpPr txBox="1">
                <a:spLocks noChangeArrowheads="1"/>
              </p:cNvSpPr>
              <p:nvPr/>
            </p:nvSpPr>
            <p:spPr bwMode="auto">
              <a:xfrm>
                <a:off x="495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27</a:t>
                </a:r>
                <a:endParaRPr lang="en-US"/>
              </a:p>
            </p:txBody>
          </p:sp>
          <p:sp>
            <p:nvSpPr>
              <p:cNvPr id="15423" name="Text Box 63"/>
              <p:cNvSpPr txBox="1">
                <a:spLocks noChangeArrowheads="1"/>
              </p:cNvSpPr>
              <p:nvPr/>
            </p:nvSpPr>
            <p:spPr bwMode="auto">
              <a:xfrm>
                <a:off x="542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28</a:t>
                </a:r>
                <a:endParaRPr lang="en-US"/>
              </a:p>
            </p:txBody>
          </p:sp>
        </p:grpSp>
      </p:grpSp>
      <p:sp>
        <p:nvSpPr>
          <p:cNvPr id="15426" name="Line 66"/>
          <p:cNvSpPr>
            <a:spLocks noChangeShapeType="1"/>
          </p:cNvSpPr>
          <p:nvPr/>
        </p:nvSpPr>
        <p:spPr bwMode="auto">
          <a:xfrm flipH="1">
            <a:off x="5743575" y="4857750"/>
            <a:ext cx="2576513" cy="1673225"/>
          </a:xfrm>
          <a:prstGeom prst="line">
            <a:avLst/>
          </a:prstGeom>
          <a:noFill/>
          <a:ln w="46950">
            <a:solidFill>
              <a:srgbClr val="7F604F"/>
            </a:solidFill>
            <a:round/>
            <a:headEnd/>
            <a:tailEnd type="triangle" w="med" len="med"/>
          </a:ln>
          <a:effectLst/>
        </p:spPr>
        <p:txBody>
          <a:bodyPr wrap="none" anchor="ctr"/>
          <a:lstStyle/>
          <a:p>
            <a:endParaRPr lang="en-US"/>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6388" name="Text Box 4"/>
          <p:cNvSpPr txBox="1">
            <a:spLocks noChangeArrowheads="1"/>
          </p:cNvSpPr>
          <p:nvPr/>
        </p:nvSpPr>
        <p:spPr bwMode="auto">
          <a:xfrm>
            <a:off x="357189" y="1873250"/>
            <a:ext cx="9396412" cy="22447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But if our result causes us to fail to reject, we err.  </a:t>
            </a:r>
            <a:endParaRPr lang="en-US" dirty="0"/>
          </a:p>
        </p:txBody>
      </p:sp>
      <p:grpSp>
        <p:nvGrpSpPr>
          <p:cNvPr id="16421" name="Group 37"/>
          <p:cNvGrpSpPr>
            <a:grpSpLocks/>
          </p:cNvGrpSpPr>
          <p:nvPr/>
        </p:nvGrpSpPr>
        <p:grpSpPr bwMode="auto">
          <a:xfrm>
            <a:off x="1096963" y="3595688"/>
            <a:ext cx="6251575" cy="3690937"/>
            <a:chOff x="691" y="2265"/>
            <a:chExt cx="3938" cy="2325"/>
          </a:xfrm>
        </p:grpSpPr>
        <p:sp>
          <p:nvSpPr>
            <p:cNvPr id="16389" name="Freeform 5"/>
            <p:cNvSpPr>
              <a:spLocks/>
            </p:cNvSpPr>
            <p:nvPr/>
          </p:nvSpPr>
          <p:spPr bwMode="auto">
            <a:xfrm>
              <a:off x="756" y="2265"/>
              <a:ext cx="3771" cy="1917"/>
            </a:xfrm>
            <a:custGeom>
              <a:avLst/>
              <a:gdLst/>
              <a:ahLst/>
              <a:cxnLst>
                <a:cxn ang="0">
                  <a:pos x="69" y="1916"/>
                </a:cxn>
                <a:cxn ang="0">
                  <a:pos x="144" y="1916"/>
                </a:cxn>
                <a:cxn ang="0">
                  <a:pos x="212" y="1916"/>
                </a:cxn>
                <a:cxn ang="0">
                  <a:pos x="262" y="1908"/>
                </a:cxn>
                <a:cxn ang="0">
                  <a:pos x="331" y="1908"/>
                </a:cxn>
                <a:cxn ang="0">
                  <a:pos x="399" y="1901"/>
                </a:cxn>
                <a:cxn ang="0">
                  <a:pos x="462" y="1894"/>
                </a:cxn>
                <a:cxn ang="0">
                  <a:pos x="517" y="1886"/>
                </a:cxn>
                <a:cxn ang="0">
                  <a:pos x="593" y="1871"/>
                </a:cxn>
                <a:cxn ang="0">
                  <a:pos x="661" y="1849"/>
                </a:cxn>
                <a:cxn ang="0">
                  <a:pos x="730" y="1819"/>
                </a:cxn>
                <a:cxn ang="0">
                  <a:pos x="804" y="1781"/>
                </a:cxn>
                <a:cxn ang="0">
                  <a:pos x="848" y="1744"/>
                </a:cxn>
                <a:cxn ang="0">
                  <a:pos x="916" y="1683"/>
                </a:cxn>
                <a:cxn ang="0">
                  <a:pos x="991" y="1600"/>
                </a:cxn>
                <a:cxn ang="0">
                  <a:pos x="1060" y="1502"/>
                </a:cxn>
                <a:cxn ang="0">
                  <a:pos x="1128" y="1382"/>
                </a:cxn>
                <a:cxn ang="0">
                  <a:pos x="1203" y="1248"/>
                </a:cxn>
                <a:cxn ang="0">
                  <a:pos x="1272" y="1089"/>
                </a:cxn>
                <a:cxn ang="0">
                  <a:pos x="1346" y="924"/>
                </a:cxn>
                <a:cxn ang="0">
                  <a:pos x="1415" y="751"/>
                </a:cxn>
                <a:cxn ang="0">
                  <a:pos x="1483" y="579"/>
                </a:cxn>
                <a:cxn ang="0">
                  <a:pos x="1559" y="413"/>
                </a:cxn>
                <a:cxn ang="0">
                  <a:pos x="1627" y="271"/>
                </a:cxn>
                <a:cxn ang="0">
                  <a:pos x="1695" y="143"/>
                </a:cxn>
                <a:cxn ang="0">
                  <a:pos x="1770" y="60"/>
                </a:cxn>
                <a:cxn ang="0">
                  <a:pos x="1839" y="8"/>
                </a:cxn>
                <a:cxn ang="0">
                  <a:pos x="1907" y="0"/>
                </a:cxn>
                <a:cxn ang="0">
                  <a:pos x="1982" y="37"/>
                </a:cxn>
                <a:cxn ang="0">
                  <a:pos x="2050" y="113"/>
                </a:cxn>
                <a:cxn ang="0">
                  <a:pos x="2119" y="226"/>
                </a:cxn>
                <a:cxn ang="0">
                  <a:pos x="2194" y="361"/>
                </a:cxn>
                <a:cxn ang="0">
                  <a:pos x="2263" y="526"/>
                </a:cxn>
                <a:cxn ang="0">
                  <a:pos x="2331" y="692"/>
                </a:cxn>
                <a:cxn ang="0">
                  <a:pos x="2405" y="871"/>
                </a:cxn>
                <a:cxn ang="0">
                  <a:pos x="2474" y="1036"/>
                </a:cxn>
                <a:cxn ang="0">
                  <a:pos x="2543" y="1195"/>
                </a:cxn>
                <a:cxn ang="0">
                  <a:pos x="2617" y="1337"/>
                </a:cxn>
                <a:cxn ang="0">
                  <a:pos x="2686" y="1465"/>
                </a:cxn>
                <a:cxn ang="0">
                  <a:pos x="2755" y="1570"/>
                </a:cxn>
                <a:cxn ang="0">
                  <a:pos x="2829" y="1653"/>
                </a:cxn>
                <a:cxn ang="0">
                  <a:pos x="2873" y="1706"/>
                </a:cxn>
                <a:cxn ang="0">
                  <a:pos x="2948" y="1766"/>
                </a:cxn>
                <a:cxn ang="0">
                  <a:pos x="3016" y="1811"/>
                </a:cxn>
                <a:cxn ang="0">
                  <a:pos x="3085" y="1841"/>
                </a:cxn>
                <a:cxn ang="0">
                  <a:pos x="3159" y="1864"/>
                </a:cxn>
                <a:cxn ang="0">
                  <a:pos x="3228" y="1886"/>
                </a:cxn>
                <a:cxn ang="0">
                  <a:pos x="3278" y="1894"/>
                </a:cxn>
                <a:cxn ang="0">
                  <a:pos x="3346" y="1901"/>
                </a:cxn>
                <a:cxn ang="0">
                  <a:pos x="3402" y="1901"/>
                </a:cxn>
                <a:cxn ang="0">
                  <a:pos x="3465" y="1908"/>
                </a:cxn>
                <a:cxn ang="0">
                  <a:pos x="3533" y="1908"/>
                </a:cxn>
                <a:cxn ang="0">
                  <a:pos x="3608" y="1916"/>
                </a:cxn>
                <a:cxn ang="0">
                  <a:pos x="3677" y="1916"/>
                </a:cxn>
                <a:cxn ang="0">
                  <a:pos x="3745" y="1916"/>
                </a:cxn>
              </a:cxnLst>
              <a:rect l="0" t="0" r="r" b="b"/>
              <a:pathLst>
                <a:path w="3771" h="1917">
                  <a:moveTo>
                    <a:pt x="0" y="1916"/>
                  </a:moveTo>
                  <a:lnTo>
                    <a:pt x="26" y="1916"/>
                  </a:lnTo>
                  <a:lnTo>
                    <a:pt x="26" y="1916"/>
                  </a:lnTo>
                  <a:lnTo>
                    <a:pt x="50" y="1916"/>
                  </a:lnTo>
                  <a:lnTo>
                    <a:pt x="50" y="1916"/>
                  </a:lnTo>
                  <a:lnTo>
                    <a:pt x="69" y="1916"/>
                  </a:lnTo>
                  <a:lnTo>
                    <a:pt x="69" y="1916"/>
                  </a:lnTo>
                  <a:lnTo>
                    <a:pt x="94" y="1916"/>
                  </a:lnTo>
                  <a:lnTo>
                    <a:pt x="94" y="1916"/>
                  </a:lnTo>
                  <a:lnTo>
                    <a:pt x="119" y="1916"/>
                  </a:lnTo>
                  <a:lnTo>
                    <a:pt x="119" y="1916"/>
                  </a:lnTo>
                  <a:lnTo>
                    <a:pt x="144" y="1916"/>
                  </a:lnTo>
                  <a:lnTo>
                    <a:pt x="144" y="1916"/>
                  </a:lnTo>
                  <a:lnTo>
                    <a:pt x="163" y="1916"/>
                  </a:lnTo>
                  <a:lnTo>
                    <a:pt x="163" y="1916"/>
                  </a:lnTo>
                  <a:lnTo>
                    <a:pt x="187" y="1916"/>
                  </a:lnTo>
                  <a:lnTo>
                    <a:pt x="187" y="1916"/>
                  </a:lnTo>
                  <a:lnTo>
                    <a:pt x="212" y="1916"/>
                  </a:lnTo>
                  <a:lnTo>
                    <a:pt x="212" y="1916"/>
                  </a:lnTo>
                  <a:lnTo>
                    <a:pt x="225" y="1908"/>
                  </a:lnTo>
                  <a:lnTo>
                    <a:pt x="237" y="1908"/>
                  </a:lnTo>
                  <a:lnTo>
                    <a:pt x="237" y="1908"/>
                  </a:lnTo>
                  <a:lnTo>
                    <a:pt x="262" y="1908"/>
                  </a:lnTo>
                  <a:lnTo>
                    <a:pt x="262" y="1908"/>
                  </a:lnTo>
                  <a:lnTo>
                    <a:pt x="281" y="1908"/>
                  </a:lnTo>
                  <a:lnTo>
                    <a:pt x="281" y="1908"/>
                  </a:lnTo>
                  <a:lnTo>
                    <a:pt x="306" y="1908"/>
                  </a:lnTo>
                  <a:lnTo>
                    <a:pt x="306" y="1908"/>
                  </a:lnTo>
                  <a:lnTo>
                    <a:pt x="331" y="1908"/>
                  </a:lnTo>
                  <a:lnTo>
                    <a:pt x="331" y="1908"/>
                  </a:lnTo>
                  <a:lnTo>
                    <a:pt x="356" y="1908"/>
                  </a:lnTo>
                  <a:lnTo>
                    <a:pt x="356" y="1908"/>
                  </a:lnTo>
                  <a:lnTo>
                    <a:pt x="362" y="1901"/>
                  </a:lnTo>
                  <a:lnTo>
                    <a:pt x="374" y="1901"/>
                  </a:lnTo>
                  <a:lnTo>
                    <a:pt x="374" y="1901"/>
                  </a:lnTo>
                  <a:lnTo>
                    <a:pt x="399" y="1901"/>
                  </a:lnTo>
                  <a:lnTo>
                    <a:pt x="399" y="1901"/>
                  </a:lnTo>
                  <a:lnTo>
                    <a:pt x="425" y="1901"/>
                  </a:lnTo>
                  <a:lnTo>
                    <a:pt x="425" y="1901"/>
                  </a:lnTo>
                  <a:lnTo>
                    <a:pt x="449" y="1901"/>
                  </a:lnTo>
                  <a:lnTo>
                    <a:pt x="449" y="1901"/>
                  </a:lnTo>
                  <a:lnTo>
                    <a:pt x="462" y="1894"/>
                  </a:lnTo>
                  <a:lnTo>
                    <a:pt x="474" y="1894"/>
                  </a:lnTo>
                  <a:lnTo>
                    <a:pt x="474" y="1894"/>
                  </a:lnTo>
                  <a:lnTo>
                    <a:pt x="492" y="1894"/>
                  </a:lnTo>
                  <a:lnTo>
                    <a:pt x="492" y="1894"/>
                  </a:lnTo>
                  <a:lnTo>
                    <a:pt x="505" y="1886"/>
                  </a:lnTo>
                  <a:lnTo>
                    <a:pt x="517" y="1886"/>
                  </a:lnTo>
                  <a:lnTo>
                    <a:pt x="517" y="1886"/>
                  </a:lnTo>
                  <a:lnTo>
                    <a:pt x="543" y="1886"/>
                  </a:lnTo>
                  <a:lnTo>
                    <a:pt x="543" y="1886"/>
                  </a:lnTo>
                  <a:lnTo>
                    <a:pt x="568" y="1879"/>
                  </a:lnTo>
                  <a:lnTo>
                    <a:pt x="568" y="1879"/>
                  </a:lnTo>
                  <a:lnTo>
                    <a:pt x="593" y="1871"/>
                  </a:lnTo>
                  <a:lnTo>
                    <a:pt x="593" y="1871"/>
                  </a:lnTo>
                  <a:lnTo>
                    <a:pt x="611" y="1864"/>
                  </a:lnTo>
                  <a:lnTo>
                    <a:pt x="611" y="1864"/>
                  </a:lnTo>
                  <a:lnTo>
                    <a:pt x="636" y="1856"/>
                  </a:lnTo>
                  <a:lnTo>
                    <a:pt x="636" y="1856"/>
                  </a:lnTo>
                  <a:lnTo>
                    <a:pt x="661" y="1849"/>
                  </a:lnTo>
                  <a:lnTo>
                    <a:pt x="661" y="1849"/>
                  </a:lnTo>
                  <a:lnTo>
                    <a:pt x="685" y="1841"/>
                  </a:lnTo>
                  <a:lnTo>
                    <a:pt x="685" y="1841"/>
                  </a:lnTo>
                  <a:lnTo>
                    <a:pt x="705" y="1834"/>
                  </a:lnTo>
                  <a:lnTo>
                    <a:pt x="705" y="1834"/>
                  </a:lnTo>
                  <a:lnTo>
                    <a:pt x="730" y="1819"/>
                  </a:lnTo>
                  <a:lnTo>
                    <a:pt x="730" y="1819"/>
                  </a:lnTo>
                  <a:lnTo>
                    <a:pt x="754" y="1811"/>
                  </a:lnTo>
                  <a:lnTo>
                    <a:pt x="754" y="1811"/>
                  </a:lnTo>
                  <a:lnTo>
                    <a:pt x="779" y="1796"/>
                  </a:lnTo>
                  <a:lnTo>
                    <a:pt x="779" y="1796"/>
                  </a:lnTo>
                  <a:lnTo>
                    <a:pt x="804" y="1781"/>
                  </a:lnTo>
                  <a:lnTo>
                    <a:pt x="804" y="1781"/>
                  </a:lnTo>
                  <a:lnTo>
                    <a:pt x="823" y="1766"/>
                  </a:lnTo>
                  <a:lnTo>
                    <a:pt x="823" y="1766"/>
                  </a:lnTo>
                  <a:lnTo>
                    <a:pt x="835" y="1751"/>
                  </a:lnTo>
                  <a:lnTo>
                    <a:pt x="848" y="1744"/>
                  </a:lnTo>
                  <a:lnTo>
                    <a:pt x="848" y="1744"/>
                  </a:lnTo>
                  <a:lnTo>
                    <a:pt x="873" y="1729"/>
                  </a:lnTo>
                  <a:lnTo>
                    <a:pt x="873" y="1729"/>
                  </a:lnTo>
                  <a:lnTo>
                    <a:pt x="898" y="1706"/>
                  </a:lnTo>
                  <a:lnTo>
                    <a:pt x="898" y="1706"/>
                  </a:lnTo>
                  <a:lnTo>
                    <a:pt x="916" y="1683"/>
                  </a:lnTo>
                  <a:lnTo>
                    <a:pt x="916" y="1683"/>
                  </a:lnTo>
                  <a:lnTo>
                    <a:pt x="929" y="1668"/>
                  </a:lnTo>
                  <a:lnTo>
                    <a:pt x="942" y="1653"/>
                  </a:lnTo>
                  <a:lnTo>
                    <a:pt x="942" y="1653"/>
                  </a:lnTo>
                  <a:lnTo>
                    <a:pt x="967" y="1631"/>
                  </a:lnTo>
                  <a:lnTo>
                    <a:pt x="967" y="1631"/>
                  </a:lnTo>
                  <a:lnTo>
                    <a:pt x="991" y="1600"/>
                  </a:lnTo>
                  <a:lnTo>
                    <a:pt x="991" y="1600"/>
                  </a:lnTo>
                  <a:lnTo>
                    <a:pt x="1016" y="1570"/>
                  </a:lnTo>
                  <a:lnTo>
                    <a:pt x="1016" y="1570"/>
                  </a:lnTo>
                  <a:lnTo>
                    <a:pt x="1035" y="1533"/>
                  </a:lnTo>
                  <a:lnTo>
                    <a:pt x="1035" y="1533"/>
                  </a:lnTo>
                  <a:lnTo>
                    <a:pt x="1060" y="1502"/>
                  </a:lnTo>
                  <a:lnTo>
                    <a:pt x="1060" y="1502"/>
                  </a:lnTo>
                  <a:lnTo>
                    <a:pt x="1084" y="1465"/>
                  </a:lnTo>
                  <a:lnTo>
                    <a:pt x="1084" y="1465"/>
                  </a:lnTo>
                  <a:lnTo>
                    <a:pt x="1109" y="1428"/>
                  </a:lnTo>
                  <a:lnTo>
                    <a:pt x="1109" y="1428"/>
                  </a:lnTo>
                  <a:lnTo>
                    <a:pt x="1128" y="1382"/>
                  </a:lnTo>
                  <a:lnTo>
                    <a:pt x="1128" y="1382"/>
                  </a:lnTo>
                  <a:lnTo>
                    <a:pt x="1153" y="1337"/>
                  </a:lnTo>
                  <a:lnTo>
                    <a:pt x="1153" y="1337"/>
                  </a:lnTo>
                  <a:lnTo>
                    <a:pt x="1178" y="1293"/>
                  </a:lnTo>
                  <a:lnTo>
                    <a:pt x="1178" y="1293"/>
                  </a:lnTo>
                  <a:lnTo>
                    <a:pt x="1203" y="1248"/>
                  </a:lnTo>
                  <a:lnTo>
                    <a:pt x="1203" y="1248"/>
                  </a:lnTo>
                  <a:lnTo>
                    <a:pt x="1228" y="1195"/>
                  </a:lnTo>
                  <a:lnTo>
                    <a:pt x="1228" y="1195"/>
                  </a:lnTo>
                  <a:lnTo>
                    <a:pt x="1247" y="1143"/>
                  </a:lnTo>
                  <a:lnTo>
                    <a:pt x="1247" y="1143"/>
                  </a:lnTo>
                  <a:lnTo>
                    <a:pt x="1272" y="1089"/>
                  </a:lnTo>
                  <a:lnTo>
                    <a:pt x="1272" y="1089"/>
                  </a:lnTo>
                  <a:lnTo>
                    <a:pt x="1297" y="1036"/>
                  </a:lnTo>
                  <a:lnTo>
                    <a:pt x="1297" y="1036"/>
                  </a:lnTo>
                  <a:lnTo>
                    <a:pt x="1321" y="984"/>
                  </a:lnTo>
                  <a:lnTo>
                    <a:pt x="1321" y="984"/>
                  </a:lnTo>
                  <a:lnTo>
                    <a:pt x="1346" y="924"/>
                  </a:lnTo>
                  <a:lnTo>
                    <a:pt x="1346" y="924"/>
                  </a:lnTo>
                  <a:lnTo>
                    <a:pt x="1365" y="871"/>
                  </a:lnTo>
                  <a:lnTo>
                    <a:pt x="1365" y="871"/>
                  </a:lnTo>
                  <a:lnTo>
                    <a:pt x="1390" y="812"/>
                  </a:lnTo>
                  <a:lnTo>
                    <a:pt x="1390" y="812"/>
                  </a:lnTo>
                  <a:lnTo>
                    <a:pt x="1415" y="751"/>
                  </a:lnTo>
                  <a:lnTo>
                    <a:pt x="1415" y="751"/>
                  </a:lnTo>
                  <a:lnTo>
                    <a:pt x="1440" y="692"/>
                  </a:lnTo>
                  <a:lnTo>
                    <a:pt x="1440" y="692"/>
                  </a:lnTo>
                  <a:lnTo>
                    <a:pt x="1458" y="638"/>
                  </a:lnTo>
                  <a:lnTo>
                    <a:pt x="1458" y="638"/>
                  </a:lnTo>
                  <a:lnTo>
                    <a:pt x="1483" y="579"/>
                  </a:lnTo>
                  <a:lnTo>
                    <a:pt x="1483" y="579"/>
                  </a:lnTo>
                  <a:lnTo>
                    <a:pt x="1508" y="526"/>
                  </a:lnTo>
                  <a:lnTo>
                    <a:pt x="1508" y="526"/>
                  </a:lnTo>
                  <a:lnTo>
                    <a:pt x="1533" y="466"/>
                  </a:lnTo>
                  <a:lnTo>
                    <a:pt x="1533" y="466"/>
                  </a:lnTo>
                  <a:lnTo>
                    <a:pt x="1559" y="413"/>
                  </a:lnTo>
                  <a:lnTo>
                    <a:pt x="1559" y="413"/>
                  </a:lnTo>
                  <a:lnTo>
                    <a:pt x="1577" y="361"/>
                  </a:lnTo>
                  <a:lnTo>
                    <a:pt x="1577" y="361"/>
                  </a:lnTo>
                  <a:lnTo>
                    <a:pt x="1602" y="315"/>
                  </a:lnTo>
                  <a:lnTo>
                    <a:pt x="1602" y="315"/>
                  </a:lnTo>
                  <a:lnTo>
                    <a:pt x="1627" y="271"/>
                  </a:lnTo>
                  <a:lnTo>
                    <a:pt x="1627" y="271"/>
                  </a:lnTo>
                  <a:lnTo>
                    <a:pt x="1652" y="226"/>
                  </a:lnTo>
                  <a:lnTo>
                    <a:pt x="1652" y="226"/>
                  </a:lnTo>
                  <a:lnTo>
                    <a:pt x="1671" y="180"/>
                  </a:lnTo>
                  <a:lnTo>
                    <a:pt x="1671" y="180"/>
                  </a:lnTo>
                  <a:lnTo>
                    <a:pt x="1695" y="143"/>
                  </a:lnTo>
                  <a:lnTo>
                    <a:pt x="1695" y="143"/>
                  </a:lnTo>
                  <a:lnTo>
                    <a:pt x="1720" y="113"/>
                  </a:lnTo>
                  <a:lnTo>
                    <a:pt x="1720" y="113"/>
                  </a:lnTo>
                  <a:lnTo>
                    <a:pt x="1745" y="83"/>
                  </a:lnTo>
                  <a:lnTo>
                    <a:pt x="1745" y="83"/>
                  </a:lnTo>
                  <a:lnTo>
                    <a:pt x="1770" y="60"/>
                  </a:lnTo>
                  <a:lnTo>
                    <a:pt x="1770" y="60"/>
                  </a:lnTo>
                  <a:lnTo>
                    <a:pt x="1788" y="37"/>
                  </a:lnTo>
                  <a:lnTo>
                    <a:pt x="1788" y="37"/>
                  </a:lnTo>
                  <a:lnTo>
                    <a:pt x="1813" y="22"/>
                  </a:lnTo>
                  <a:lnTo>
                    <a:pt x="1813" y="22"/>
                  </a:lnTo>
                  <a:lnTo>
                    <a:pt x="1839" y="8"/>
                  </a:lnTo>
                  <a:lnTo>
                    <a:pt x="1839" y="8"/>
                  </a:lnTo>
                  <a:lnTo>
                    <a:pt x="1864" y="0"/>
                  </a:lnTo>
                  <a:lnTo>
                    <a:pt x="1864" y="0"/>
                  </a:lnTo>
                  <a:lnTo>
                    <a:pt x="1882" y="0"/>
                  </a:lnTo>
                  <a:lnTo>
                    <a:pt x="1882" y="0"/>
                  </a:lnTo>
                  <a:lnTo>
                    <a:pt x="1907" y="0"/>
                  </a:lnTo>
                  <a:lnTo>
                    <a:pt x="1907" y="0"/>
                  </a:lnTo>
                  <a:lnTo>
                    <a:pt x="1932" y="8"/>
                  </a:lnTo>
                  <a:lnTo>
                    <a:pt x="1932" y="8"/>
                  </a:lnTo>
                  <a:lnTo>
                    <a:pt x="1957" y="22"/>
                  </a:lnTo>
                  <a:lnTo>
                    <a:pt x="1957" y="22"/>
                  </a:lnTo>
                  <a:lnTo>
                    <a:pt x="1982" y="37"/>
                  </a:lnTo>
                  <a:lnTo>
                    <a:pt x="1982" y="37"/>
                  </a:lnTo>
                  <a:lnTo>
                    <a:pt x="2001" y="60"/>
                  </a:lnTo>
                  <a:lnTo>
                    <a:pt x="2001" y="60"/>
                  </a:lnTo>
                  <a:lnTo>
                    <a:pt x="2025" y="83"/>
                  </a:lnTo>
                  <a:lnTo>
                    <a:pt x="2025" y="83"/>
                  </a:lnTo>
                  <a:lnTo>
                    <a:pt x="2050" y="113"/>
                  </a:lnTo>
                  <a:lnTo>
                    <a:pt x="2050" y="113"/>
                  </a:lnTo>
                  <a:lnTo>
                    <a:pt x="2075" y="143"/>
                  </a:lnTo>
                  <a:lnTo>
                    <a:pt x="2075" y="143"/>
                  </a:lnTo>
                  <a:lnTo>
                    <a:pt x="2100" y="180"/>
                  </a:lnTo>
                  <a:lnTo>
                    <a:pt x="2100" y="180"/>
                  </a:lnTo>
                  <a:lnTo>
                    <a:pt x="2119" y="226"/>
                  </a:lnTo>
                  <a:lnTo>
                    <a:pt x="2119" y="226"/>
                  </a:lnTo>
                  <a:lnTo>
                    <a:pt x="2144" y="271"/>
                  </a:lnTo>
                  <a:lnTo>
                    <a:pt x="2144" y="271"/>
                  </a:lnTo>
                  <a:lnTo>
                    <a:pt x="2169" y="315"/>
                  </a:lnTo>
                  <a:lnTo>
                    <a:pt x="2169" y="315"/>
                  </a:lnTo>
                  <a:lnTo>
                    <a:pt x="2194" y="361"/>
                  </a:lnTo>
                  <a:lnTo>
                    <a:pt x="2194" y="361"/>
                  </a:lnTo>
                  <a:lnTo>
                    <a:pt x="2212" y="413"/>
                  </a:lnTo>
                  <a:lnTo>
                    <a:pt x="2212" y="413"/>
                  </a:lnTo>
                  <a:lnTo>
                    <a:pt x="2238" y="466"/>
                  </a:lnTo>
                  <a:lnTo>
                    <a:pt x="2238" y="466"/>
                  </a:lnTo>
                  <a:lnTo>
                    <a:pt x="2263" y="526"/>
                  </a:lnTo>
                  <a:lnTo>
                    <a:pt x="2263" y="526"/>
                  </a:lnTo>
                  <a:lnTo>
                    <a:pt x="2287" y="579"/>
                  </a:lnTo>
                  <a:lnTo>
                    <a:pt x="2287" y="579"/>
                  </a:lnTo>
                  <a:lnTo>
                    <a:pt x="2312" y="638"/>
                  </a:lnTo>
                  <a:lnTo>
                    <a:pt x="2312" y="638"/>
                  </a:lnTo>
                  <a:lnTo>
                    <a:pt x="2331" y="692"/>
                  </a:lnTo>
                  <a:lnTo>
                    <a:pt x="2331" y="692"/>
                  </a:lnTo>
                  <a:lnTo>
                    <a:pt x="2356" y="751"/>
                  </a:lnTo>
                  <a:lnTo>
                    <a:pt x="2356" y="751"/>
                  </a:lnTo>
                  <a:lnTo>
                    <a:pt x="2381" y="812"/>
                  </a:lnTo>
                  <a:lnTo>
                    <a:pt x="2381" y="812"/>
                  </a:lnTo>
                  <a:lnTo>
                    <a:pt x="2405" y="871"/>
                  </a:lnTo>
                  <a:lnTo>
                    <a:pt x="2405" y="871"/>
                  </a:lnTo>
                  <a:lnTo>
                    <a:pt x="2424" y="924"/>
                  </a:lnTo>
                  <a:lnTo>
                    <a:pt x="2424" y="924"/>
                  </a:lnTo>
                  <a:lnTo>
                    <a:pt x="2449" y="984"/>
                  </a:lnTo>
                  <a:lnTo>
                    <a:pt x="2449" y="984"/>
                  </a:lnTo>
                  <a:lnTo>
                    <a:pt x="2474" y="1036"/>
                  </a:lnTo>
                  <a:lnTo>
                    <a:pt x="2474" y="1036"/>
                  </a:lnTo>
                  <a:lnTo>
                    <a:pt x="2499" y="1089"/>
                  </a:lnTo>
                  <a:lnTo>
                    <a:pt x="2499" y="1089"/>
                  </a:lnTo>
                  <a:lnTo>
                    <a:pt x="2524" y="1143"/>
                  </a:lnTo>
                  <a:lnTo>
                    <a:pt x="2524" y="1143"/>
                  </a:lnTo>
                  <a:lnTo>
                    <a:pt x="2543" y="1195"/>
                  </a:lnTo>
                  <a:lnTo>
                    <a:pt x="2543" y="1195"/>
                  </a:lnTo>
                  <a:lnTo>
                    <a:pt x="2568" y="1248"/>
                  </a:lnTo>
                  <a:lnTo>
                    <a:pt x="2568" y="1248"/>
                  </a:lnTo>
                  <a:lnTo>
                    <a:pt x="2592" y="1293"/>
                  </a:lnTo>
                  <a:lnTo>
                    <a:pt x="2592" y="1293"/>
                  </a:lnTo>
                  <a:lnTo>
                    <a:pt x="2617" y="1337"/>
                  </a:lnTo>
                  <a:lnTo>
                    <a:pt x="2617" y="1337"/>
                  </a:lnTo>
                  <a:lnTo>
                    <a:pt x="2636" y="1382"/>
                  </a:lnTo>
                  <a:lnTo>
                    <a:pt x="2636" y="1382"/>
                  </a:lnTo>
                  <a:lnTo>
                    <a:pt x="2661" y="1428"/>
                  </a:lnTo>
                  <a:lnTo>
                    <a:pt x="2661" y="1428"/>
                  </a:lnTo>
                  <a:lnTo>
                    <a:pt x="2686" y="1465"/>
                  </a:lnTo>
                  <a:lnTo>
                    <a:pt x="2686" y="1465"/>
                  </a:lnTo>
                  <a:lnTo>
                    <a:pt x="2711" y="1502"/>
                  </a:lnTo>
                  <a:lnTo>
                    <a:pt x="2711" y="1502"/>
                  </a:lnTo>
                  <a:lnTo>
                    <a:pt x="2736" y="1533"/>
                  </a:lnTo>
                  <a:lnTo>
                    <a:pt x="2736" y="1533"/>
                  </a:lnTo>
                  <a:lnTo>
                    <a:pt x="2755" y="1570"/>
                  </a:lnTo>
                  <a:lnTo>
                    <a:pt x="2755" y="1570"/>
                  </a:lnTo>
                  <a:lnTo>
                    <a:pt x="2779" y="1600"/>
                  </a:lnTo>
                  <a:lnTo>
                    <a:pt x="2779" y="1600"/>
                  </a:lnTo>
                  <a:lnTo>
                    <a:pt x="2804" y="1631"/>
                  </a:lnTo>
                  <a:lnTo>
                    <a:pt x="2804" y="1631"/>
                  </a:lnTo>
                  <a:lnTo>
                    <a:pt x="2829" y="1653"/>
                  </a:lnTo>
                  <a:lnTo>
                    <a:pt x="2829" y="1653"/>
                  </a:lnTo>
                  <a:lnTo>
                    <a:pt x="2841" y="1668"/>
                  </a:lnTo>
                  <a:lnTo>
                    <a:pt x="2854" y="1683"/>
                  </a:lnTo>
                  <a:lnTo>
                    <a:pt x="2854" y="1683"/>
                  </a:lnTo>
                  <a:lnTo>
                    <a:pt x="2873" y="1706"/>
                  </a:lnTo>
                  <a:lnTo>
                    <a:pt x="2873" y="1706"/>
                  </a:lnTo>
                  <a:lnTo>
                    <a:pt x="2898" y="1729"/>
                  </a:lnTo>
                  <a:lnTo>
                    <a:pt x="2898" y="1729"/>
                  </a:lnTo>
                  <a:lnTo>
                    <a:pt x="2922" y="1744"/>
                  </a:lnTo>
                  <a:lnTo>
                    <a:pt x="2922" y="1744"/>
                  </a:lnTo>
                  <a:lnTo>
                    <a:pt x="2935" y="1751"/>
                  </a:lnTo>
                  <a:lnTo>
                    <a:pt x="2948" y="1766"/>
                  </a:lnTo>
                  <a:lnTo>
                    <a:pt x="2948" y="1766"/>
                  </a:lnTo>
                  <a:lnTo>
                    <a:pt x="2967" y="1781"/>
                  </a:lnTo>
                  <a:lnTo>
                    <a:pt x="2967" y="1781"/>
                  </a:lnTo>
                  <a:lnTo>
                    <a:pt x="2991" y="1796"/>
                  </a:lnTo>
                  <a:lnTo>
                    <a:pt x="2991" y="1796"/>
                  </a:lnTo>
                  <a:lnTo>
                    <a:pt x="3016" y="1811"/>
                  </a:lnTo>
                  <a:lnTo>
                    <a:pt x="3016" y="1811"/>
                  </a:lnTo>
                  <a:lnTo>
                    <a:pt x="3041" y="1819"/>
                  </a:lnTo>
                  <a:lnTo>
                    <a:pt x="3041" y="1819"/>
                  </a:lnTo>
                  <a:lnTo>
                    <a:pt x="3066" y="1834"/>
                  </a:lnTo>
                  <a:lnTo>
                    <a:pt x="3066" y="1834"/>
                  </a:lnTo>
                  <a:lnTo>
                    <a:pt x="3085" y="1841"/>
                  </a:lnTo>
                  <a:lnTo>
                    <a:pt x="3085" y="1841"/>
                  </a:lnTo>
                  <a:lnTo>
                    <a:pt x="3109" y="1849"/>
                  </a:lnTo>
                  <a:lnTo>
                    <a:pt x="3109" y="1849"/>
                  </a:lnTo>
                  <a:lnTo>
                    <a:pt x="3135" y="1856"/>
                  </a:lnTo>
                  <a:lnTo>
                    <a:pt x="3135" y="1856"/>
                  </a:lnTo>
                  <a:lnTo>
                    <a:pt x="3159" y="1864"/>
                  </a:lnTo>
                  <a:lnTo>
                    <a:pt x="3159" y="1864"/>
                  </a:lnTo>
                  <a:lnTo>
                    <a:pt x="3178" y="1871"/>
                  </a:lnTo>
                  <a:lnTo>
                    <a:pt x="3178" y="1871"/>
                  </a:lnTo>
                  <a:lnTo>
                    <a:pt x="3203" y="1879"/>
                  </a:lnTo>
                  <a:lnTo>
                    <a:pt x="3203" y="1879"/>
                  </a:lnTo>
                  <a:lnTo>
                    <a:pt x="3228" y="1886"/>
                  </a:lnTo>
                  <a:lnTo>
                    <a:pt x="3228" y="1886"/>
                  </a:lnTo>
                  <a:lnTo>
                    <a:pt x="3253" y="1886"/>
                  </a:lnTo>
                  <a:lnTo>
                    <a:pt x="3253" y="1886"/>
                  </a:lnTo>
                  <a:lnTo>
                    <a:pt x="3265" y="1886"/>
                  </a:lnTo>
                  <a:lnTo>
                    <a:pt x="3278" y="1894"/>
                  </a:lnTo>
                  <a:lnTo>
                    <a:pt x="3278" y="1894"/>
                  </a:lnTo>
                  <a:lnTo>
                    <a:pt x="3296" y="1894"/>
                  </a:lnTo>
                  <a:lnTo>
                    <a:pt x="3296" y="1894"/>
                  </a:lnTo>
                  <a:lnTo>
                    <a:pt x="3309" y="1894"/>
                  </a:lnTo>
                  <a:lnTo>
                    <a:pt x="3321" y="1901"/>
                  </a:lnTo>
                  <a:lnTo>
                    <a:pt x="3321" y="1901"/>
                  </a:lnTo>
                  <a:lnTo>
                    <a:pt x="3346" y="1901"/>
                  </a:lnTo>
                  <a:lnTo>
                    <a:pt x="3346" y="1901"/>
                  </a:lnTo>
                  <a:lnTo>
                    <a:pt x="3372" y="1901"/>
                  </a:lnTo>
                  <a:lnTo>
                    <a:pt x="3372" y="1901"/>
                  </a:lnTo>
                  <a:lnTo>
                    <a:pt x="3390" y="1901"/>
                  </a:lnTo>
                  <a:lnTo>
                    <a:pt x="3390" y="1901"/>
                  </a:lnTo>
                  <a:lnTo>
                    <a:pt x="3402" y="1901"/>
                  </a:lnTo>
                  <a:lnTo>
                    <a:pt x="3415" y="1908"/>
                  </a:lnTo>
                  <a:lnTo>
                    <a:pt x="3415" y="1908"/>
                  </a:lnTo>
                  <a:lnTo>
                    <a:pt x="3440" y="1908"/>
                  </a:lnTo>
                  <a:lnTo>
                    <a:pt x="3440" y="1908"/>
                  </a:lnTo>
                  <a:lnTo>
                    <a:pt x="3465" y="1908"/>
                  </a:lnTo>
                  <a:lnTo>
                    <a:pt x="3465" y="1908"/>
                  </a:lnTo>
                  <a:lnTo>
                    <a:pt x="3489" y="1908"/>
                  </a:lnTo>
                  <a:lnTo>
                    <a:pt x="3489" y="1908"/>
                  </a:lnTo>
                  <a:lnTo>
                    <a:pt x="3508" y="1908"/>
                  </a:lnTo>
                  <a:lnTo>
                    <a:pt x="3508" y="1908"/>
                  </a:lnTo>
                  <a:lnTo>
                    <a:pt x="3533" y="1908"/>
                  </a:lnTo>
                  <a:lnTo>
                    <a:pt x="3533" y="1908"/>
                  </a:lnTo>
                  <a:lnTo>
                    <a:pt x="3546" y="1908"/>
                  </a:lnTo>
                  <a:lnTo>
                    <a:pt x="3558" y="1916"/>
                  </a:lnTo>
                  <a:lnTo>
                    <a:pt x="3558" y="1916"/>
                  </a:lnTo>
                  <a:lnTo>
                    <a:pt x="3583" y="1916"/>
                  </a:lnTo>
                  <a:lnTo>
                    <a:pt x="3583" y="1916"/>
                  </a:lnTo>
                  <a:lnTo>
                    <a:pt x="3608" y="1916"/>
                  </a:lnTo>
                  <a:lnTo>
                    <a:pt x="3608" y="1916"/>
                  </a:lnTo>
                  <a:lnTo>
                    <a:pt x="3626" y="1916"/>
                  </a:lnTo>
                  <a:lnTo>
                    <a:pt x="3626" y="1916"/>
                  </a:lnTo>
                  <a:lnTo>
                    <a:pt x="3652" y="1916"/>
                  </a:lnTo>
                  <a:lnTo>
                    <a:pt x="3652" y="1916"/>
                  </a:lnTo>
                  <a:lnTo>
                    <a:pt x="3677" y="1916"/>
                  </a:lnTo>
                  <a:lnTo>
                    <a:pt x="3677" y="1916"/>
                  </a:lnTo>
                  <a:lnTo>
                    <a:pt x="3702" y="1916"/>
                  </a:lnTo>
                  <a:lnTo>
                    <a:pt x="3702" y="1916"/>
                  </a:lnTo>
                  <a:lnTo>
                    <a:pt x="3720" y="1916"/>
                  </a:lnTo>
                  <a:lnTo>
                    <a:pt x="3720" y="1916"/>
                  </a:lnTo>
                  <a:lnTo>
                    <a:pt x="3745" y="1916"/>
                  </a:lnTo>
                  <a:lnTo>
                    <a:pt x="3745" y="1916"/>
                  </a:lnTo>
                  <a:lnTo>
                    <a:pt x="3770" y="1916"/>
                  </a:lnTo>
                  <a:lnTo>
                    <a:pt x="3770" y="1916"/>
                  </a:lnTo>
                  <a:lnTo>
                    <a:pt x="0" y="1916"/>
                  </a:lnTo>
                  <a:lnTo>
                    <a:pt x="0" y="1916"/>
                  </a:lnTo>
                </a:path>
              </a:pathLst>
            </a:custGeom>
            <a:solidFill>
              <a:srgbClr val="80FF80"/>
            </a:solidFill>
            <a:ln w="31511" cap="flat" cmpd="sng">
              <a:solidFill>
                <a:srgbClr val="000000"/>
              </a:solidFill>
              <a:prstDash val="solid"/>
              <a:round/>
              <a:headEnd type="none" w="med" len="med"/>
              <a:tailEnd type="none" w="med" len="med"/>
            </a:ln>
            <a:effectLst/>
          </p:spPr>
          <p:txBody>
            <a:bodyPr/>
            <a:lstStyle/>
            <a:p>
              <a:endParaRPr lang="en-US"/>
            </a:p>
          </p:txBody>
        </p:sp>
        <p:grpSp>
          <p:nvGrpSpPr>
            <p:cNvPr id="16418" name="Group 34"/>
            <p:cNvGrpSpPr>
              <a:grpSpLocks/>
            </p:cNvGrpSpPr>
            <p:nvPr/>
          </p:nvGrpSpPr>
          <p:grpSpPr bwMode="auto">
            <a:xfrm>
              <a:off x="691" y="4181"/>
              <a:ext cx="3938" cy="409"/>
              <a:chOff x="691" y="4181"/>
              <a:chExt cx="3938" cy="409"/>
            </a:xfrm>
          </p:grpSpPr>
          <p:sp>
            <p:nvSpPr>
              <p:cNvPr id="16390" name="Line 6"/>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6391" name="Line 7"/>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6392" name="Line 8"/>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6393" name="Line 9"/>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6394" name="Line 10"/>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6395" name="Line 11"/>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6396" name="Line 12"/>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6397" name="Line 13"/>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6398" name="Line 14"/>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6399" name="Line 15"/>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6400" name="Text Box 16"/>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6401" name="Text Box 17"/>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6402" name="Text Box 18"/>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6403" name="Text Box 19"/>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6404" name="Text Box 20"/>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6405" name="Text Box 21"/>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6406" name="Text Box 22"/>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6407" name="Text Box 23"/>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6408" name="Text Box 24"/>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sp>
            <p:nvSpPr>
              <p:cNvPr id="16409" name="Text Box 25"/>
              <p:cNvSpPr txBox="1">
                <a:spLocks noChangeArrowheads="1"/>
              </p:cNvSpPr>
              <p:nvPr/>
            </p:nvSpPr>
            <p:spPr bwMode="auto">
              <a:xfrm>
                <a:off x="71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sp>
            <p:nvSpPr>
              <p:cNvPr id="16410" name="Text Box 26"/>
              <p:cNvSpPr txBox="1">
                <a:spLocks noChangeArrowheads="1"/>
              </p:cNvSpPr>
              <p:nvPr/>
            </p:nvSpPr>
            <p:spPr bwMode="auto">
              <a:xfrm>
                <a:off x="1186"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6411" name="Text Box 27"/>
              <p:cNvSpPr txBox="1">
                <a:spLocks noChangeArrowheads="1"/>
              </p:cNvSpPr>
              <p:nvPr/>
            </p:nvSpPr>
            <p:spPr bwMode="auto">
              <a:xfrm>
                <a:off x="1653"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6412" name="Text Box 28"/>
              <p:cNvSpPr txBox="1">
                <a:spLocks noChangeArrowheads="1"/>
              </p:cNvSpPr>
              <p:nvPr/>
            </p:nvSpPr>
            <p:spPr bwMode="auto">
              <a:xfrm>
                <a:off x="2127" y="4445"/>
                <a:ext cx="135"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6413" name="Text Box 29"/>
              <p:cNvSpPr txBox="1">
                <a:spLocks noChangeArrowheads="1"/>
              </p:cNvSpPr>
              <p:nvPr/>
            </p:nvSpPr>
            <p:spPr bwMode="auto">
              <a:xfrm>
                <a:off x="2613"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0</a:t>
                </a:r>
                <a:endParaRPr lang="en-US"/>
              </a:p>
            </p:txBody>
          </p:sp>
          <p:sp>
            <p:nvSpPr>
              <p:cNvPr id="16414" name="Text Box 30"/>
              <p:cNvSpPr txBox="1">
                <a:spLocks noChangeArrowheads="1"/>
              </p:cNvSpPr>
              <p:nvPr/>
            </p:nvSpPr>
            <p:spPr bwMode="auto">
              <a:xfrm>
                <a:off x="3080"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a:t>
                </a:r>
                <a:endParaRPr lang="en-US"/>
              </a:p>
            </p:txBody>
          </p:sp>
          <p:sp>
            <p:nvSpPr>
              <p:cNvPr id="16415" name="Text Box 31"/>
              <p:cNvSpPr txBox="1">
                <a:spLocks noChangeArrowheads="1"/>
              </p:cNvSpPr>
              <p:nvPr/>
            </p:nvSpPr>
            <p:spPr bwMode="auto">
              <a:xfrm>
                <a:off x="3554"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a:t>
                </a:r>
                <a:endParaRPr lang="en-US"/>
              </a:p>
            </p:txBody>
          </p:sp>
          <p:sp>
            <p:nvSpPr>
              <p:cNvPr id="16416" name="Text Box 32"/>
              <p:cNvSpPr txBox="1">
                <a:spLocks noChangeArrowheads="1"/>
              </p:cNvSpPr>
              <p:nvPr/>
            </p:nvSpPr>
            <p:spPr bwMode="auto">
              <a:xfrm>
                <a:off x="4021"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3</a:t>
                </a:r>
                <a:endParaRPr lang="en-US"/>
              </a:p>
            </p:txBody>
          </p:sp>
          <p:sp>
            <p:nvSpPr>
              <p:cNvPr id="16417" name="Text Box 33"/>
              <p:cNvSpPr txBox="1">
                <a:spLocks noChangeArrowheads="1"/>
              </p:cNvSpPr>
              <p:nvPr/>
            </p:nvSpPr>
            <p:spPr bwMode="auto">
              <a:xfrm>
                <a:off x="4495" y="4445"/>
                <a:ext cx="90" cy="14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4</a:t>
                </a:r>
                <a:endParaRPr lang="en-US"/>
              </a:p>
            </p:txBody>
          </p:sp>
        </p:grpSp>
        <p:sp>
          <p:nvSpPr>
            <p:cNvPr id="16419" name="Freeform 35"/>
            <p:cNvSpPr>
              <a:spLocks/>
            </p:cNvSpPr>
            <p:nvPr/>
          </p:nvSpPr>
          <p:spPr bwMode="auto">
            <a:xfrm>
              <a:off x="3538" y="3892"/>
              <a:ext cx="998" cy="290"/>
            </a:xfrm>
            <a:custGeom>
              <a:avLst/>
              <a:gdLst/>
              <a:ahLst/>
              <a:cxnLst>
                <a:cxn ang="0">
                  <a:pos x="0" y="281"/>
                </a:cxn>
                <a:cxn ang="0">
                  <a:pos x="997" y="289"/>
                </a:cxn>
                <a:cxn ang="0">
                  <a:pos x="963" y="289"/>
                </a:cxn>
                <a:cxn ang="0">
                  <a:pos x="938" y="289"/>
                </a:cxn>
                <a:cxn ang="0">
                  <a:pos x="920" y="289"/>
                </a:cxn>
                <a:cxn ang="0">
                  <a:pos x="895" y="289"/>
                </a:cxn>
                <a:cxn ang="0">
                  <a:pos x="870" y="289"/>
                </a:cxn>
                <a:cxn ang="0">
                  <a:pos x="844" y="289"/>
                </a:cxn>
                <a:cxn ang="0">
                  <a:pos x="826" y="289"/>
                </a:cxn>
                <a:cxn ang="0">
                  <a:pos x="801" y="289"/>
                </a:cxn>
                <a:cxn ang="0">
                  <a:pos x="776" y="289"/>
                </a:cxn>
                <a:cxn ang="0">
                  <a:pos x="764" y="281"/>
                </a:cxn>
                <a:cxn ang="0">
                  <a:pos x="751" y="281"/>
                </a:cxn>
                <a:cxn ang="0">
                  <a:pos x="726" y="281"/>
                </a:cxn>
                <a:cxn ang="0">
                  <a:pos x="707" y="281"/>
                </a:cxn>
                <a:cxn ang="0">
                  <a:pos x="683" y="281"/>
                </a:cxn>
                <a:cxn ang="0">
                  <a:pos x="658" y="281"/>
                </a:cxn>
                <a:cxn ang="0">
                  <a:pos x="633" y="281"/>
                </a:cxn>
                <a:cxn ang="0">
                  <a:pos x="608" y="274"/>
                </a:cxn>
                <a:cxn ang="0">
                  <a:pos x="590" y="274"/>
                </a:cxn>
                <a:cxn ang="0">
                  <a:pos x="564" y="274"/>
                </a:cxn>
                <a:cxn ang="0">
                  <a:pos x="539" y="274"/>
                </a:cxn>
                <a:cxn ang="0">
                  <a:pos x="527" y="267"/>
                </a:cxn>
                <a:cxn ang="0">
                  <a:pos x="514" y="267"/>
                </a:cxn>
                <a:cxn ang="0">
                  <a:pos x="496" y="267"/>
                </a:cxn>
                <a:cxn ang="0">
                  <a:pos x="471" y="259"/>
                </a:cxn>
                <a:cxn ang="0">
                  <a:pos x="446" y="259"/>
                </a:cxn>
                <a:cxn ang="0">
                  <a:pos x="421" y="252"/>
                </a:cxn>
                <a:cxn ang="0">
                  <a:pos x="396" y="244"/>
                </a:cxn>
                <a:cxn ang="0">
                  <a:pos x="377" y="237"/>
                </a:cxn>
                <a:cxn ang="0">
                  <a:pos x="353" y="229"/>
                </a:cxn>
                <a:cxn ang="0">
                  <a:pos x="327" y="222"/>
                </a:cxn>
                <a:cxn ang="0">
                  <a:pos x="303" y="214"/>
                </a:cxn>
                <a:cxn ang="0">
                  <a:pos x="284" y="207"/>
                </a:cxn>
                <a:cxn ang="0">
                  <a:pos x="259" y="192"/>
                </a:cxn>
                <a:cxn ang="0">
                  <a:pos x="234" y="184"/>
                </a:cxn>
                <a:cxn ang="0">
                  <a:pos x="209" y="169"/>
                </a:cxn>
                <a:cxn ang="0">
                  <a:pos x="185" y="154"/>
                </a:cxn>
                <a:cxn ang="0">
                  <a:pos x="166" y="139"/>
                </a:cxn>
                <a:cxn ang="0">
                  <a:pos x="153" y="124"/>
                </a:cxn>
                <a:cxn ang="0">
                  <a:pos x="140" y="117"/>
                </a:cxn>
                <a:cxn ang="0">
                  <a:pos x="116" y="102"/>
                </a:cxn>
                <a:cxn ang="0">
                  <a:pos x="91" y="79"/>
                </a:cxn>
                <a:cxn ang="0">
                  <a:pos x="72" y="56"/>
                </a:cxn>
                <a:cxn ang="0">
                  <a:pos x="47" y="26"/>
                </a:cxn>
                <a:cxn ang="0">
                  <a:pos x="22" y="4"/>
                </a:cxn>
                <a:cxn ang="0">
                  <a:pos x="0" y="0"/>
                </a:cxn>
              </a:cxnLst>
              <a:rect l="0" t="0" r="r" b="b"/>
              <a:pathLst>
                <a:path w="998" h="290">
                  <a:moveTo>
                    <a:pt x="0" y="0"/>
                  </a:moveTo>
                  <a:lnTo>
                    <a:pt x="0" y="281"/>
                  </a:lnTo>
                  <a:lnTo>
                    <a:pt x="0" y="289"/>
                  </a:lnTo>
                  <a:lnTo>
                    <a:pt x="997" y="289"/>
                  </a:lnTo>
                  <a:lnTo>
                    <a:pt x="988" y="289"/>
                  </a:lnTo>
                  <a:lnTo>
                    <a:pt x="963" y="289"/>
                  </a:lnTo>
                  <a:lnTo>
                    <a:pt x="963" y="289"/>
                  </a:lnTo>
                  <a:lnTo>
                    <a:pt x="938" y="289"/>
                  </a:lnTo>
                  <a:lnTo>
                    <a:pt x="938" y="289"/>
                  </a:lnTo>
                  <a:lnTo>
                    <a:pt x="920" y="289"/>
                  </a:lnTo>
                  <a:lnTo>
                    <a:pt x="920" y="289"/>
                  </a:lnTo>
                  <a:lnTo>
                    <a:pt x="895" y="289"/>
                  </a:lnTo>
                  <a:lnTo>
                    <a:pt x="895" y="289"/>
                  </a:lnTo>
                  <a:lnTo>
                    <a:pt x="870" y="289"/>
                  </a:lnTo>
                  <a:lnTo>
                    <a:pt x="870" y="289"/>
                  </a:lnTo>
                  <a:lnTo>
                    <a:pt x="844" y="289"/>
                  </a:lnTo>
                  <a:lnTo>
                    <a:pt x="844" y="289"/>
                  </a:lnTo>
                  <a:lnTo>
                    <a:pt x="826" y="289"/>
                  </a:lnTo>
                  <a:lnTo>
                    <a:pt x="826" y="289"/>
                  </a:lnTo>
                  <a:lnTo>
                    <a:pt x="801" y="289"/>
                  </a:lnTo>
                  <a:lnTo>
                    <a:pt x="801" y="289"/>
                  </a:lnTo>
                  <a:lnTo>
                    <a:pt x="776" y="289"/>
                  </a:lnTo>
                  <a:lnTo>
                    <a:pt x="776" y="289"/>
                  </a:lnTo>
                  <a:lnTo>
                    <a:pt x="764" y="281"/>
                  </a:lnTo>
                  <a:lnTo>
                    <a:pt x="751" y="281"/>
                  </a:lnTo>
                  <a:lnTo>
                    <a:pt x="751" y="281"/>
                  </a:lnTo>
                  <a:lnTo>
                    <a:pt x="726" y="281"/>
                  </a:lnTo>
                  <a:lnTo>
                    <a:pt x="726" y="281"/>
                  </a:lnTo>
                  <a:lnTo>
                    <a:pt x="707" y="281"/>
                  </a:lnTo>
                  <a:lnTo>
                    <a:pt x="707" y="281"/>
                  </a:lnTo>
                  <a:lnTo>
                    <a:pt x="683" y="281"/>
                  </a:lnTo>
                  <a:lnTo>
                    <a:pt x="683" y="281"/>
                  </a:lnTo>
                  <a:lnTo>
                    <a:pt x="658" y="281"/>
                  </a:lnTo>
                  <a:lnTo>
                    <a:pt x="658" y="281"/>
                  </a:lnTo>
                  <a:lnTo>
                    <a:pt x="633" y="281"/>
                  </a:lnTo>
                  <a:lnTo>
                    <a:pt x="633" y="281"/>
                  </a:lnTo>
                  <a:lnTo>
                    <a:pt x="620" y="274"/>
                  </a:lnTo>
                  <a:lnTo>
                    <a:pt x="608" y="274"/>
                  </a:lnTo>
                  <a:lnTo>
                    <a:pt x="608" y="274"/>
                  </a:lnTo>
                  <a:lnTo>
                    <a:pt x="590" y="274"/>
                  </a:lnTo>
                  <a:lnTo>
                    <a:pt x="590" y="274"/>
                  </a:lnTo>
                  <a:lnTo>
                    <a:pt x="564" y="274"/>
                  </a:lnTo>
                  <a:lnTo>
                    <a:pt x="564" y="274"/>
                  </a:lnTo>
                  <a:lnTo>
                    <a:pt x="539" y="274"/>
                  </a:lnTo>
                  <a:lnTo>
                    <a:pt x="539" y="274"/>
                  </a:lnTo>
                  <a:lnTo>
                    <a:pt x="527" y="267"/>
                  </a:lnTo>
                  <a:lnTo>
                    <a:pt x="514" y="267"/>
                  </a:lnTo>
                  <a:lnTo>
                    <a:pt x="514" y="267"/>
                  </a:lnTo>
                  <a:lnTo>
                    <a:pt x="496" y="267"/>
                  </a:lnTo>
                  <a:lnTo>
                    <a:pt x="496" y="267"/>
                  </a:lnTo>
                  <a:lnTo>
                    <a:pt x="483" y="259"/>
                  </a:lnTo>
                  <a:lnTo>
                    <a:pt x="471" y="259"/>
                  </a:lnTo>
                  <a:lnTo>
                    <a:pt x="471" y="259"/>
                  </a:lnTo>
                  <a:lnTo>
                    <a:pt x="446" y="259"/>
                  </a:lnTo>
                  <a:lnTo>
                    <a:pt x="446" y="259"/>
                  </a:lnTo>
                  <a:lnTo>
                    <a:pt x="421" y="252"/>
                  </a:lnTo>
                  <a:lnTo>
                    <a:pt x="421" y="252"/>
                  </a:lnTo>
                  <a:lnTo>
                    <a:pt x="396" y="244"/>
                  </a:lnTo>
                  <a:lnTo>
                    <a:pt x="396" y="244"/>
                  </a:lnTo>
                  <a:lnTo>
                    <a:pt x="377" y="237"/>
                  </a:lnTo>
                  <a:lnTo>
                    <a:pt x="377" y="237"/>
                  </a:lnTo>
                  <a:lnTo>
                    <a:pt x="353" y="229"/>
                  </a:lnTo>
                  <a:lnTo>
                    <a:pt x="353" y="229"/>
                  </a:lnTo>
                  <a:lnTo>
                    <a:pt x="327" y="222"/>
                  </a:lnTo>
                  <a:lnTo>
                    <a:pt x="327" y="222"/>
                  </a:lnTo>
                  <a:lnTo>
                    <a:pt x="303" y="214"/>
                  </a:lnTo>
                  <a:lnTo>
                    <a:pt x="303" y="214"/>
                  </a:lnTo>
                  <a:lnTo>
                    <a:pt x="284" y="207"/>
                  </a:lnTo>
                  <a:lnTo>
                    <a:pt x="284" y="207"/>
                  </a:lnTo>
                  <a:lnTo>
                    <a:pt x="259" y="192"/>
                  </a:lnTo>
                  <a:lnTo>
                    <a:pt x="259" y="192"/>
                  </a:lnTo>
                  <a:lnTo>
                    <a:pt x="234" y="184"/>
                  </a:lnTo>
                  <a:lnTo>
                    <a:pt x="234" y="184"/>
                  </a:lnTo>
                  <a:lnTo>
                    <a:pt x="209" y="169"/>
                  </a:lnTo>
                  <a:lnTo>
                    <a:pt x="209" y="169"/>
                  </a:lnTo>
                  <a:lnTo>
                    <a:pt x="185" y="154"/>
                  </a:lnTo>
                  <a:lnTo>
                    <a:pt x="185" y="154"/>
                  </a:lnTo>
                  <a:lnTo>
                    <a:pt x="166" y="139"/>
                  </a:lnTo>
                  <a:lnTo>
                    <a:pt x="166" y="139"/>
                  </a:lnTo>
                  <a:lnTo>
                    <a:pt x="153" y="124"/>
                  </a:lnTo>
                  <a:lnTo>
                    <a:pt x="140" y="117"/>
                  </a:lnTo>
                  <a:lnTo>
                    <a:pt x="140" y="117"/>
                  </a:lnTo>
                  <a:lnTo>
                    <a:pt x="116" y="102"/>
                  </a:lnTo>
                  <a:lnTo>
                    <a:pt x="116" y="102"/>
                  </a:lnTo>
                  <a:lnTo>
                    <a:pt x="91" y="79"/>
                  </a:lnTo>
                  <a:lnTo>
                    <a:pt x="91" y="79"/>
                  </a:lnTo>
                  <a:lnTo>
                    <a:pt x="72" y="56"/>
                  </a:lnTo>
                  <a:lnTo>
                    <a:pt x="72" y="56"/>
                  </a:lnTo>
                  <a:lnTo>
                    <a:pt x="59" y="41"/>
                  </a:lnTo>
                  <a:lnTo>
                    <a:pt x="47" y="26"/>
                  </a:lnTo>
                  <a:lnTo>
                    <a:pt x="47" y="26"/>
                  </a:lnTo>
                  <a:lnTo>
                    <a:pt x="22" y="4"/>
                  </a:lnTo>
                  <a:lnTo>
                    <a:pt x="0" y="0"/>
                  </a:lnTo>
                  <a:lnTo>
                    <a:pt x="0"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sp>
          <p:nvSpPr>
            <p:cNvPr id="16420" name="Freeform 36"/>
            <p:cNvSpPr>
              <a:spLocks/>
            </p:cNvSpPr>
            <p:nvPr/>
          </p:nvSpPr>
          <p:spPr bwMode="auto">
            <a:xfrm>
              <a:off x="743" y="3892"/>
              <a:ext cx="999" cy="290"/>
            </a:xfrm>
            <a:custGeom>
              <a:avLst/>
              <a:gdLst/>
              <a:ahLst/>
              <a:cxnLst>
                <a:cxn ang="0">
                  <a:pos x="998" y="281"/>
                </a:cxn>
                <a:cxn ang="0">
                  <a:pos x="0" y="289"/>
                </a:cxn>
                <a:cxn ang="0">
                  <a:pos x="35" y="289"/>
                </a:cxn>
                <a:cxn ang="0">
                  <a:pos x="60" y="289"/>
                </a:cxn>
                <a:cxn ang="0">
                  <a:pos x="78" y="289"/>
                </a:cxn>
                <a:cxn ang="0">
                  <a:pos x="103" y="289"/>
                </a:cxn>
                <a:cxn ang="0">
                  <a:pos x="128" y="289"/>
                </a:cxn>
                <a:cxn ang="0">
                  <a:pos x="153" y="289"/>
                </a:cxn>
                <a:cxn ang="0">
                  <a:pos x="172" y="289"/>
                </a:cxn>
                <a:cxn ang="0">
                  <a:pos x="197" y="289"/>
                </a:cxn>
                <a:cxn ang="0">
                  <a:pos x="222" y="289"/>
                </a:cxn>
                <a:cxn ang="0">
                  <a:pos x="234" y="281"/>
                </a:cxn>
                <a:cxn ang="0">
                  <a:pos x="246" y="281"/>
                </a:cxn>
                <a:cxn ang="0">
                  <a:pos x="271" y="281"/>
                </a:cxn>
                <a:cxn ang="0">
                  <a:pos x="291" y="281"/>
                </a:cxn>
                <a:cxn ang="0">
                  <a:pos x="315" y="281"/>
                </a:cxn>
                <a:cxn ang="0">
                  <a:pos x="340" y="281"/>
                </a:cxn>
                <a:cxn ang="0">
                  <a:pos x="365" y="281"/>
                </a:cxn>
                <a:cxn ang="0">
                  <a:pos x="390" y="274"/>
                </a:cxn>
                <a:cxn ang="0">
                  <a:pos x="409" y="274"/>
                </a:cxn>
                <a:cxn ang="0">
                  <a:pos x="434" y="274"/>
                </a:cxn>
                <a:cxn ang="0">
                  <a:pos x="458" y="274"/>
                </a:cxn>
                <a:cxn ang="0">
                  <a:pos x="471" y="267"/>
                </a:cxn>
                <a:cxn ang="0">
                  <a:pos x="484" y="267"/>
                </a:cxn>
                <a:cxn ang="0">
                  <a:pos x="502" y="267"/>
                </a:cxn>
                <a:cxn ang="0">
                  <a:pos x="527" y="259"/>
                </a:cxn>
                <a:cxn ang="0">
                  <a:pos x="552" y="259"/>
                </a:cxn>
                <a:cxn ang="0">
                  <a:pos x="577" y="252"/>
                </a:cxn>
                <a:cxn ang="0">
                  <a:pos x="602" y="244"/>
                </a:cxn>
                <a:cxn ang="0">
                  <a:pos x="621" y="237"/>
                </a:cxn>
                <a:cxn ang="0">
                  <a:pos x="645" y="229"/>
                </a:cxn>
                <a:cxn ang="0">
                  <a:pos x="670" y="222"/>
                </a:cxn>
                <a:cxn ang="0">
                  <a:pos x="695" y="214"/>
                </a:cxn>
                <a:cxn ang="0">
                  <a:pos x="714" y="207"/>
                </a:cxn>
                <a:cxn ang="0">
                  <a:pos x="739" y="192"/>
                </a:cxn>
                <a:cxn ang="0">
                  <a:pos x="764" y="184"/>
                </a:cxn>
                <a:cxn ang="0">
                  <a:pos x="789" y="169"/>
                </a:cxn>
                <a:cxn ang="0">
                  <a:pos x="813" y="154"/>
                </a:cxn>
                <a:cxn ang="0">
                  <a:pos x="832" y="139"/>
                </a:cxn>
                <a:cxn ang="0">
                  <a:pos x="845" y="124"/>
                </a:cxn>
                <a:cxn ang="0">
                  <a:pos x="857" y="117"/>
                </a:cxn>
                <a:cxn ang="0">
                  <a:pos x="882" y="102"/>
                </a:cxn>
                <a:cxn ang="0">
                  <a:pos x="907" y="79"/>
                </a:cxn>
                <a:cxn ang="0">
                  <a:pos x="926" y="56"/>
                </a:cxn>
                <a:cxn ang="0">
                  <a:pos x="950" y="26"/>
                </a:cxn>
                <a:cxn ang="0">
                  <a:pos x="975" y="4"/>
                </a:cxn>
                <a:cxn ang="0">
                  <a:pos x="998" y="0"/>
                </a:cxn>
              </a:cxnLst>
              <a:rect l="0" t="0" r="r" b="b"/>
              <a:pathLst>
                <a:path w="999" h="290">
                  <a:moveTo>
                    <a:pt x="998" y="0"/>
                  </a:moveTo>
                  <a:lnTo>
                    <a:pt x="998" y="281"/>
                  </a:lnTo>
                  <a:lnTo>
                    <a:pt x="998" y="289"/>
                  </a:lnTo>
                  <a:lnTo>
                    <a:pt x="0" y="289"/>
                  </a:lnTo>
                  <a:lnTo>
                    <a:pt x="10" y="289"/>
                  </a:lnTo>
                  <a:lnTo>
                    <a:pt x="35" y="289"/>
                  </a:lnTo>
                  <a:lnTo>
                    <a:pt x="35" y="289"/>
                  </a:lnTo>
                  <a:lnTo>
                    <a:pt x="60" y="289"/>
                  </a:lnTo>
                  <a:lnTo>
                    <a:pt x="60" y="289"/>
                  </a:lnTo>
                  <a:lnTo>
                    <a:pt x="78" y="289"/>
                  </a:lnTo>
                  <a:lnTo>
                    <a:pt x="78" y="289"/>
                  </a:lnTo>
                  <a:lnTo>
                    <a:pt x="103" y="289"/>
                  </a:lnTo>
                  <a:lnTo>
                    <a:pt x="103" y="289"/>
                  </a:lnTo>
                  <a:lnTo>
                    <a:pt x="128" y="289"/>
                  </a:lnTo>
                  <a:lnTo>
                    <a:pt x="128" y="289"/>
                  </a:lnTo>
                  <a:lnTo>
                    <a:pt x="153" y="289"/>
                  </a:lnTo>
                  <a:lnTo>
                    <a:pt x="153" y="289"/>
                  </a:lnTo>
                  <a:lnTo>
                    <a:pt x="172" y="289"/>
                  </a:lnTo>
                  <a:lnTo>
                    <a:pt x="172" y="289"/>
                  </a:lnTo>
                  <a:lnTo>
                    <a:pt x="197" y="289"/>
                  </a:lnTo>
                  <a:lnTo>
                    <a:pt x="197" y="289"/>
                  </a:lnTo>
                  <a:lnTo>
                    <a:pt x="222" y="289"/>
                  </a:lnTo>
                  <a:lnTo>
                    <a:pt x="222" y="289"/>
                  </a:lnTo>
                  <a:lnTo>
                    <a:pt x="234" y="281"/>
                  </a:lnTo>
                  <a:lnTo>
                    <a:pt x="246" y="281"/>
                  </a:lnTo>
                  <a:lnTo>
                    <a:pt x="246" y="281"/>
                  </a:lnTo>
                  <a:lnTo>
                    <a:pt x="271" y="281"/>
                  </a:lnTo>
                  <a:lnTo>
                    <a:pt x="271" y="281"/>
                  </a:lnTo>
                  <a:lnTo>
                    <a:pt x="291" y="281"/>
                  </a:lnTo>
                  <a:lnTo>
                    <a:pt x="291" y="281"/>
                  </a:lnTo>
                  <a:lnTo>
                    <a:pt x="315" y="281"/>
                  </a:lnTo>
                  <a:lnTo>
                    <a:pt x="315" y="281"/>
                  </a:lnTo>
                  <a:lnTo>
                    <a:pt x="340" y="281"/>
                  </a:lnTo>
                  <a:lnTo>
                    <a:pt x="340" y="281"/>
                  </a:lnTo>
                  <a:lnTo>
                    <a:pt x="365" y="281"/>
                  </a:lnTo>
                  <a:lnTo>
                    <a:pt x="365" y="281"/>
                  </a:lnTo>
                  <a:lnTo>
                    <a:pt x="378" y="274"/>
                  </a:lnTo>
                  <a:lnTo>
                    <a:pt x="390" y="274"/>
                  </a:lnTo>
                  <a:lnTo>
                    <a:pt x="390" y="274"/>
                  </a:lnTo>
                  <a:lnTo>
                    <a:pt x="409" y="274"/>
                  </a:lnTo>
                  <a:lnTo>
                    <a:pt x="409" y="274"/>
                  </a:lnTo>
                  <a:lnTo>
                    <a:pt x="434" y="274"/>
                  </a:lnTo>
                  <a:lnTo>
                    <a:pt x="434" y="274"/>
                  </a:lnTo>
                  <a:lnTo>
                    <a:pt x="458" y="274"/>
                  </a:lnTo>
                  <a:lnTo>
                    <a:pt x="458" y="274"/>
                  </a:lnTo>
                  <a:lnTo>
                    <a:pt x="471" y="267"/>
                  </a:lnTo>
                  <a:lnTo>
                    <a:pt x="484" y="267"/>
                  </a:lnTo>
                  <a:lnTo>
                    <a:pt x="484" y="267"/>
                  </a:lnTo>
                  <a:lnTo>
                    <a:pt x="502" y="267"/>
                  </a:lnTo>
                  <a:lnTo>
                    <a:pt x="502" y="267"/>
                  </a:lnTo>
                  <a:lnTo>
                    <a:pt x="515" y="259"/>
                  </a:lnTo>
                  <a:lnTo>
                    <a:pt x="527" y="259"/>
                  </a:lnTo>
                  <a:lnTo>
                    <a:pt x="527" y="259"/>
                  </a:lnTo>
                  <a:lnTo>
                    <a:pt x="552" y="259"/>
                  </a:lnTo>
                  <a:lnTo>
                    <a:pt x="552" y="259"/>
                  </a:lnTo>
                  <a:lnTo>
                    <a:pt x="577" y="252"/>
                  </a:lnTo>
                  <a:lnTo>
                    <a:pt x="577" y="252"/>
                  </a:lnTo>
                  <a:lnTo>
                    <a:pt x="602" y="244"/>
                  </a:lnTo>
                  <a:lnTo>
                    <a:pt x="602" y="244"/>
                  </a:lnTo>
                  <a:lnTo>
                    <a:pt x="621" y="237"/>
                  </a:lnTo>
                  <a:lnTo>
                    <a:pt x="621" y="237"/>
                  </a:lnTo>
                  <a:lnTo>
                    <a:pt x="645" y="229"/>
                  </a:lnTo>
                  <a:lnTo>
                    <a:pt x="645" y="229"/>
                  </a:lnTo>
                  <a:lnTo>
                    <a:pt x="670" y="222"/>
                  </a:lnTo>
                  <a:lnTo>
                    <a:pt x="670" y="222"/>
                  </a:lnTo>
                  <a:lnTo>
                    <a:pt x="695" y="214"/>
                  </a:lnTo>
                  <a:lnTo>
                    <a:pt x="695" y="214"/>
                  </a:lnTo>
                  <a:lnTo>
                    <a:pt x="714" y="207"/>
                  </a:lnTo>
                  <a:lnTo>
                    <a:pt x="714" y="207"/>
                  </a:lnTo>
                  <a:lnTo>
                    <a:pt x="739" y="192"/>
                  </a:lnTo>
                  <a:lnTo>
                    <a:pt x="739" y="192"/>
                  </a:lnTo>
                  <a:lnTo>
                    <a:pt x="764" y="184"/>
                  </a:lnTo>
                  <a:lnTo>
                    <a:pt x="764" y="184"/>
                  </a:lnTo>
                  <a:lnTo>
                    <a:pt x="789" y="169"/>
                  </a:lnTo>
                  <a:lnTo>
                    <a:pt x="789" y="169"/>
                  </a:lnTo>
                  <a:lnTo>
                    <a:pt x="813" y="154"/>
                  </a:lnTo>
                  <a:lnTo>
                    <a:pt x="813" y="154"/>
                  </a:lnTo>
                  <a:lnTo>
                    <a:pt x="832" y="139"/>
                  </a:lnTo>
                  <a:lnTo>
                    <a:pt x="832" y="139"/>
                  </a:lnTo>
                  <a:lnTo>
                    <a:pt x="845" y="124"/>
                  </a:lnTo>
                  <a:lnTo>
                    <a:pt x="857" y="117"/>
                  </a:lnTo>
                  <a:lnTo>
                    <a:pt x="857" y="117"/>
                  </a:lnTo>
                  <a:lnTo>
                    <a:pt x="882" y="102"/>
                  </a:lnTo>
                  <a:lnTo>
                    <a:pt x="882" y="102"/>
                  </a:lnTo>
                  <a:lnTo>
                    <a:pt x="907" y="79"/>
                  </a:lnTo>
                  <a:lnTo>
                    <a:pt x="907" y="79"/>
                  </a:lnTo>
                  <a:lnTo>
                    <a:pt x="926" y="56"/>
                  </a:lnTo>
                  <a:lnTo>
                    <a:pt x="926" y="56"/>
                  </a:lnTo>
                  <a:lnTo>
                    <a:pt x="939" y="41"/>
                  </a:lnTo>
                  <a:lnTo>
                    <a:pt x="950" y="26"/>
                  </a:lnTo>
                  <a:lnTo>
                    <a:pt x="950" y="26"/>
                  </a:lnTo>
                  <a:lnTo>
                    <a:pt x="975" y="4"/>
                  </a:lnTo>
                  <a:lnTo>
                    <a:pt x="998" y="0"/>
                  </a:lnTo>
                  <a:lnTo>
                    <a:pt x="998"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grpSp>
      <p:sp>
        <p:nvSpPr>
          <p:cNvPr id="16422" name="Text Box 38"/>
          <p:cNvSpPr txBox="1">
            <a:spLocks noChangeArrowheads="1"/>
          </p:cNvSpPr>
          <p:nvPr/>
        </p:nvSpPr>
        <p:spPr bwMode="auto">
          <a:xfrm>
            <a:off x="7283450" y="4197350"/>
            <a:ext cx="2952750" cy="47783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3200" b="1">
                <a:solidFill>
                  <a:srgbClr val="000000"/>
                </a:solidFill>
                <a:latin typeface="Arial" charset="0"/>
              </a:rPr>
              <a:t>Critical value</a:t>
            </a:r>
            <a:endParaRPr lang="en-US"/>
          </a:p>
        </p:txBody>
      </p:sp>
      <p:grpSp>
        <p:nvGrpSpPr>
          <p:cNvPr id="16449" name="Group 65"/>
          <p:cNvGrpSpPr>
            <a:grpSpLocks/>
          </p:cNvGrpSpPr>
          <p:nvPr/>
        </p:nvGrpSpPr>
        <p:grpSpPr bwMode="auto">
          <a:xfrm>
            <a:off x="1096963" y="3595688"/>
            <a:ext cx="7761287" cy="3346450"/>
            <a:chOff x="691" y="2265"/>
            <a:chExt cx="4889" cy="2108"/>
          </a:xfrm>
        </p:grpSpPr>
        <p:sp>
          <p:nvSpPr>
            <p:cNvPr id="16423" name="Freeform 39"/>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16424" name="Line 40"/>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grpSp>
          <p:nvGrpSpPr>
            <p:cNvPr id="16444" name="Group 60"/>
            <p:cNvGrpSpPr>
              <a:grpSpLocks/>
            </p:cNvGrpSpPr>
            <p:nvPr/>
          </p:nvGrpSpPr>
          <p:grpSpPr bwMode="auto">
            <a:xfrm>
              <a:off x="691" y="4181"/>
              <a:ext cx="3938" cy="192"/>
              <a:chOff x="691" y="4181"/>
              <a:chExt cx="3938" cy="192"/>
            </a:xfrm>
          </p:grpSpPr>
          <p:sp>
            <p:nvSpPr>
              <p:cNvPr id="16425" name="Line 41"/>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6426" name="Line 42"/>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6427" name="Line 43"/>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6428" name="Line 44"/>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6429" name="Line 45"/>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6430" name="Line 46"/>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6431" name="Line 47"/>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6432" name="Line 48"/>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6433" name="Line 49"/>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6434" name="Line 50"/>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6435" name="Text Box 51"/>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6436" name="Text Box 52"/>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6437" name="Text Box 53"/>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6438" name="Text Box 54"/>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6439" name="Text Box 55"/>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6440" name="Text Box 56"/>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6441" name="Text Box 57"/>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6442" name="Text Box 58"/>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6443" name="Text Box 59"/>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grpSp>
        <p:grpSp>
          <p:nvGrpSpPr>
            <p:cNvPr id="16448" name="Group 64"/>
            <p:cNvGrpSpPr>
              <a:grpSpLocks/>
            </p:cNvGrpSpPr>
            <p:nvPr/>
          </p:nvGrpSpPr>
          <p:grpSpPr bwMode="auto">
            <a:xfrm>
              <a:off x="1695" y="4181"/>
              <a:ext cx="3885" cy="192"/>
              <a:chOff x="1695" y="4181"/>
              <a:chExt cx="3885" cy="192"/>
            </a:xfrm>
          </p:grpSpPr>
          <p:sp>
            <p:nvSpPr>
              <p:cNvPr id="16445" name="Line 61"/>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6446" name="Text Box 62"/>
              <p:cNvSpPr txBox="1">
                <a:spLocks noChangeArrowheads="1"/>
              </p:cNvSpPr>
              <p:nvPr/>
            </p:nvSpPr>
            <p:spPr bwMode="auto">
              <a:xfrm>
                <a:off x="495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27</a:t>
                </a:r>
                <a:endParaRPr lang="en-US"/>
              </a:p>
            </p:txBody>
          </p:sp>
          <p:sp>
            <p:nvSpPr>
              <p:cNvPr id="16447" name="Text Box 63"/>
              <p:cNvSpPr txBox="1">
                <a:spLocks noChangeArrowheads="1"/>
              </p:cNvSpPr>
              <p:nvPr/>
            </p:nvSpPr>
            <p:spPr bwMode="auto">
              <a:xfrm>
                <a:off x="542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28</a:t>
                </a:r>
                <a:endParaRPr lang="en-US"/>
              </a:p>
            </p:txBody>
          </p:sp>
        </p:grpSp>
      </p:grpSp>
      <p:sp>
        <p:nvSpPr>
          <p:cNvPr id="16450" name="Line 66"/>
          <p:cNvSpPr>
            <a:spLocks noChangeShapeType="1"/>
          </p:cNvSpPr>
          <p:nvPr/>
        </p:nvSpPr>
        <p:spPr bwMode="auto">
          <a:xfrm flipH="1">
            <a:off x="5743575" y="4857750"/>
            <a:ext cx="2576513" cy="1673225"/>
          </a:xfrm>
          <a:prstGeom prst="line">
            <a:avLst/>
          </a:prstGeom>
          <a:noFill/>
          <a:ln w="46950">
            <a:solidFill>
              <a:srgbClr val="7F604F"/>
            </a:solidFill>
            <a:round/>
            <a:headEnd/>
            <a:tailEnd type="triangle" w="med" len="med"/>
          </a:ln>
          <a:effectLst/>
        </p:spPr>
        <p:txBody>
          <a:bodyPr wrap="none" anchor="ctr"/>
          <a:lstStyle/>
          <a:p>
            <a:endParaRPr lang="en-US"/>
          </a:p>
        </p:txBody>
      </p:sp>
      <p:sp>
        <p:nvSpPr>
          <p:cNvPr id="16451" name="Freeform 67"/>
          <p:cNvSpPr>
            <a:spLocks/>
          </p:cNvSpPr>
          <p:nvPr/>
        </p:nvSpPr>
        <p:spPr bwMode="auto">
          <a:xfrm>
            <a:off x="2690813" y="3609975"/>
            <a:ext cx="2930525" cy="3038475"/>
          </a:xfrm>
          <a:custGeom>
            <a:avLst/>
            <a:gdLst/>
            <a:ahLst/>
            <a:cxnLst>
              <a:cxn ang="0">
                <a:pos x="1836" y="1913"/>
              </a:cxn>
              <a:cxn ang="0">
                <a:pos x="1813" y="14"/>
              </a:cxn>
              <a:cxn ang="0">
                <a:pos x="1788" y="29"/>
              </a:cxn>
              <a:cxn ang="0">
                <a:pos x="1744" y="74"/>
              </a:cxn>
              <a:cxn ang="0">
                <a:pos x="1719" y="104"/>
              </a:cxn>
              <a:cxn ang="0">
                <a:pos x="1670" y="172"/>
              </a:cxn>
              <a:cxn ang="0">
                <a:pos x="1651" y="217"/>
              </a:cxn>
              <a:cxn ang="0">
                <a:pos x="1601" y="307"/>
              </a:cxn>
              <a:cxn ang="0">
                <a:pos x="1576" y="352"/>
              </a:cxn>
              <a:cxn ang="0">
                <a:pos x="1532" y="457"/>
              </a:cxn>
              <a:cxn ang="0">
                <a:pos x="1507" y="518"/>
              </a:cxn>
              <a:cxn ang="0">
                <a:pos x="1457" y="630"/>
              </a:cxn>
              <a:cxn ang="0">
                <a:pos x="1439" y="683"/>
              </a:cxn>
              <a:cxn ang="0">
                <a:pos x="1389" y="803"/>
              </a:cxn>
              <a:cxn ang="0">
                <a:pos x="1365" y="863"/>
              </a:cxn>
              <a:cxn ang="0">
                <a:pos x="1320" y="976"/>
              </a:cxn>
              <a:cxn ang="0">
                <a:pos x="1296" y="1028"/>
              </a:cxn>
              <a:cxn ang="0">
                <a:pos x="1246" y="1134"/>
              </a:cxn>
              <a:cxn ang="0">
                <a:pos x="1227" y="1186"/>
              </a:cxn>
              <a:cxn ang="0">
                <a:pos x="1177" y="1285"/>
              </a:cxn>
              <a:cxn ang="0">
                <a:pos x="1152" y="1329"/>
              </a:cxn>
              <a:cxn ang="0">
                <a:pos x="1109" y="1420"/>
              </a:cxn>
              <a:cxn ang="0">
                <a:pos x="1084" y="1457"/>
              </a:cxn>
              <a:cxn ang="0">
                <a:pos x="1034" y="1525"/>
              </a:cxn>
              <a:cxn ang="0">
                <a:pos x="1015" y="1562"/>
              </a:cxn>
              <a:cxn ang="0">
                <a:pos x="966" y="1622"/>
              </a:cxn>
              <a:cxn ang="0">
                <a:pos x="940" y="1645"/>
              </a:cxn>
              <a:cxn ang="0">
                <a:pos x="915" y="1675"/>
              </a:cxn>
              <a:cxn ang="0">
                <a:pos x="872" y="1720"/>
              </a:cxn>
              <a:cxn ang="0">
                <a:pos x="847" y="1736"/>
              </a:cxn>
              <a:cxn ang="0">
                <a:pos x="822" y="1757"/>
              </a:cxn>
              <a:cxn ang="0">
                <a:pos x="778" y="1788"/>
              </a:cxn>
              <a:cxn ang="0">
                <a:pos x="753" y="1803"/>
              </a:cxn>
              <a:cxn ang="0">
                <a:pos x="704" y="1825"/>
              </a:cxn>
              <a:cxn ang="0">
                <a:pos x="685" y="1832"/>
              </a:cxn>
              <a:cxn ang="0">
                <a:pos x="635" y="1848"/>
              </a:cxn>
              <a:cxn ang="0">
                <a:pos x="610" y="1856"/>
              </a:cxn>
              <a:cxn ang="0">
                <a:pos x="567" y="1871"/>
              </a:cxn>
              <a:cxn ang="0">
                <a:pos x="542" y="1877"/>
              </a:cxn>
              <a:cxn ang="0">
                <a:pos x="504" y="1877"/>
              </a:cxn>
              <a:cxn ang="0">
                <a:pos x="473" y="1886"/>
              </a:cxn>
              <a:cxn ang="0">
                <a:pos x="448" y="1892"/>
              </a:cxn>
              <a:cxn ang="0">
                <a:pos x="423" y="1892"/>
              </a:cxn>
              <a:cxn ang="0">
                <a:pos x="374" y="1892"/>
              </a:cxn>
              <a:cxn ang="0">
                <a:pos x="355" y="1900"/>
              </a:cxn>
              <a:cxn ang="0">
                <a:pos x="330" y="1900"/>
              </a:cxn>
              <a:cxn ang="0">
                <a:pos x="280" y="1900"/>
              </a:cxn>
              <a:cxn ang="0">
                <a:pos x="262" y="1900"/>
              </a:cxn>
              <a:cxn ang="0">
                <a:pos x="224" y="1900"/>
              </a:cxn>
              <a:cxn ang="0">
                <a:pos x="186" y="1908"/>
              </a:cxn>
              <a:cxn ang="0">
                <a:pos x="162" y="1908"/>
              </a:cxn>
              <a:cxn ang="0">
                <a:pos x="118" y="1908"/>
              </a:cxn>
              <a:cxn ang="0">
                <a:pos x="93" y="1908"/>
              </a:cxn>
              <a:cxn ang="0">
                <a:pos x="49" y="1908"/>
              </a:cxn>
              <a:cxn ang="0">
                <a:pos x="25" y="1908"/>
              </a:cxn>
              <a:cxn ang="0">
                <a:pos x="53" y="1908"/>
              </a:cxn>
            </a:cxnLst>
            <a:rect l="0" t="0" r="r" b="b"/>
            <a:pathLst>
              <a:path w="1846" h="1914">
                <a:moveTo>
                  <a:pt x="53" y="1908"/>
                </a:moveTo>
                <a:lnTo>
                  <a:pt x="1845" y="1908"/>
                </a:lnTo>
                <a:lnTo>
                  <a:pt x="1836" y="1913"/>
                </a:lnTo>
                <a:lnTo>
                  <a:pt x="1836" y="10"/>
                </a:lnTo>
                <a:lnTo>
                  <a:pt x="1838" y="0"/>
                </a:lnTo>
                <a:lnTo>
                  <a:pt x="1813" y="14"/>
                </a:lnTo>
                <a:lnTo>
                  <a:pt x="1813" y="14"/>
                </a:lnTo>
                <a:lnTo>
                  <a:pt x="1788" y="29"/>
                </a:lnTo>
                <a:lnTo>
                  <a:pt x="1788" y="29"/>
                </a:lnTo>
                <a:lnTo>
                  <a:pt x="1769" y="52"/>
                </a:lnTo>
                <a:lnTo>
                  <a:pt x="1769" y="52"/>
                </a:lnTo>
                <a:lnTo>
                  <a:pt x="1744" y="74"/>
                </a:lnTo>
                <a:lnTo>
                  <a:pt x="1744" y="74"/>
                </a:lnTo>
                <a:lnTo>
                  <a:pt x="1719" y="104"/>
                </a:lnTo>
                <a:lnTo>
                  <a:pt x="1719" y="104"/>
                </a:lnTo>
                <a:lnTo>
                  <a:pt x="1695" y="135"/>
                </a:lnTo>
                <a:lnTo>
                  <a:pt x="1695" y="135"/>
                </a:lnTo>
                <a:lnTo>
                  <a:pt x="1670" y="172"/>
                </a:lnTo>
                <a:lnTo>
                  <a:pt x="1670" y="172"/>
                </a:lnTo>
                <a:lnTo>
                  <a:pt x="1651" y="217"/>
                </a:lnTo>
                <a:lnTo>
                  <a:pt x="1651" y="217"/>
                </a:lnTo>
                <a:lnTo>
                  <a:pt x="1626" y="262"/>
                </a:lnTo>
                <a:lnTo>
                  <a:pt x="1626" y="262"/>
                </a:lnTo>
                <a:lnTo>
                  <a:pt x="1601" y="307"/>
                </a:lnTo>
                <a:lnTo>
                  <a:pt x="1601" y="307"/>
                </a:lnTo>
                <a:lnTo>
                  <a:pt x="1576" y="352"/>
                </a:lnTo>
                <a:lnTo>
                  <a:pt x="1576" y="352"/>
                </a:lnTo>
                <a:lnTo>
                  <a:pt x="1558" y="405"/>
                </a:lnTo>
                <a:lnTo>
                  <a:pt x="1558" y="405"/>
                </a:lnTo>
                <a:lnTo>
                  <a:pt x="1532" y="457"/>
                </a:lnTo>
                <a:lnTo>
                  <a:pt x="1532" y="457"/>
                </a:lnTo>
                <a:lnTo>
                  <a:pt x="1507" y="518"/>
                </a:lnTo>
                <a:lnTo>
                  <a:pt x="1507" y="518"/>
                </a:lnTo>
                <a:lnTo>
                  <a:pt x="1483" y="571"/>
                </a:lnTo>
                <a:lnTo>
                  <a:pt x="1483" y="571"/>
                </a:lnTo>
                <a:lnTo>
                  <a:pt x="1457" y="630"/>
                </a:lnTo>
                <a:lnTo>
                  <a:pt x="1457" y="630"/>
                </a:lnTo>
                <a:lnTo>
                  <a:pt x="1439" y="683"/>
                </a:lnTo>
                <a:lnTo>
                  <a:pt x="1439" y="683"/>
                </a:lnTo>
                <a:lnTo>
                  <a:pt x="1414" y="743"/>
                </a:lnTo>
                <a:lnTo>
                  <a:pt x="1414" y="743"/>
                </a:lnTo>
                <a:lnTo>
                  <a:pt x="1389" y="803"/>
                </a:lnTo>
                <a:lnTo>
                  <a:pt x="1389" y="803"/>
                </a:lnTo>
                <a:lnTo>
                  <a:pt x="1365" y="863"/>
                </a:lnTo>
                <a:lnTo>
                  <a:pt x="1365" y="863"/>
                </a:lnTo>
                <a:lnTo>
                  <a:pt x="1345" y="915"/>
                </a:lnTo>
                <a:lnTo>
                  <a:pt x="1345" y="915"/>
                </a:lnTo>
                <a:lnTo>
                  <a:pt x="1320" y="976"/>
                </a:lnTo>
                <a:lnTo>
                  <a:pt x="1320" y="976"/>
                </a:lnTo>
                <a:lnTo>
                  <a:pt x="1296" y="1028"/>
                </a:lnTo>
                <a:lnTo>
                  <a:pt x="1296" y="1028"/>
                </a:lnTo>
                <a:lnTo>
                  <a:pt x="1271" y="1081"/>
                </a:lnTo>
                <a:lnTo>
                  <a:pt x="1271" y="1081"/>
                </a:lnTo>
                <a:lnTo>
                  <a:pt x="1246" y="1134"/>
                </a:lnTo>
                <a:lnTo>
                  <a:pt x="1246" y="1134"/>
                </a:lnTo>
                <a:lnTo>
                  <a:pt x="1227" y="1186"/>
                </a:lnTo>
                <a:lnTo>
                  <a:pt x="1227" y="1186"/>
                </a:lnTo>
                <a:lnTo>
                  <a:pt x="1202" y="1239"/>
                </a:lnTo>
                <a:lnTo>
                  <a:pt x="1202" y="1239"/>
                </a:lnTo>
                <a:lnTo>
                  <a:pt x="1177" y="1285"/>
                </a:lnTo>
                <a:lnTo>
                  <a:pt x="1177" y="1285"/>
                </a:lnTo>
                <a:lnTo>
                  <a:pt x="1152" y="1329"/>
                </a:lnTo>
                <a:lnTo>
                  <a:pt x="1152" y="1329"/>
                </a:lnTo>
                <a:lnTo>
                  <a:pt x="1127" y="1374"/>
                </a:lnTo>
                <a:lnTo>
                  <a:pt x="1127" y="1374"/>
                </a:lnTo>
                <a:lnTo>
                  <a:pt x="1109" y="1420"/>
                </a:lnTo>
                <a:lnTo>
                  <a:pt x="1109" y="1420"/>
                </a:lnTo>
                <a:lnTo>
                  <a:pt x="1084" y="1457"/>
                </a:lnTo>
                <a:lnTo>
                  <a:pt x="1084" y="1457"/>
                </a:lnTo>
                <a:lnTo>
                  <a:pt x="1059" y="1494"/>
                </a:lnTo>
                <a:lnTo>
                  <a:pt x="1059" y="1494"/>
                </a:lnTo>
                <a:lnTo>
                  <a:pt x="1034" y="1525"/>
                </a:lnTo>
                <a:lnTo>
                  <a:pt x="1034" y="1525"/>
                </a:lnTo>
                <a:lnTo>
                  <a:pt x="1015" y="1562"/>
                </a:lnTo>
                <a:lnTo>
                  <a:pt x="1015" y="1562"/>
                </a:lnTo>
                <a:lnTo>
                  <a:pt x="991" y="1592"/>
                </a:lnTo>
                <a:lnTo>
                  <a:pt x="991" y="1592"/>
                </a:lnTo>
                <a:lnTo>
                  <a:pt x="966" y="1622"/>
                </a:lnTo>
                <a:lnTo>
                  <a:pt x="966" y="1622"/>
                </a:lnTo>
                <a:lnTo>
                  <a:pt x="940" y="1645"/>
                </a:lnTo>
                <a:lnTo>
                  <a:pt x="940" y="1645"/>
                </a:lnTo>
                <a:lnTo>
                  <a:pt x="928" y="1660"/>
                </a:lnTo>
                <a:lnTo>
                  <a:pt x="915" y="1675"/>
                </a:lnTo>
                <a:lnTo>
                  <a:pt x="915" y="1675"/>
                </a:lnTo>
                <a:lnTo>
                  <a:pt x="897" y="1697"/>
                </a:lnTo>
                <a:lnTo>
                  <a:pt x="897" y="1697"/>
                </a:lnTo>
                <a:lnTo>
                  <a:pt x="872" y="1720"/>
                </a:lnTo>
                <a:lnTo>
                  <a:pt x="872" y="1720"/>
                </a:lnTo>
                <a:lnTo>
                  <a:pt x="847" y="1736"/>
                </a:lnTo>
                <a:lnTo>
                  <a:pt x="847" y="1736"/>
                </a:lnTo>
                <a:lnTo>
                  <a:pt x="834" y="1742"/>
                </a:lnTo>
                <a:lnTo>
                  <a:pt x="822" y="1757"/>
                </a:lnTo>
                <a:lnTo>
                  <a:pt x="822" y="1757"/>
                </a:lnTo>
                <a:lnTo>
                  <a:pt x="803" y="1772"/>
                </a:lnTo>
                <a:lnTo>
                  <a:pt x="803" y="1772"/>
                </a:lnTo>
                <a:lnTo>
                  <a:pt x="778" y="1788"/>
                </a:lnTo>
                <a:lnTo>
                  <a:pt x="778" y="1788"/>
                </a:lnTo>
                <a:lnTo>
                  <a:pt x="753" y="1803"/>
                </a:lnTo>
                <a:lnTo>
                  <a:pt x="753" y="1803"/>
                </a:lnTo>
                <a:lnTo>
                  <a:pt x="729" y="1810"/>
                </a:lnTo>
                <a:lnTo>
                  <a:pt x="729" y="1810"/>
                </a:lnTo>
                <a:lnTo>
                  <a:pt x="704" y="1825"/>
                </a:lnTo>
                <a:lnTo>
                  <a:pt x="704" y="1825"/>
                </a:lnTo>
                <a:lnTo>
                  <a:pt x="685" y="1832"/>
                </a:lnTo>
                <a:lnTo>
                  <a:pt x="685" y="1832"/>
                </a:lnTo>
                <a:lnTo>
                  <a:pt x="660" y="1840"/>
                </a:lnTo>
                <a:lnTo>
                  <a:pt x="660" y="1840"/>
                </a:lnTo>
                <a:lnTo>
                  <a:pt x="635" y="1848"/>
                </a:lnTo>
                <a:lnTo>
                  <a:pt x="635" y="1848"/>
                </a:lnTo>
                <a:lnTo>
                  <a:pt x="610" y="1856"/>
                </a:lnTo>
                <a:lnTo>
                  <a:pt x="610" y="1856"/>
                </a:lnTo>
                <a:lnTo>
                  <a:pt x="592" y="1863"/>
                </a:lnTo>
                <a:lnTo>
                  <a:pt x="592" y="1863"/>
                </a:lnTo>
                <a:lnTo>
                  <a:pt x="567" y="1871"/>
                </a:lnTo>
                <a:lnTo>
                  <a:pt x="567" y="1871"/>
                </a:lnTo>
                <a:lnTo>
                  <a:pt x="542" y="1877"/>
                </a:lnTo>
                <a:lnTo>
                  <a:pt x="542" y="1877"/>
                </a:lnTo>
                <a:lnTo>
                  <a:pt x="516" y="1877"/>
                </a:lnTo>
                <a:lnTo>
                  <a:pt x="516" y="1877"/>
                </a:lnTo>
                <a:lnTo>
                  <a:pt x="504" y="1877"/>
                </a:lnTo>
                <a:lnTo>
                  <a:pt x="492" y="1886"/>
                </a:lnTo>
                <a:lnTo>
                  <a:pt x="492" y="1886"/>
                </a:lnTo>
                <a:lnTo>
                  <a:pt x="473" y="1886"/>
                </a:lnTo>
                <a:lnTo>
                  <a:pt x="473" y="1886"/>
                </a:lnTo>
                <a:lnTo>
                  <a:pt x="461" y="1886"/>
                </a:lnTo>
                <a:lnTo>
                  <a:pt x="448" y="1892"/>
                </a:lnTo>
                <a:lnTo>
                  <a:pt x="448" y="1892"/>
                </a:lnTo>
                <a:lnTo>
                  <a:pt x="423" y="1892"/>
                </a:lnTo>
                <a:lnTo>
                  <a:pt x="423" y="1892"/>
                </a:lnTo>
                <a:lnTo>
                  <a:pt x="399" y="1892"/>
                </a:lnTo>
                <a:lnTo>
                  <a:pt x="399" y="1892"/>
                </a:lnTo>
                <a:lnTo>
                  <a:pt x="374" y="1892"/>
                </a:lnTo>
                <a:lnTo>
                  <a:pt x="374" y="1892"/>
                </a:lnTo>
                <a:lnTo>
                  <a:pt x="361" y="1892"/>
                </a:lnTo>
                <a:lnTo>
                  <a:pt x="355" y="1900"/>
                </a:lnTo>
                <a:lnTo>
                  <a:pt x="355" y="1900"/>
                </a:lnTo>
                <a:lnTo>
                  <a:pt x="330" y="1900"/>
                </a:lnTo>
                <a:lnTo>
                  <a:pt x="330" y="1900"/>
                </a:lnTo>
                <a:lnTo>
                  <a:pt x="305" y="1900"/>
                </a:lnTo>
                <a:lnTo>
                  <a:pt x="305" y="1900"/>
                </a:lnTo>
                <a:lnTo>
                  <a:pt x="280" y="1900"/>
                </a:lnTo>
                <a:lnTo>
                  <a:pt x="280" y="1900"/>
                </a:lnTo>
                <a:lnTo>
                  <a:pt x="262" y="1900"/>
                </a:lnTo>
                <a:lnTo>
                  <a:pt x="262" y="1900"/>
                </a:lnTo>
                <a:lnTo>
                  <a:pt x="236" y="1900"/>
                </a:lnTo>
                <a:lnTo>
                  <a:pt x="236" y="1900"/>
                </a:lnTo>
                <a:lnTo>
                  <a:pt x="224" y="1900"/>
                </a:lnTo>
                <a:lnTo>
                  <a:pt x="211" y="1908"/>
                </a:lnTo>
                <a:lnTo>
                  <a:pt x="211" y="1908"/>
                </a:lnTo>
                <a:lnTo>
                  <a:pt x="186" y="1908"/>
                </a:lnTo>
                <a:lnTo>
                  <a:pt x="186" y="1908"/>
                </a:lnTo>
                <a:lnTo>
                  <a:pt x="162" y="1908"/>
                </a:lnTo>
                <a:lnTo>
                  <a:pt x="162" y="1908"/>
                </a:lnTo>
                <a:lnTo>
                  <a:pt x="143" y="1908"/>
                </a:lnTo>
                <a:lnTo>
                  <a:pt x="143" y="1908"/>
                </a:lnTo>
                <a:lnTo>
                  <a:pt x="118" y="1908"/>
                </a:lnTo>
                <a:lnTo>
                  <a:pt x="118" y="1908"/>
                </a:lnTo>
                <a:lnTo>
                  <a:pt x="93" y="1908"/>
                </a:lnTo>
                <a:lnTo>
                  <a:pt x="93" y="1908"/>
                </a:lnTo>
                <a:lnTo>
                  <a:pt x="68" y="1908"/>
                </a:lnTo>
                <a:lnTo>
                  <a:pt x="68" y="1908"/>
                </a:lnTo>
                <a:lnTo>
                  <a:pt x="49" y="1908"/>
                </a:lnTo>
                <a:lnTo>
                  <a:pt x="49" y="1908"/>
                </a:lnTo>
                <a:lnTo>
                  <a:pt x="25" y="1908"/>
                </a:lnTo>
                <a:lnTo>
                  <a:pt x="25" y="1908"/>
                </a:lnTo>
                <a:lnTo>
                  <a:pt x="0" y="1908"/>
                </a:lnTo>
                <a:lnTo>
                  <a:pt x="53" y="1908"/>
                </a:lnTo>
                <a:lnTo>
                  <a:pt x="53" y="1908"/>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7412" name="Text Box 4"/>
          <p:cNvSpPr txBox="1">
            <a:spLocks noChangeArrowheads="1"/>
          </p:cNvSpPr>
          <p:nvPr/>
        </p:nvSpPr>
        <p:spPr bwMode="auto">
          <a:xfrm>
            <a:off x="357189" y="1873250"/>
            <a:ext cx="9396412" cy="22447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And in this case it appears we have pretty close to a 50-50 chance of going either way. </a:t>
            </a:r>
            <a:endParaRPr lang="en-US" dirty="0"/>
          </a:p>
        </p:txBody>
      </p:sp>
      <p:sp>
        <p:nvSpPr>
          <p:cNvPr id="17413" name="Text Box 5"/>
          <p:cNvSpPr txBox="1">
            <a:spLocks noChangeArrowheads="1"/>
          </p:cNvSpPr>
          <p:nvPr/>
        </p:nvSpPr>
        <p:spPr bwMode="auto">
          <a:xfrm>
            <a:off x="7283450" y="4197350"/>
            <a:ext cx="2952750" cy="47783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3200" b="1">
                <a:solidFill>
                  <a:srgbClr val="000000"/>
                </a:solidFill>
                <a:latin typeface="Arial" charset="0"/>
              </a:rPr>
              <a:t>Critical value</a:t>
            </a:r>
            <a:endParaRPr lang="en-US"/>
          </a:p>
        </p:txBody>
      </p:sp>
      <p:grpSp>
        <p:nvGrpSpPr>
          <p:cNvPr id="17440" name="Group 32"/>
          <p:cNvGrpSpPr>
            <a:grpSpLocks/>
          </p:cNvGrpSpPr>
          <p:nvPr/>
        </p:nvGrpSpPr>
        <p:grpSpPr bwMode="auto">
          <a:xfrm>
            <a:off x="1096963" y="3595688"/>
            <a:ext cx="7761287" cy="3346450"/>
            <a:chOff x="691" y="2265"/>
            <a:chExt cx="4889" cy="2108"/>
          </a:xfrm>
        </p:grpSpPr>
        <p:sp>
          <p:nvSpPr>
            <p:cNvPr id="17414" name="Freeform 6"/>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17415" name="Line 7"/>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grpSp>
          <p:nvGrpSpPr>
            <p:cNvPr id="17435" name="Group 27"/>
            <p:cNvGrpSpPr>
              <a:grpSpLocks/>
            </p:cNvGrpSpPr>
            <p:nvPr/>
          </p:nvGrpSpPr>
          <p:grpSpPr bwMode="auto">
            <a:xfrm>
              <a:off x="691" y="4181"/>
              <a:ext cx="3938" cy="192"/>
              <a:chOff x="691" y="4181"/>
              <a:chExt cx="3938" cy="192"/>
            </a:xfrm>
          </p:grpSpPr>
          <p:sp>
            <p:nvSpPr>
              <p:cNvPr id="17416" name="Line 8"/>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7417" name="Line 9"/>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7418" name="Line 10"/>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7419" name="Line 11"/>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7420" name="Line 12"/>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7421" name="Line 13"/>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7422" name="Line 14"/>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7423" name="Line 15"/>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7424" name="Line 16"/>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7425" name="Line 17"/>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7426" name="Text Box 18"/>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7427" name="Text Box 19"/>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7428" name="Text Box 20"/>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7429" name="Text Box 21"/>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7430" name="Text Box 22"/>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7431" name="Text Box 23"/>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7432" name="Text Box 24"/>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7433" name="Text Box 25"/>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7434" name="Text Box 26"/>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grpSp>
        <p:grpSp>
          <p:nvGrpSpPr>
            <p:cNvPr id="17439" name="Group 31"/>
            <p:cNvGrpSpPr>
              <a:grpSpLocks/>
            </p:cNvGrpSpPr>
            <p:nvPr/>
          </p:nvGrpSpPr>
          <p:grpSpPr bwMode="auto">
            <a:xfrm>
              <a:off x="1695" y="4181"/>
              <a:ext cx="3885" cy="192"/>
              <a:chOff x="1695" y="4181"/>
              <a:chExt cx="3885" cy="192"/>
            </a:xfrm>
          </p:grpSpPr>
          <p:sp>
            <p:nvSpPr>
              <p:cNvPr id="17436" name="Line 28"/>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7437" name="Text Box 29"/>
              <p:cNvSpPr txBox="1">
                <a:spLocks noChangeArrowheads="1"/>
              </p:cNvSpPr>
              <p:nvPr/>
            </p:nvSpPr>
            <p:spPr bwMode="auto">
              <a:xfrm>
                <a:off x="495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27</a:t>
                </a:r>
                <a:endParaRPr lang="en-US"/>
              </a:p>
            </p:txBody>
          </p:sp>
          <p:sp>
            <p:nvSpPr>
              <p:cNvPr id="17438" name="Text Box 30"/>
              <p:cNvSpPr txBox="1">
                <a:spLocks noChangeArrowheads="1"/>
              </p:cNvSpPr>
              <p:nvPr/>
            </p:nvSpPr>
            <p:spPr bwMode="auto">
              <a:xfrm>
                <a:off x="542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28</a:t>
                </a:r>
                <a:endParaRPr lang="en-US"/>
              </a:p>
            </p:txBody>
          </p:sp>
        </p:grpSp>
      </p:grpSp>
      <p:sp>
        <p:nvSpPr>
          <p:cNvPr id="17441" name="Line 33"/>
          <p:cNvSpPr>
            <a:spLocks noChangeShapeType="1"/>
          </p:cNvSpPr>
          <p:nvPr/>
        </p:nvSpPr>
        <p:spPr bwMode="auto">
          <a:xfrm flipH="1">
            <a:off x="5743575" y="4857750"/>
            <a:ext cx="2576513" cy="1673225"/>
          </a:xfrm>
          <a:prstGeom prst="line">
            <a:avLst/>
          </a:prstGeom>
          <a:noFill/>
          <a:ln w="46950">
            <a:solidFill>
              <a:srgbClr val="7F604F"/>
            </a:solidFill>
            <a:round/>
            <a:headEnd/>
            <a:tailEnd type="triangle" w="med" len="med"/>
          </a:ln>
          <a:effectLst/>
        </p:spPr>
        <p:txBody>
          <a:bodyPr wrap="none" anchor="ctr"/>
          <a:lstStyle/>
          <a:p>
            <a:endParaRPr lang="en-US"/>
          </a:p>
        </p:txBody>
      </p:sp>
      <p:sp>
        <p:nvSpPr>
          <p:cNvPr id="17442" name="Freeform 34"/>
          <p:cNvSpPr>
            <a:spLocks/>
          </p:cNvSpPr>
          <p:nvPr/>
        </p:nvSpPr>
        <p:spPr bwMode="auto">
          <a:xfrm>
            <a:off x="2690813" y="3609975"/>
            <a:ext cx="2930525" cy="3038475"/>
          </a:xfrm>
          <a:custGeom>
            <a:avLst/>
            <a:gdLst/>
            <a:ahLst/>
            <a:cxnLst>
              <a:cxn ang="0">
                <a:pos x="1836" y="1913"/>
              </a:cxn>
              <a:cxn ang="0">
                <a:pos x="1813" y="14"/>
              </a:cxn>
              <a:cxn ang="0">
                <a:pos x="1788" y="29"/>
              </a:cxn>
              <a:cxn ang="0">
                <a:pos x="1744" y="74"/>
              </a:cxn>
              <a:cxn ang="0">
                <a:pos x="1719" y="104"/>
              </a:cxn>
              <a:cxn ang="0">
                <a:pos x="1670" y="172"/>
              </a:cxn>
              <a:cxn ang="0">
                <a:pos x="1651" y="217"/>
              </a:cxn>
              <a:cxn ang="0">
                <a:pos x="1601" y="307"/>
              </a:cxn>
              <a:cxn ang="0">
                <a:pos x="1576" y="352"/>
              </a:cxn>
              <a:cxn ang="0">
                <a:pos x="1532" y="457"/>
              </a:cxn>
              <a:cxn ang="0">
                <a:pos x="1507" y="518"/>
              </a:cxn>
              <a:cxn ang="0">
                <a:pos x="1457" y="630"/>
              </a:cxn>
              <a:cxn ang="0">
                <a:pos x="1439" y="683"/>
              </a:cxn>
              <a:cxn ang="0">
                <a:pos x="1389" y="803"/>
              </a:cxn>
              <a:cxn ang="0">
                <a:pos x="1365" y="863"/>
              </a:cxn>
              <a:cxn ang="0">
                <a:pos x="1320" y="976"/>
              </a:cxn>
              <a:cxn ang="0">
                <a:pos x="1296" y="1028"/>
              </a:cxn>
              <a:cxn ang="0">
                <a:pos x="1246" y="1134"/>
              </a:cxn>
              <a:cxn ang="0">
                <a:pos x="1227" y="1186"/>
              </a:cxn>
              <a:cxn ang="0">
                <a:pos x="1177" y="1285"/>
              </a:cxn>
              <a:cxn ang="0">
                <a:pos x="1152" y="1329"/>
              </a:cxn>
              <a:cxn ang="0">
                <a:pos x="1109" y="1420"/>
              </a:cxn>
              <a:cxn ang="0">
                <a:pos x="1084" y="1457"/>
              </a:cxn>
              <a:cxn ang="0">
                <a:pos x="1034" y="1525"/>
              </a:cxn>
              <a:cxn ang="0">
                <a:pos x="1015" y="1562"/>
              </a:cxn>
              <a:cxn ang="0">
                <a:pos x="966" y="1622"/>
              </a:cxn>
              <a:cxn ang="0">
                <a:pos x="940" y="1645"/>
              </a:cxn>
              <a:cxn ang="0">
                <a:pos x="915" y="1675"/>
              </a:cxn>
              <a:cxn ang="0">
                <a:pos x="872" y="1720"/>
              </a:cxn>
              <a:cxn ang="0">
                <a:pos x="847" y="1736"/>
              </a:cxn>
              <a:cxn ang="0">
                <a:pos x="822" y="1757"/>
              </a:cxn>
              <a:cxn ang="0">
                <a:pos x="778" y="1788"/>
              </a:cxn>
              <a:cxn ang="0">
                <a:pos x="753" y="1803"/>
              </a:cxn>
              <a:cxn ang="0">
                <a:pos x="704" y="1825"/>
              </a:cxn>
              <a:cxn ang="0">
                <a:pos x="685" y="1832"/>
              </a:cxn>
              <a:cxn ang="0">
                <a:pos x="635" y="1848"/>
              </a:cxn>
              <a:cxn ang="0">
                <a:pos x="610" y="1856"/>
              </a:cxn>
              <a:cxn ang="0">
                <a:pos x="567" y="1871"/>
              </a:cxn>
              <a:cxn ang="0">
                <a:pos x="542" y="1877"/>
              </a:cxn>
              <a:cxn ang="0">
                <a:pos x="504" y="1877"/>
              </a:cxn>
              <a:cxn ang="0">
                <a:pos x="473" y="1886"/>
              </a:cxn>
              <a:cxn ang="0">
                <a:pos x="448" y="1892"/>
              </a:cxn>
              <a:cxn ang="0">
                <a:pos x="423" y="1892"/>
              </a:cxn>
              <a:cxn ang="0">
                <a:pos x="374" y="1892"/>
              </a:cxn>
              <a:cxn ang="0">
                <a:pos x="355" y="1900"/>
              </a:cxn>
              <a:cxn ang="0">
                <a:pos x="330" y="1900"/>
              </a:cxn>
              <a:cxn ang="0">
                <a:pos x="280" y="1900"/>
              </a:cxn>
              <a:cxn ang="0">
                <a:pos x="262" y="1900"/>
              </a:cxn>
              <a:cxn ang="0">
                <a:pos x="224" y="1900"/>
              </a:cxn>
              <a:cxn ang="0">
                <a:pos x="186" y="1908"/>
              </a:cxn>
              <a:cxn ang="0">
                <a:pos x="162" y="1908"/>
              </a:cxn>
              <a:cxn ang="0">
                <a:pos x="118" y="1908"/>
              </a:cxn>
              <a:cxn ang="0">
                <a:pos x="93" y="1908"/>
              </a:cxn>
              <a:cxn ang="0">
                <a:pos x="49" y="1908"/>
              </a:cxn>
              <a:cxn ang="0">
                <a:pos x="25" y="1908"/>
              </a:cxn>
              <a:cxn ang="0">
                <a:pos x="53" y="1908"/>
              </a:cxn>
            </a:cxnLst>
            <a:rect l="0" t="0" r="r" b="b"/>
            <a:pathLst>
              <a:path w="1846" h="1914">
                <a:moveTo>
                  <a:pt x="53" y="1908"/>
                </a:moveTo>
                <a:lnTo>
                  <a:pt x="1845" y="1908"/>
                </a:lnTo>
                <a:lnTo>
                  <a:pt x="1836" y="1913"/>
                </a:lnTo>
                <a:lnTo>
                  <a:pt x="1836" y="10"/>
                </a:lnTo>
                <a:lnTo>
                  <a:pt x="1838" y="0"/>
                </a:lnTo>
                <a:lnTo>
                  <a:pt x="1813" y="14"/>
                </a:lnTo>
                <a:lnTo>
                  <a:pt x="1813" y="14"/>
                </a:lnTo>
                <a:lnTo>
                  <a:pt x="1788" y="29"/>
                </a:lnTo>
                <a:lnTo>
                  <a:pt x="1788" y="29"/>
                </a:lnTo>
                <a:lnTo>
                  <a:pt x="1769" y="52"/>
                </a:lnTo>
                <a:lnTo>
                  <a:pt x="1769" y="52"/>
                </a:lnTo>
                <a:lnTo>
                  <a:pt x="1744" y="74"/>
                </a:lnTo>
                <a:lnTo>
                  <a:pt x="1744" y="74"/>
                </a:lnTo>
                <a:lnTo>
                  <a:pt x="1719" y="104"/>
                </a:lnTo>
                <a:lnTo>
                  <a:pt x="1719" y="104"/>
                </a:lnTo>
                <a:lnTo>
                  <a:pt x="1695" y="135"/>
                </a:lnTo>
                <a:lnTo>
                  <a:pt x="1695" y="135"/>
                </a:lnTo>
                <a:lnTo>
                  <a:pt x="1670" y="172"/>
                </a:lnTo>
                <a:lnTo>
                  <a:pt x="1670" y="172"/>
                </a:lnTo>
                <a:lnTo>
                  <a:pt x="1651" y="217"/>
                </a:lnTo>
                <a:lnTo>
                  <a:pt x="1651" y="217"/>
                </a:lnTo>
                <a:lnTo>
                  <a:pt x="1626" y="262"/>
                </a:lnTo>
                <a:lnTo>
                  <a:pt x="1626" y="262"/>
                </a:lnTo>
                <a:lnTo>
                  <a:pt x="1601" y="307"/>
                </a:lnTo>
                <a:lnTo>
                  <a:pt x="1601" y="307"/>
                </a:lnTo>
                <a:lnTo>
                  <a:pt x="1576" y="352"/>
                </a:lnTo>
                <a:lnTo>
                  <a:pt x="1576" y="352"/>
                </a:lnTo>
                <a:lnTo>
                  <a:pt x="1558" y="405"/>
                </a:lnTo>
                <a:lnTo>
                  <a:pt x="1558" y="405"/>
                </a:lnTo>
                <a:lnTo>
                  <a:pt x="1532" y="457"/>
                </a:lnTo>
                <a:lnTo>
                  <a:pt x="1532" y="457"/>
                </a:lnTo>
                <a:lnTo>
                  <a:pt x="1507" y="518"/>
                </a:lnTo>
                <a:lnTo>
                  <a:pt x="1507" y="518"/>
                </a:lnTo>
                <a:lnTo>
                  <a:pt x="1483" y="571"/>
                </a:lnTo>
                <a:lnTo>
                  <a:pt x="1483" y="571"/>
                </a:lnTo>
                <a:lnTo>
                  <a:pt x="1457" y="630"/>
                </a:lnTo>
                <a:lnTo>
                  <a:pt x="1457" y="630"/>
                </a:lnTo>
                <a:lnTo>
                  <a:pt x="1439" y="683"/>
                </a:lnTo>
                <a:lnTo>
                  <a:pt x="1439" y="683"/>
                </a:lnTo>
                <a:lnTo>
                  <a:pt x="1414" y="743"/>
                </a:lnTo>
                <a:lnTo>
                  <a:pt x="1414" y="743"/>
                </a:lnTo>
                <a:lnTo>
                  <a:pt x="1389" y="803"/>
                </a:lnTo>
                <a:lnTo>
                  <a:pt x="1389" y="803"/>
                </a:lnTo>
                <a:lnTo>
                  <a:pt x="1365" y="863"/>
                </a:lnTo>
                <a:lnTo>
                  <a:pt x="1365" y="863"/>
                </a:lnTo>
                <a:lnTo>
                  <a:pt x="1345" y="915"/>
                </a:lnTo>
                <a:lnTo>
                  <a:pt x="1345" y="915"/>
                </a:lnTo>
                <a:lnTo>
                  <a:pt x="1320" y="976"/>
                </a:lnTo>
                <a:lnTo>
                  <a:pt x="1320" y="976"/>
                </a:lnTo>
                <a:lnTo>
                  <a:pt x="1296" y="1028"/>
                </a:lnTo>
                <a:lnTo>
                  <a:pt x="1296" y="1028"/>
                </a:lnTo>
                <a:lnTo>
                  <a:pt x="1271" y="1081"/>
                </a:lnTo>
                <a:lnTo>
                  <a:pt x="1271" y="1081"/>
                </a:lnTo>
                <a:lnTo>
                  <a:pt x="1246" y="1134"/>
                </a:lnTo>
                <a:lnTo>
                  <a:pt x="1246" y="1134"/>
                </a:lnTo>
                <a:lnTo>
                  <a:pt x="1227" y="1186"/>
                </a:lnTo>
                <a:lnTo>
                  <a:pt x="1227" y="1186"/>
                </a:lnTo>
                <a:lnTo>
                  <a:pt x="1202" y="1239"/>
                </a:lnTo>
                <a:lnTo>
                  <a:pt x="1202" y="1239"/>
                </a:lnTo>
                <a:lnTo>
                  <a:pt x="1177" y="1285"/>
                </a:lnTo>
                <a:lnTo>
                  <a:pt x="1177" y="1285"/>
                </a:lnTo>
                <a:lnTo>
                  <a:pt x="1152" y="1329"/>
                </a:lnTo>
                <a:lnTo>
                  <a:pt x="1152" y="1329"/>
                </a:lnTo>
                <a:lnTo>
                  <a:pt x="1127" y="1374"/>
                </a:lnTo>
                <a:lnTo>
                  <a:pt x="1127" y="1374"/>
                </a:lnTo>
                <a:lnTo>
                  <a:pt x="1109" y="1420"/>
                </a:lnTo>
                <a:lnTo>
                  <a:pt x="1109" y="1420"/>
                </a:lnTo>
                <a:lnTo>
                  <a:pt x="1084" y="1457"/>
                </a:lnTo>
                <a:lnTo>
                  <a:pt x="1084" y="1457"/>
                </a:lnTo>
                <a:lnTo>
                  <a:pt x="1059" y="1494"/>
                </a:lnTo>
                <a:lnTo>
                  <a:pt x="1059" y="1494"/>
                </a:lnTo>
                <a:lnTo>
                  <a:pt x="1034" y="1525"/>
                </a:lnTo>
                <a:lnTo>
                  <a:pt x="1034" y="1525"/>
                </a:lnTo>
                <a:lnTo>
                  <a:pt x="1015" y="1562"/>
                </a:lnTo>
                <a:lnTo>
                  <a:pt x="1015" y="1562"/>
                </a:lnTo>
                <a:lnTo>
                  <a:pt x="991" y="1592"/>
                </a:lnTo>
                <a:lnTo>
                  <a:pt x="991" y="1592"/>
                </a:lnTo>
                <a:lnTo>
                  <a:pt x="966" y="1622"/>
                </a:lnTo>
                <a:lnTo>
                  <a:pt x="966" y="1622"/>
                </a:lnTo>
                <a:lnTo>
                  <a:pt x="940" y="1645"/>
                </a:lnTo>
                <a:lnTo>
                  <a:pt x="940" y="1645"/>
                </a:lnTo>
                <a:lnTo>
                  <a:pt x="928" y="1660"/>
                </a:lnTo>
                <a:lnTo>
                  <a:pt x="915" y="1675"/>
                </a:lnTo>
                <a:lnTo>
                  <a:pt x="915" y="1675"/>
                </a:lnTo>
                <a:lnTo>
                  <a:pt x="897" y="1697"/>
                </a:lnTo>
                <a:lnTo>
                  <a:pt x="897" y="1697"/>
                </a:lnTo>
                <a:lnTo>
                  <a:pt x="872" y="1720"/>
                </a:lnTo>
                <a:lnTo>
                  <a:pt x="872" y="1720"/>
                </a:lnTo>
                <a:lnTo>
                  <a:pt x="847" y="1736"/>
                </a:lnTo>
                <a:lnTo>
                  <a:pt x="847" y="1736"/>
                </a:lnTo>
                <a:lnTo>
                  <a:pt x="834" y="1742"/>
                </a:lnTo>
                <a:lnTo>
                  <a:pt x="822" y="1757"/>
                </a:lnTo>
                <a:lnTo>
                  <a:pt x="822" y="1757"/>
                </a:lnTo>
                <a:lnTo>
                  <a:pt x="803" y="1772"/>
                </a:lnTo>
                <a:lnTo>
                  <a:pt x="803" y="1772"/>
                </a:lnTo>
                <a:lnTo>
                  <a:pt x="778" y="1788"/>
                </a:lnTo>
                <a:lnTo>
                  <a:pt x="778" y="1788"/>
                </a:lnTo>
                <a:lnTo>
                  <a:pt x="753" y="1803"/>
                </a:lnTo>
                <a:lnTo>
                  <a:pt x="753" y="1803"/>
                </a:lnTo>
                <a:lnTo>
                  <a:pt x="729" y="1810"/>
                </a:lnTo>
                <a:lnTo>
                  <a:pt x="729" y="1810"/>
                </a:lnTo>
                <a:lnTo>
                  <a:pt x="704" y="1825"/>
                </a:lnTo>
                <a:lnTo>
                  <a:pt x="704" y="1825"/>
                </a:lnTo>
                <a:lnTo>
                  <a:pt x="685" y="1832"/>
                </a:lnTo>
                <a:lnTo>
                  <a:pt x="685" y="1832"/>
                </a:lnTo>
                <a:lnTo>
                  <a:pt x="660" y="1840"/>
                </a:lnTo>
                <a:lnTo>
                  <a:pt x="660" y="1840"/>
                </a:lnTo>
                <a:lnTo>
                  <a:pt x="635" y="1848"/>
                </a:lnTo>
                <a:lnTo>
                  <a:pt x="635" y="1848"/>
                </a:lnTo>
                <a:lnTo>
                  <a:pt x="610" y="1856"/>
                </a:lnTo>
                <a:lnTo>
                  <a:pt x="610" y="1856"/>
                </a:lnTo>
                <a:lnTo>
                  <a:pt x="592" y="1863"/>
                </a:lnTo>
                <a:lnTo>
                  <a:pt x="592" y="1863"/>
                </a:lnTo>
                <a:lnTo>
                  <a:pt x="567" y="1871"/>
                </a:lnTo>
                <a:lnTo>
                  <a:pt x="567" y="1871"/>
                </a:lnTo>
                <a:lnTo>
                  <a:pt x="542" y="1877"/>
                </a:lnTo>
                <a:lnTo>
                  <a:pt x="542" y="1877"/>
                </a:lnTo>
                <a:lnTo>
                  <a:pt x="516" y="1877"/>
                </a:lnTo>
                <a:lnTo>
                  <a:pt x="516" y="1877"/>
                </a:lnTo>
                <a:lnTo>
                  <a:pt x="504" y="1877"/>
                </a:lnTo>
                <a:lnTo>
                  <a:pt x="492" y="1886"/>
                </a:lnTo>
                <a:lnTo>
                  <a:pt x="492" y="1886"/>
                </a:lnTo>
                <a:lnTo>
                  <a:pt x="473" y="1886"/>
                </a:lnTo>
                <a:lnTo>
                  <a:pt x="473" y="1886"/>
                </a:lnTo>
                <a:lnTo>
                  <a:pt x="461" y="1886"/>
                </a:lnTo>
                <a:lnTo>
                  <a:pt x="448" y="1892"/>
                </a:lnTo>
                <a:lnTo>
                  <a:pt x="448" y="1892"/>
                </a:lnTo>
                <a:lnTo>
                  <a:pt x="423" y="1892"/>
                </a:lnTo>
                <a:lnTo>
                  <a:pt x="423" y="1892"/>
                </a:lnTo>
                <a:lnTo>
                  <a:pt x="399" y="1892"/>
                </a:lnTo>
                <a:lnTo>
                  <a:pt x="399" y="1892"/>
                </a:lnTo>
                <a:lnTo>
                  <a:pt x="374" y="1892"/>
                </a:lnTo>
                <a:lnTo>
                  <a:pt x="374" y="1892"/>
                </a:lnTo>
                <a:lnTo>
                  <a:pt x="361" y="1892"/>
                </a:lnTo>
                <a:lnTo>
                  <a:pt x="355" y="1900"/>
                </a:lnTo>
                <a:lnTo>
                  <a:pt x="355" y="1900"/>
                </a:lnTo>
                <a:lnTo>
                  <a:pt x="330" y="1900"/>
                </a:lnTo>
                <a:lnTo>
                  <a:pt x="330" y="1900"/>
                </a:lnTo>
                <a:lnTo>
                  <a:pt x="305" y="1900"/>
                </a:lnTo>
                <a:lnTo>
                  <a:pt x="305" y="1900"/>
                </a:lnTo>
                <a:lnTo>
                  <a:pt x="280" y="1900"/>
                </a:lnTo>
                <a:lnTo>
                  <a:pt x="280" y="1900"/>
                </a:lnTo>
                <a:lnTo>
                  <a:pt x="262" y="1900"/>
                </a:lnTo>
                <a:lnTo>
                  <a:pt x="262" y="1900"/>
                </a:lnTo>
                <a:lnTo>
                  <a:pt x="236" y="1900"/>
                </a:lnTo>
                <a:lnTo>
                  <a:pt x="236" y="1900"/>
                </a:lnTo>
                <a:lnTo>
                  <a:pt x="224" y="1900"/>
                </a:lnTo>
                <a:lnTo>
                  <a:pt x="211" y="1908"/>
                </a:lnTo>
                <a:lnTo>
                  <a:pt x="211" y="1908"/>
                </a:lnTo>
                <a:lnTo>
                  <a:pt x="186" y="1908"/>
                </a:lnTo>
                <a:lnTo>
                  <a:pt x="186" y="1908"/>
                </a:lnTo>
                <a:lnTo>
                  <a:pt x="162" y="1908"/>
                </a:lnTo>
                <a:lnTo>
                  <a:pt x="162" y="1908"/>
                </a:lnTo>
                <a:lnTo>
                  <a:pt x="143" y="1908"/>
                </a:lnTo>
                <a:lnTo>
                  <a:pt x="143" y="1908"/>
                </a:lnTo>
                <a:lnTo>
                  <a:pt x="118" y="1908"/>
                </a:lnTo>
                <a:lnTo>
                  <a:pt x="118" y="1908"/>
                </a:lnTo>
                <a:lnTo>
                  <a:pt x="93" y="1908"/>
                </a:lnTo>
                <a:lnTo>
                  <a:pt x="93" y="1908"/>
                </a:lnTo>
                <a:lnTo>
                  <a:pt x="68" y="1908"/>
                </a:lnTo>
                <a:lnTo>
                  <a:pt x="68" y="1908"/>
                </a:lnTo>
                <a:lnTo>
                  <a:pt x="49" y="1908"/>
                </a:lnTo>
                <a:lnTo>
                  <a:pt x="49" y="1908"/>
                </a:lnTo>
                <a:lnTo>
                  <a:pt x="25" y="1908"/>
                </a:lnTo>
                <a:lnTo>
                  <a:pt x="25" y="1908"/>
                </a:lnTo>
                <a:lnTo>
                  <a:pt x="0" y="1908"/>
                </a:lnTo>
                <a:lnTo>
                  <a:pt x="53" y="1908"/>
                </a:lnTo>
                <a:lnTo>
                  <a:pt x="53" y="1908"/>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57189" y="1903413"/>
            <a:ext cx="9472612" cy="5227637"/>
          </a:xfrm>
          <a:noFill/>
          <a:ln/>
        </p:spPr>
        <p:txBody>
          <a:bodyPr lIns="0" tIns="0" rIns="0" bIns="0"/>
          <a:lstStyle/>
          <a:p>
            <a:pPr marL="220663" indent="-220663" defTabSz="482600">
              <a:spcBef>
                <a:spcPct val="0"/>
              </a:spcBef>
              <a:buClr>
                <a:srgbClr val="808080"/>
              </a:buClr>
              <a:buSzPct val="46000"/>
              <a:buFont typeface="Monotype Sorts" pitchFamily="2" charset="2"/>
              <a:buChar char="n"/>
            </a:pPr>
            <a:r>
              <a:rPr lang="en-US" sz="3600" dirty="0">
                <a:solidFill>
                  <a:srgbClr val="000000"/>
                </a:solidFill>
                <a:latin typeface="Arial" charset="0"/>
              </a:rPr>
              <a:t>Logic of Test of Hypothesis is based on the selected probability, (significance level) for the test statistic (Z) which determines the range of what would be expected due to chance </a:t>
            </a:r>
            <a:r>
              <a:rPr lang="en-US" sz="3600" dirty="0" smtClean="0">
                <a:solidFill>
                  <a:srgbClr val="000000"/>
                </a:solidFill>
                <a:latin typeface="Arial" charset="0"/>
              </a:rPr>
              <a:t>alone.  </a:t>
            </a:r>
            <a:endParaRPr lang="en-US" sz="3600" dirty="0">
              <a:solidFill>
                <a:srgbClr val="000000"/>
              </a:solidFill>
              <a:latin typeface="Arial" charset="0"/>
            </a:endParaRPr>
          </a:p>
          <a:p>
            <a:pPr marL="709613" lvl="1" indent="-252413" defTabSz="482600">
              <a:spcBef>
                <a:spcPct val="0"/>
              </a:spcBef>
              <a:buClr>
                <a:srgbClr val="808080"/>
              </a:buClr>
              <a:buSzPct val="90000"/>
              <a:buFont typeface="Monotype Sorts" pitchFamily="2" charset="2"/>
              <a:buChar char="è"/>
            </a:pPr>
            <a:r>
              <a:rPr lang="en-US" sz="3300" dirty="0" smtClean="0">
                <a:solidFill>
                  <a:srgbClr val="000000"/>
                </a:solidFill>
                <a:latin typeface="Arial" charset="0"/>
              </a:rPr>
              <a:t>Commonly </a:t>
            </a:r>
            <a:r>
              <a:rPr lang="en-US" sz="3300" dirty="0">
                <a:solidFill>
                  <a:srgbClr val="000000"/>
                </a:solidFill>
                <a:latin typeface="Arial" charset="0"/>
              </a:rPr>
              <a:t>used levels and terminology</a:t>
            </a:r>
          </a:p>
          <a:p>
            <a:pPr marL="709613" lvl="1" indent="-252413" defTabSz="482600">
              <a:spcBef>
                <a:spcPct val="0"/>
              </a:spcBef>
              <a:buClr>
                <a:srgbClr val="808080"/>
              </a:buClr>
              <a:buSzPct val="90000"/>
              <a:buFont typeface="Monotype Sorts" pitchFamily="2" charset="2"/>
              <a:buChar char="è"/>
            </a:pPr>
            <a:r>
              <a:rPr lang="en-US" sz="3300" dirty="0">
                <a:solidFill>
                  <a:srgbClr val="000000"/>
                </a:solidFill>
                <a:latin typeface="Arial" charset="0"/>
              </a:rPr>
              <a:t>"Significant"      = 0.05</a:t>
            </a:r>
          </a:p>
          <a:p>
            <a:pPr marL="709613" lvl="1" indent="-252413" defTabSz="482600">
              <a:spcBef>
                <a:spcPct val="0"/>
              </a:spcBef>
              <a:buClr>
                <a:srgbClr val="808080"/>
              </a:buClr>
              <a:buSzPct val="90000"/>
              <a:buFont typeface="Monotype Sorts" pitchFamily="2" charset="2"/>
              <a:buChar char="è"/>
            </a:pPr>
            <a:r>
              <a:rPr lang="en-US" sz="3300" dirty="0">
                <a:solidFill>
                  <a:srgbClr val="000000"/>
                </a:solidFill>
                <a:latin typeface="Arial" charset="0"/>
              </a:rPr>
              <a:t>"Highly significant"   = 0.01</a:t>
            </a:r>
            <a:endParaRPr lang="en-US" dirty="0"/>
          </a:p>
        </p:txBody>
      </p:sp>
      <p:sp>
        <p:nvSpPr>
          <p:cNvPr id="3076" name="Text Box 4"/>
          <p:cNvSpPr txBox="1">
            <a:spLocks noChangeArrowheads="1"/>
          </p:cNvSpPr>
          <p:nvPr/>
        </p:nvSpPr>
        <p:spPr bwMode="auto">
          <a:xfrm>
            <a:off x="439738" y="342900"/>
            <a:ext cx="9986962" cy="1443038"/>
          </a:xfrm>
          <a:prstGeom prst="rect">
            <a:avLst/>
          </a:prstGeom>
          <a:noFill/>
          <a:ln w="9525">
            <a:noFill/>
            <a:miter lim="800000"/>
            <a:headEnd/>
            <a:tailEnd/>
          </a:ln>
          <a:effectLst/>
        </p:spPr>
        <p:txBody>
          <a:bodyPr lIns="0" tIns="0" rIns="0" bIns="0" anchor="ctr"/>
          <a:lstStyle/>
          <a:p>
            <a:pPr algn="ctr" defTabSz="482600">
              <a:buClr>
                <a:srgbClr val="808080"/>
              </a:buClr>
              <a:buSzPct val="90000"/>
              <a:buFont typeface="Monotype Sorts" pitchFamily="2" charset="2"/>
              <a:buNone/>
            </a:pPr>
            <a:r>
              <a:rPr lang="en-US" sz="4600" b="1">
                <a:solidFill>
                  <a:srgbClr val="000000"/>
                </a:solidFill>
                <a:latin typeface="Arial" charset="0"/>
              </a:rPr>
              <a:t>Hypothesis testing Concepts</a:t>
            </a:r>
            <a:endParaRPr lang="en-US"/>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5" dur="500"/>
                                        <p:tgtEl>
                                          <p:spTgt spid="3075">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blinds(horizontal)">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8436" name="Text Box 4"/>
          <p:cNvSpPr txBox="1">
            <a:spLocks noChangeArrowheads="1"/>
          </p:cNvSpPr>
          <p:nvPr/>
        </p:nvSpPr>
        <p:spPr bwMode="auto">
          <a:xfrm>
            <a:off x="357189" y="1576388"/>
            <a:ext cx="9320212" cy="288925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So we take our sample and do our test.  Will we err?  Maybe, and maybe not.  If our sample happens to fall in the red area, we will not reject H0.</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We would err.</a:t>
            </a:r>
            <a:endParaRPr lang="en-US" dirty="0"/>
          </a:p>
        </p:txBody>
      </p:sp>
      <p:grpSp>
        <p:nvGrpSpPr>
          <p:cNvPr id="18463" name="Group 31"/>
          <p:cNvGrpSpPr>
            <a:grpSpLocks/>
          </p:cNvGrpSpPr>
          <p:nvPr/>
        </p:nvGrpSpPr>
        <p:grpSpPr bwMode="auto">
          <a:xfrm>
            <a:off x="1096963" y="3595688"/>
            <a:ext cx="7761287" cy="3346450"/>
            <a:chOff x="691" y="2265"/>
            <a:chExt cx="4889" cy="2108"/>
          </a:xfrm>
        </p:grpSpPr>
        <p:grpSp>
          <p:nvGrpSpPr>
            <p:cNvPr id="18461" name="Group 29"/>
            <p:cNvGrpSpPr>
              <a:grpSpLocks/>
            </p:cNvGrpSpPr>
            <p:nvPr/>
          </p:nvGrpSpPr>
          <p:grpSpPr bwMode="auto">
            <a:xfrm>
              <a:off x="691" y="2265"/>
              <a:ext cx="4889" cy="2108"/>
              <a:chOff x="691" y="2265"/>
              <a:chExt cx="4889" cy="2108"/>
            </a:xfrm>
          </p:grpSpPr>
          <p:sp>
            <p:nvSpPr>
              <p:cNvPr id="18437" name="Freeform 5"/>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18438" name="Line 6"/>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8439" name="Line 7"/>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8440" name="Line 8"/>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8441" name="Line 9"/>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8442" name="Line 10"/>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8443" name="Line 11"/>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8444" name="Line 12"/>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8445" name="Line 13"/>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8446" name="Line 14"/>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8447" name="Line 15"/>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8448" name="Line 16"/>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8449" name="Text Box 17"/>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8450" name="Text Box 18"/>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8451" name="Text Box 19"/>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8452" name="Text Box 20"/>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8453" name="Text Box 21"/>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8454" name="Text Box 22"/>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8455" name="Text Box 23"/>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8456" name="Text Box 24"/>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8457" name="Text Box 25"/>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sp>
            <p:nvSpPr>
              <p:cNvPr id="18458" name="Line 26"/>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8459" name="Text Box 27"/>
              <p:cNvSpPr txBox="1">
                <a:spLocks noChangeArrowheads="1"/>
              </p:cNvSpPr>
              <p:nvPr/>
            </p:nvSpPr>
            <p:spPr bwMode="auto">
              <a:xfrm>
                <a:off x="495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27</a:t>
                </a:r>
                <a:endParaRPr lang="en-US"/>
              </a:p>
            </p:txBody>
          </p:sp>
          <p:sp>
            <p:nvSpPr>
              <p:cNvPr id="18460" name="Text Box 28"/>
              <p:cNvSpPr txBox="1">
                <a:spLocks noChangeArrowheads="1"/>
              </p:cNvSpPr>
              <p:nvPr/>
            </p:nvSpPr>
            <p:spPr bwMode="auto">
              <a:xfrm>
                <a:off x="542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28</a:t>
                </a:r>
                <a:endParaRPr lang="en-US"/>
              </a:p>
            </p:txBody>
          </p:sp>
        </p:grpSp>
        <p:sp>
          <p:nvSpPr>
            <p:cNvPr id="18462" name="Freeform 30"/>
            <p:cNvSpPr>
              <a:spLocks/>
            </p:cNvSpPr>
            <p:nvPr/>
          </p:nvSpPr>
          <p:spPr bwMode="auto">
            <a:xfrm>
              <a:off x="1695" y="2274"/>
              <a:ext cx="1846" cy="1914"/>
            </a:xfrm>
            <a:custGeom>
              <a:avLst/>
              <a:gdLst/>
              <a:ahLst/>
              <a:cxnLst>
                <a:cxn ang="0">
                  <a:pos x="1836" y="1913"/>
                </a:cxn>
                <a:cxn ang="0">
                  <a:pos x="1813" y="14"/>
                </a:cxn>
                <a:cxn ang="0">
                  <a:pos x="1788" y="29"/>
                </a:cxn>
                <a:cxn ang="0">
                  <a:pos x="1744" y="74"/>
                </a:cxn>
                <a:cxn ang="0">
                  <a:pos x="1719" y="104"/>
                </a:cxn>
                <a:cxn ang="0">
                  <a:pos x="1670" y="172"/>
                </a:cxn>
                <a:cxn ang="0">
                  <a:pos x="1651" y="217"/>
                </a:cxn>
                <a:cxn ang="0">
                  <a:pos x="1601" y="307"/>
                </a:cxn>
                <a:cxn ang="0">
                  <a:pos x="1576" y="352"/>
                </a:cxn>
                <a:cxn ang="0">
                  <a:pos x="1532" y="457"/>
                </a:cxn>
                <a:cxn ang="0">
                  <a:pos x="1507" y="518"/>
                </a:cxn>
                <a:cxn ang="0">
                  <a:pos x="1457" y="630"/>
                </a:cxn>
                <a:cxn ang="0">
                  <a:pos x="1439" y="683"/>
                </a:cxn>
                <a:cxn ang="0">
                  <a:pos x="1389" y="803"/>
                </a:cxn>
                <a:cxn ang="0">
                  <a:pos x="1365" y="863"/>
                </a:cxn>
                <a:cxn ang="0">
                  <a:pos x="1320" y="976"/>
                </a:cxn>
                <a:cxn ang="0">
                  <a:pos x="1296" y="1028"/>
                </a:cxn>
                <a:cxn ang="0">
                  <a:pos x="1246" y="1134"/>
                </a:cxn>
                <a:cxn ang="0">
                  <a:pos x="1227" y="1186"/>
                </a:cxn>
                <a:cxn ang="0">
                  <a:pos x="1177" y="1285"/>
                </a:cxn>
                <a:cxn ang="0">
                  <a:pos x="1152" y="1329"/>
                </a:cxn>
                <a:cxn ang="0">
                  <a:pos x="1109" y="1420"/>
                </a:cxn>
                <a:cxn ang="0">
                  <a:pos x="1084" y="1457"/>
                </a:cxn>
                <a:cxn ang="0">
                  <a:pos x="1034" y="1525"/>
                </a:cxn>
                <a:cxn ang="0">
                  <a:pos x="1015" y="1562"/>
                </a:cxn>
                <a:cxn ang="0">
                  <a:pos x="966" y="1622"/>
                </a:cxn>
                <a:cxn ang="0">
                  <a:pos x="940" y="1645"/>
                </a:cxn>
                <a:cxn ang="0">
                  <a:pos x="915" y="1675"/>
                </a:cxn>
                <a:cxn ang="0">
                  <a:pos x="872" y="1720"/>
                </a:cxn>
                <a:cxn ang="0">
                  <a:pos x="847" y="1736"/>
                </a:cxn>
                <a:cxn ang="0">
                  <a:pos x="822" y="1757"/>
                </a:cxn>
                <a:cxn ang="0">
                  <a:pos x="778" y="1788"/>
                </a:cxn>
                <a:cxn ang="0">
                  <a:pos x="753" y="1803"/>
                </a:cxn>
                <a:cxn ang="0">
                  <a:pos x="704" y="1825"/>
                </a:cxn>
                <a:cxn ang="0">
                  <a:pos x="685" y="1832"/>
                </a:cxn>
                <a:cxn ang="0">
                  <a:pos x="635" y="1848"/>
                </a:cxn>
                <a:cxn ang="0">
                  <a:pos x="610" y="1856"/>
                </a:cxn>
                <a:cxn ang="0">
                  <a:pos x="567" y="1871"/>
                </a:cxn>
                <a:cxn ang="0">
                  <a:pos x="542" y="1877"/>
                </a:cxn>
                <a:cxn ang="0">
                  <a:pos x="504" y="1877"/>
                </a:cxn>
                <a:cxn ang="0">
                  <a:pos x="473" y="1886"/>
                </a:cxn>
                <a:cxn ang="0">
                  <a:pos x="448" y="1892"/>
                </a:cxn>
                <a:cxn ang="0">
                  <a:pos x="423" y="1892"/>
                </a:cxn>
                <a:cxn ang="0">
                  <a:pos x="374" y="1892"/>
                </a:cxn>
                <a:cxn ang="0">
                  <a:pos x="355" y="1900"/>
                </a:cxn>
                <a:cxn ang="0">
                  <a:pos x="330" y="1900"/>
                </a:cxn>
                <a:cxn ang="0">
                  <a:pos x="280" y="1900"/>
                </a:cxn>
                <a:cxn ang="0">
                  <a:pos x="262" y="1900"/>
                </a:cxn>
                <a:cxn ang="0">
                  <a:pos x="224" y="1900"/>
                </a:cxn>
                <a:cxn ang="0">
                  <a:pos x="186" y="1908"/>
                </a:cxn>
                <a:cxn ang="0">
                  <a:pos x="162" y="1908"/>
                </a:cxn>
                <a:cxn ang="0">
                  <a:pos x="118" y="1908"/>
                </a:cxn>
                <a:cxn ang="0">
                  <a:pos x="93" y="1908"/>
                </a:cxn>
                <a:cxn ang="0">
                  <a:pos x="49" y="1908"/>
                </a:cxn>
                <a:cxn ang="0">
                  <a:pos x="25" y="1908"/>
                </a:cxn>
                <a:cxn ang="0">
                  <a:pos x="53" y="1908"/>
                </a:cxn>
              </a:cxnLst>
              <a:rect l="0" t="0" r="r" b="b"/>
              <a:pathLst>
                <a:path w="1846" h="1914">
                  <a:moveTo>
                    <a:pt x="53" y="1908"/>
                  </a:moveTo>
                  <a:lnTo>
                    <a:pt x="1845" y="1908"/>
                  </a:lnTo>
                  <a:lnTo>
                    <a:pt x="1836" y="1913"/>
                  </a:lnTo>
                  <a:lnTo>
                    <a:pt x="1836" y="10"/>
                  </a:lnTo>
                  <a:lnTo>
                    <a:pt x="1838" y="0"/>
                  </a:lnTo>
                  <a:lnTo>
                    <a:pt x="1813" y="14"/>
                  </a:lnTo>
                  <a:lnTo>
                    <a:pt x="1813" y="14"/>
                  </a:lnTo>
                  <a:lnTo>
                    <a:pt x="1788" y="29"/>
                  </a:lnTo>
                  <a:lnTo>
                    <a:pt x="1788" y="29"/>
                  </a:lnTo>
                  <a:lnTo>
                    <a:pt x="1769" y="52"/>
                  </a:lnTo>
                  <a:lnTo>
                    <a:pt x="1769" y="52"/>
                  </a:lnTo>
                  <a:lnTo>
                    <a:pt x="1744" y="74"/>
                  </a:lnTo>
                  <a:lnTo>
                    <a:pt x="1744" y="74"/>
                  </a:lnTo>
                  <a:lnTo>
                    <a:pt x="1719" y="104"/>
                  </a:lnTo>
                  <a:lnTo>
                    <a:pt x="1719" y="104"/>
                  </a:lnTo>
                  <a:lnTo>
                    <a:pt x="1695" y="135"/>
                  </a:lnTo>
                  <a:lnTo>
                    <a:pt x="1695" y="135"/>
                  </a:lnTo>
                  <a:lnTo>
                    <a:pt x="1670" y="172"/>
                  </a:lnTo>
                  <a:lnTo>
                    <a:pt x="1670" y="172"/>
                  </a:lnTo>
                  <a:lnTo>
                    <a:pt x="1651" y="217"/>
                  </a:lnTo>
                  <a:lnTo>
                    <a:pt x="1651" y="217"/>
                  </a:lnTo>
                  <a:lnTo>
                    <a:pt x="1626" y="262"/>
                  </a:lnTo>
                  <a:lnTo>
                    <a:pt x="1626" y="262"/>
                  </a:lnTo>
                  <a:lnTo>
                    <a:pt x="1601" y="307"/>
                  </a:lnTo>
                  <a:lnTo>
                    <a:pt x="1601" y="307"/>
                  </a:lnTo>
                  <a:lnTo>
                    <a:pt x="1576" y="352"/>
                  </a:lnTo>
                  <a:lnTo>
                    <a:pt x="1576" y="352"/>
                  </a:lnTo>
                  <a:lnTo>
                    <a:pt x="1558" y="405"/>
                  </a:lnTo>
                  <a:lnTo>
                    <a:pt x="1558" y="405"/>
                  </a:lnTo>
                  <a:lnTo>
                    <a:pt x="1532" y="457"/>
                  </a:lnTo>
                  <a:lnTo>
                    <a:pt x="1532" y="457"/>
                  </a:lnTo>
                  <a:lnTo>
                    <a:pt x="1507" y="518"/>
                  </a:lnTo>
                  <a:lnTo>
                    <a:pt x="1507" y="518"/>
                  </a:lnTo>
                  <a:lnTo>
                    <a:pt x="1483" y="571"/>
                  </a:lnTo>
                  <a:lnTo>
                    <a:pt x="1483" y="571"/>
                  </a:lnTo>
                  <a:lnTo>
                    <a:pt x="1457" y="630"/>
                  </a:lnTo>
                  <a:lnTo>
                    <a:pt x="1457" y="630"/>
                  </a:lnTo>
                  <a:lnTo>
                    <a:pt x="1439" y="683"/>
                  </a:lnTo>
                  <a:lnTo>
                    <a:pt x="1439" y="683"/>
                  </a:lnTo>
                  <a:lnTo>
                    <a:pt x="1414" y="743"/>
                  </a:lnTo>
                  <a:lnTo>
                    <a:pt x="1414" y="743"/>
                  </a:lnTo>
                  <a:lnTo>
                    <a:pt x="1389" y="803"/>
                  </a:lnTo>
                  <a:lnTo>
                    <a:pt x="1389" y="803"/>
                  </a:lnTo>
                  <a:lnTo>
                    <a:pt x="1365" y="863"/>
                  </a:lnTo>
                  <a:lnTo>
                    <a:pt x="1365" y="863"/>
                  </a:lnTo>
                  <a:lnTo>
                    <a:pt x="1345" y="915"/>
                  </a:lnTo>
                  <a:lnTo>
                    <a:pt x="1345" y="915"/>
                  </a:lnTo>
                  <a:lnTo>
                    <a:pt x="1320" y="976"/>
                  </a:lnTo>
                  <a:lnTo>
                    <a:pt x="1320" y="976"/>
                  </a:lnTo>
                  <a:lnTo>
                    <a:pt x="1296" y="1028"/>
                  </a:lnTo>
                  <a:lnTo>
                    <a:pt x="1296" y="1028"/>
                  </a:lnTo>
                  <a:lnTo>
                    <a:pt x="1271" y="1081"/>
                  </a:lnTo>
                  <a:lnTo>
                    <a:pt x="1271" y="1081"/>
                  </a:lnTo>
                  <a:lnTo>
                    <a:pt x="1246" y="1134"/>
                  </a:lnTo>
                  <a:lnTo>
                    <a:pt x="1246" y="1134"/>
                  </a:lnTo>
                  <a:lnTo>
                    <a:pt x="1227" y="1186"/>
                  </a:lnTo>
                  <a:lnTo>
                    <a:pt x="1227" y="1186"/>
                  </a:lnTo>
                  <a:lnTo>
                    <a:pt x="1202" y="1239"/>
                  </a:lnTo>
                  <a:lnTo>
                    <a:pt x="1202" y="1239"/>
                  </a:lnTo>
                  <a:lnTo>
                    <a:pt x="1177" y="1285"/>
                  </a:lnTo>
                  <a:lnTo>
                    <a:pt x="1177" y="1285"/>
                  </a:lnTo>
                  <a:lnTo>
                    <a:pt x="1152" y="1329"/>
                  </a:lnTo>
                  <a:lnTo>
                    <a:pt x="1152" y="1329"/>
                  </a:lnTo>
                  <a:lnTo>
                    <a:pt x="1127" y="1374"/>
                  </a:lnTo>
                  <a:lnTo>
                    <a:pt x="1127" y="1374"/>
                  </a:lnTo>
                  <a:lnTo>
                    <a:pt x="1109" y="1420"/>
                  </a:lnTo>
                  <a:lnTo>
                    <a:pt x="1109" y="1420"/>
                  </a:lnTo>
                  <a:lnTo>
                    <a:pt x="1084" y="1457"/>
                  </a:lnTo>
                  <a:lnTo>
                    <a:pt x="1084" y="1457"/>
                  </a:lnTo>
                  <a:lnTo>
                    <a:pt x="1059" y="1494"/>
                  </a:lnTo>
                  <a:lnTo>
                    <a:pt x="1059" y="1494"/>
                  </a:lnTo>
                  <a:lnTo>
                    <a:pt x="1034" y="1525"/>
                  </a:lnTo>
                  <a:lnTo>
                    <a:pt x="1034" y="1525"/>
                  </a:lnTo>
                  <a:lnTo>
                    <a:pt x="1015" y="1562"/>
                  </a:lnTo>
                  <a:lnTo>
                    <a:pt x="1015" y="1562"/>
                  </a:lnTo>
                  <a:lnTo>
                    <a:pt x="991" y="1592"/>
                  </a:lnTo>
                  <a:lnTo>
                    <a:pt x="991" y="1592"/>
                  </a:lnTo>
                  <a:lnTo>
                    <a:pt x="966" y="1622"/>
                  </a:lnTo>
                  <a:lnTo>
                    <a:pt x="966" y="1622"/>
                  </a:lnTo>
                  <a:lnTo>
                    <a:pt x="940" y="1645"/>
                  </a:lnTo>
                  <a:lnTo>
                    <a:pt x="940" y="1645"/>
                  </a:lnTo>
                  <a:lnTo>
                    <a:pt x="928" y="1660"/>
                  </a:lnTo>
                  <a:lnTo>
                    <a:pt x="915" y="1675"/>
                  </a:lnTo>
                  <a:lnTo>
                    <a:pt x="915" y="1675"/>
                  </a:lnTo>
                  <a:lnTo>
                    <a:pt x="897" y="1697"/>
                  </a:lnTo>
                  <a:lnTo>
                    <a:pt x="897" y="1697"/>
                  </a:lnTo>
                  <a:lnTo>
                    <a:pt x="872" y="1720"/>
                  </a:lnTo>
                  <a:lnTo>
                    <a:pt x="872" y="1720"/>
                  </a:lnTo>
                  <a:lnTo>
                    <a:pt x="847" y="1736"/>
                  </a:lnTo>
                  <a:lnTo>
                    <a:pt x="847" y="1736"/>
                  </a:lnTo>
                  <a:lnTo>
                    <a:pt x="834" y="1742"/>
                  </a:lnTo>
                  <a:lnTo>
                    <a:pt x="822" y="1757"/>
                  </a:lnTo>
                  <a:lnTo>
                    <a:pt x="822" y="1757"/>
                  </a:lnTo>
                  <a:lnTo>
                    <a:pt x="803" y="1772"/>
                  </a:lnTo>
                  <a:lnTo>
                    <a:pt x="803" y="1772"/>
                  </a:lnTo>
                  <a:lnTo>
                    <a:pt x="778" y="1788"/>
                  </a:lnTo>
                  <a:lnTo>
                    <a:pt x="778" y="1788"/>
                  </a:lnTo>
                  <a:lnTo>
                    <a:pt x="753" y="1803"/>
                  </a:lnTo>
                  <a:lnTo>
                    <a:pt x="753" y="1803"/>
                  </a:lnTo>
                  <a:lnTo>
                    <a:pt x="729" y="1810"/>
                  </a:lnTo>
                  <a:lnTo>
                    <a:pt x="729" y="1810"/>
                  </a:lnTo>
                  <a:lnTo>
                    <a:pt x="704" y="1825"/>
                  </a:lnTo>
                  <a:lnTo>
                    <a:pt x="704" y="1825"/>
                  </a:lnTo>
                  <a:lnTo>
                    <a:pt x="685" y="1832"/>
                  </a:lnTo>
                  <a:lnTo>
                    <a:pt x="685" y="1832"/>
                  </a:lnTo>
                  <a:lnTo>
                    <a:pt x="660" y="1840"/>
                  </a:lnTo>
                  <a:lnTo>
                    <a:pt x="660" y="1840"/>
                  </a:lnTo>
                  <a:lnTo>
                    <a:pt x="635" y="1848"/>
                  </a:lnTo>
                  <a:lnTo>
                    <a:pt x="635" y="1848"/>
                  </a:lnTo>
                  <a:lnTo>
                    <a:pt x="610" y="1856"/>
                  </a:lnTo>
                  <a:lnTo>
                    <a:pt x="610" y="1856"/>
                  </a:lnTo>
                  <a:lnTo>
                    <a:pt x="592" y="1863"/>
                  </a:lnTo>
                  <a:lnTo>
                    <a:pt x="592" y="1863"/>
                  </a:lnTo>
                  <a:lnTo>
                    <a:pt x="567" y="1871"/>
                  </a:lnTo>
                  <a:lnTo>
                    <a:pt x="567" y="1871"/>
                  </a:lnTo>
                  <a:lnTo>
                    <a:pt x="542" y="1877"/>
                  </a:lnTo>
                  <a:lnTo>
                    <a:pt x="542" y="1877"/>
                  </a:lnTo>
                  <a:lnTo>
                    <a:pt x="516" y="1877"/>
                  </a:lnTo>
                  <a:lnTo>
                    <a:pt x="516" y="1877"/>
                  </a:lnTo>
                  <a:lnTo>
                    <a:pt x="504" y="1877"/>
                  </a:lnTo>
                  <a:lnTo>
                    <a:pt x="492" y="1886"/>
                  </a:lnTo>
                  <a:lnTo>
                    <a:pt x="492" y="1886"/>
                  </a:lnTo>
                  <a:lnTo>
                    <a:pt x="473" y="1886"/>
                  </a:lnTo>
                  <a:lnTo>
                    <a:pt x="473" y="1886"/>
                  </a:lnTo>
                  <a:lnTo>
                    <a:pt x="461" y="1886"/>
                  </a:lnTo>
                  <a:lnTo>
                    <a:pt x="448" y="1892"/>
                  </a:lnTo>
                  <a:lnTo>
                    <a:pt x="448" y="1892"/>
                  </a:lnTo>
                  <a:lnTo>
                    <a:pt x="423" y="1892"/>
                  </a:lnTo>
                  <a:lnTo>
                    <a:pt x="423" y="1892"/>
                  </a:lnTo>
                  <a:lnTo>
                    <a:pt x="399" y="1892"/>
                  </a:lnTo>
                  <a:lnTo>
                    <a:pt x="399" y="1892"/>
                  </a:lnTo>
                  <a:lnTo>
                    <a:pt x="374" y="1892"/>
                  </a:lnTo>
                  <a:lnTo>
                    <a:pt x="374" y="1892"/>
                  </a:lnTo>
                  <a:lnTo>
                    <a:pt x="361" y="1892"/>
                  </a:lnTo>
                  <a:lnTo>
                    <a:pt x="355" y="1900"/>
                  </a:lnTo>
                  <a:lnTo>
                    <a:pt x="355" y="1900"/>
                  </a:lnTo>
                  <a:lnTo>
                    <a:pt x="330" y="1900"/>
                  </a:lnTo>
                  <a:lnTo>
                    <a:pt x="330" y="1900"/>
                  </a:lnTo>
                  <a:lnTo>
                    <a:pt x="305" y="1900"/>
                  </a:lnTo>
                  <a:lnTo>
                    <a:pt x="305" y="1900"/>
                  </a:lnTo>
                  <a:lnTo>
                    <a:pt x="280" y="1900"/>
                  </a:lnTo>
                  <a:lnTo>
                    <a:pt x="280" y="1900"/>
                  </a:lnTo>
                  <a:lnTo>
                    <a:pt x="262" y="1900"/>
                  </a:lnTo>
                  <a:lnTo>
                    <a:pt x="262" y="1900"/>
                  </a:lnTo>
                  <a:lnTo>
                    <a:pt x="236" y="1900"/>
                  </a:lnTo>
                  <a:lnTo>
                    <a:pt x="236" y="1900"/>
                  </a:lnTo>
                  <a:lnTo>
                    <a:pt x="224" y="1900"/>
                  </a:lnTo>
                  <a:lnTo>
                    <a:pt x="211" y="1908"/>
                  </a:lnTo>
                  <a:lnTo>
                    <a:pt x="211" y="1908"/>
                  </a:lnTo>
                  <a:lnTo>
                    <a:pt x="186" y="1908"/>
                  </a:lnTo>
                  <a:lnTo>
                    <a:pt x="186" y="1908"/>
                  </a:lnTo>
                  <a:lnTo>
                    <a:pt x="162" y="1908"/>
                  </a:lnTo>
                  <a:lnTo>
                    <a:pt x="162" y="1908"/>
                  </a:lnTo>
                  <a:lnTo>
                    <a:pt x="143" y="1908"/>
                  </a:lnTo>
                  <a:lnTo>
                    <a:pt x="143" y="1908"/>
                  </a:lnTo>
                  <a:lnTo>
                    <a:pt x="118" y="1908"/>
                  </a:lnTo>
                  <a:lnTo>
                    <a:pt x="118" y="1908"/>
                  </a:lnTo>
                  <a:lnTo>
                    <a:pt x="93" y="1908"/>
                  </a:lnTo>
                  <a:lnTo>
                    <a:pt x="93" y="1908"/>
                  </a:lnTo>
                  <a:lnTo>
                    <a:pt x="68" y="1908"/>
                  </a:lnTo>
                  <a:lnTo>
                    <a:pt x="68" y="1908"/>
                  </a:lnTo>
                  <a:lnTo>
                    <a:pt x="49" y="1908"/>
                  </a:lnTo>
                  <a:lnTo>
                    <a:pt x="49" y="1908"/>
                  </a:lnTo>
                  <a:lnTo>
                    <a:pt x="25" y="1908"/>
                  </a:lnTo>
                  <a:lnTo>
                    <a:pt x="25" y="1908"/>
                  </a:lnTo>
                  <a:lnTo>
                    <a:pt x="0" y="1908"/>
                  </a:lnTo>
                  <a:lnTo>
                    <a:pt x="53" y="1908"/>
                  </a:lnTo>
                  <a:lnTo>
                    <a:pt x="53" y="1908"/>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19460" name="Text Box 4"/>
          <p:cNvSpPr txBox="1">
            <a:spLocks noChangeArrowheads="1"/>
          </p:cNvSpPr>
          <p:nvPr/>
        </p:nvSpPr>
        <p:spPr bwMode="auto">
          <a:xfrm>
            <a:off x="357188" y="1873250"/>
            <a:ext cx="10194925" cy="288925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But if our sample happens to fall in the yellow area, we will reject H0.</a:t>
            </a:r>
          </a:p>
          <a:p>
            <a:pPr marL="220663" indent="-220663" defTabSz="482600">
              <a:buClr>
                <a:srgbClr val="808080"/>
              </a:buClr>
              <a:buSzPct val="46000"/>
              <a:buFont typeface="Monotype Sorts" pitchFamily="2" charset="2"/>
              <a:buChar char="n"/>
            </a:pPr>
            <a:r>
              <a:rPr lang="en-US" sz="3600">
                <a:solidFill>
                  <a:srgbClr val="000000"/>
                </a:solidFill>
                <a:latin typeface="Arial" charset="0"/>
              </a:rPr>
              <a:t>No error, we draw the correct conclusion.</a:t>
            </a:r>
            <a:endParaRPr lang="en-US"/>
          </a:p>
        </p:txBody>
      </p:sp>
      <p:grpSp>
        <p:nvGrpSpPr>
          <p:cNvPr id="19487" name="Group 31"/>
          <p:cNvGrpSpPr>
            <a:grpSpLocks/>
          </p:cNvGrpSpPr>
          <p:nvPr/>
        </p:nvGrpSpPr>
        <p:grpSpPr bwMode="auto">
          <a:xfrm>
            <a:off x="1096963" y="3595688"/>
            <a:ext cx="7761287" cy="3346450"/>
            <a:chOff x="691" y="2265"/>
            <a:chExt cx="4889" cy="2108"/>
          </a:xfrm>
        </p:grpSpPr>
        <p:grpSp>
          <p:nvGrpSpPr>
            <p:cNvPr id="19485" name="Group 29"/>
            <p:cNvGrpSpPr>
              <a:grpSpLocks/>
            </p:cNvGrpSpPr>
            <p:nvPr/>
          </p:nvGrpSpPr>
          <p:grpSpPr bwMode="auto">
            <a:xfrm>
              <a:off x="691" y="2265"/>
              <a:ext cx="4889" cy="2108"/>
              <a:chOff x="691" y="2265"/>
              <a:chExt cx="4889" cy="2108"/>
            </a:xfrm>
          </p:grpSpPr>
          <p:sp>
            <p:nvSpPr>
              <p:cNvPr id="19461" name="Freeform 5"/>
              <p:cNvSpPr>
                <a:spLocks/>
              </p:cNvSpPr>
              <p:nvPr/>
            </p:nvSpPr>
            <p:spPr bwMode="auto">
              <a:xfrm>
                <a:off x="1695" y="2265"/>
                <a:ext cx="3770" cy="1917"/>
              </a:xfrm>
              <a:custGeom>
                <a:avLst/>
                <a:gdLst/>
                <a:ahLst/>
                <a:cxnLst>
                  <a:cxn ang="0">
                    <a:pos x="68" y="1916"/>
                  </a:cxn>
                  <a:cxn ang="0">
                    <a:pos x="143" y="1916"/>
                  </a:cxn>
                  <a:cxn ang="0">
                    <a:pos x="211" y="1916"/>
                  </a:cxn>
                  <a:cxn ang="0">
                    <a:pos x="262" y="1908"/>
                  </a:cxn>
                  <a:cxn ang="0">
                    <a:pos x="330" y="1908"/>
                  </a:cxn>
                  <a:cxn ang="0">
                    <a:pos x="399" y="1901"/>
                  </a:cxn>
                  <a:cxn ang="0">
                    <a:pos x="461" y="1894"/>
                  </a:cxn>
                  <a:cxn ang="0">
                    <a:pos x="516" y="1886"/>
                  </a:cxn>
                  <a:cxn ang="0">
                    <a:pos x="592" y="1871"/>
                  </a:cxn>
                  <a:cxn ang="0">
                    <a:pos x="660" y="1849"/>
                  </a:cxn>
                  <a:cxn ang="0">
                    <a:pos x="729" y="1819"/>
                  </a:cxn>
                  <a:cxn ang="0">
                    <a:pos x="803" y="1781"/>
                  </a:cxn>
                  <a:cxn ang="0">
                    <a:pos x="847" y="1744"/>
                  </a:cxn>
                  <a:cxn ang="0">
                    <a:pos x="915" y="1683"/>
                  </a:cxn>
                  <a:cxn ang="0">
                    <a:pos x="991" y="1600"/>
                  </a:cxn>
                  <a:cxn ang="0">
                    <a:pos x="1059" y="1502"/>
                  </a:cxn>
                  <a:cxn ang="0">
                    <a:pos x="1127" y="1382"/>
                  </a:cxn>
                  <a:cxn ang="0">
                    <a:pos x="1202" y="1248"/>
                  </a:cxn>
                  <a:cxn ang="0">
                    <a:pos x="1271" y="1089"/>
                  </a:cxn>
                  <a:cxn ang="0">
                    <a:pos x="1345" y="924"/>
                  </a:cxn>
                  <a:cxn ang="0">
                    <a:pos x="1414" y="751"/>
                  </a:cxn>
                  <a:cxn ang="0">
                    <a:pos x="1483" y="579"/>
                  </a:cxn>
                  <a:cxn ang="0">
                    <a:pos x="1558" y="413"/>
                  </a:cxn>
                  <a:cxn ang="0">
                    <a:pos x="1626" y="271"/>
                  </a:cxn>
                  <a:cxn ang="0">
                    <a:pos x="1695" y="143"/>
                  </a:cxn>
                  <a:cxn ang="0">
                    <a:pos x="1769" y="60"/>
                  </a:cxn>
                  <a:cxn ang="0">
                    <a:pos x="1838" y="8"/>
                  </a:cxn>
                  <a:cxn ang="0">
                    <a:pos x="1906" y="0"/>
                  </a:cxn>
                  <a:cxn ang="0">
                    <a:pos x="1981" y="37"/>
                  </a:cxn>
                  <a:cxn ang="0">
                    <a:pos x="2049" y="113"/>
                  </a:cxn>
                  <a:cxn ang="0">
                    <a:pos x="2118" y="226"/>
                  </a:cxn>
                  <a:cxn ang="0">
                    <a:pos x="2193" y="361"/>
                  </a:cxn>
                  <a:cxn ang="0">
                    <a:pos x="2262" y="526"/>
                  </a:cxn>
                  <a:cxn ang="0">
                    <a:pos x="2330" y="692"/>
                  </a:cxn>
                  <a:cxn ang="0">
                    <a:pos x="2405" y="871"/>
                  </a:cxn>
                  <a:cxn ang="0">
                    <a:pos x="2473" y="1036"/>
                  </a:cxn>
                  <a:cxn ang="0">
                    <a:pos x="2542" y="1195"/>
                  </a:cxn>
                  <a:cxn ang="0">
                    <a:pos x="2616" y="1337"/>
                  </a:cxn>
                  <a:cxn ang="0">
                    <a:pos x="2685" y="1465"/>
                  </a:cxn>
                  <a:cxn ang="0">
                    <a:pos x="2753" y="1570"/>
                  </a:cxn>
                  <a:cxn ang="0">
                    <a:pos x="2828" y="1653"/>
                  </a:cxn>
                  <a:cxn ang="0">
                    <a:pos x="2872" y="1706"/>
                  </a:cxn>
                  <a:cxn ang="0">
                    <a:pos x="2947" y="1766"/>
                  </a:cxn>
                  <a:cxn ang="0">
                    <a:pos x="3015" y="1811"/>
                  </a:cxn>
                  <a:cxn ang="0">
                    <a:pos x="3084" y="1841"/>
                  </a:cxn>
                  <a:cxn ang="0">
                    <a:pos x="3158" y="1864"/>
                  </a:cxn>
                  <a:cxn ang="0">
                    <a:pos x="3227" y="1886"/>
                  </a:cxn>
                  <a:cxn ang="0">
                    <a:pos x="3277" y="1894"/>
                  </a:cxn>
                  <a:cxn ang="0">
                    <a:pos x="3345" y="1901"/>
                  </a:cxn>
                  <a:cxn ang="0">
                    <a:pos x="3402" y="1901"/>
                  </a:cxn>
                  <a:cxn ang="0">
                    <a:pos x="3464" y="1908"/>
                  </a:cxn>
                  <a:cxn ang="0">
                    <a:pos x="3533" y="1908"/>
                  </a:cxn>
                  <a:cxn ang="0">
                    <a:pos x="3607" y="1916"/>
                  </a:cxn>
                  <a:cxn ang="0">
                    <a:pos x="3676" y="1916"/>
                  </a:cxn>
                  <a:cxn ang="0">
                    <a:pos x="3744" y="1916"/>
                  </a:cxn>
                </a:cxnLst>
                <a:rect l="0" t="0" r="r" b="b"/>
                <a:pathLst>
                  <a:path w="3770" h="1917">
                    <a:moveTo>
                      <a:pt x="0" y="1916"/>
                    </a:moveTo>
                    <a:lnTo>
                      <a:pt x="25" y="1916"/>
                    </a:lnTo>
                    <a:lnTo>
                      <a:pt x="25" y="1916"/>
                    </a:lnTo>
                    <a:lnTo>
                      <a:pt x="49" y="1916"/>
                    </a:lnTo>
                    <a:lnTo>
                      <a:pt x="49" y="1916"/>
                    </a:lnTo>
                    <a:lnTo>
                      <a:pt x="68" y="1916"/>
                    </a:lnTo>
                    <a:lnTo>
                      <a:pt x="68" y="1916"/>
                    </a:lnTo>
                    <a:lnTo>
                      <a:pt x="93" y="1916"/>
                    </a:lnTo>
                    <a:lnTo>
                      <a:pt x="93" y="1916"/>
                    </a:lnTo>
                    <a:lnTo>
                      <a:pt x="118" y="1916"/>
                    </a:lnTo>
                    <a:lnTo>
                      <a:pt x="118" y="1916"/>
                    </a:lnTo>
                    <a:lnTo>
                      <a:pt x="143" y="1916"/>
                    </a:lnTo>
                    <a:lnTo>
                      <a:pt x="143" y="1916"/>
                    </a:lnTo>
                    <a:lnTo>
                      <a:pt x="162" y="1916"/>
                    </a:lnTo>
                    <a:lnTo>
                      <a:pt x="162" y="1916"/>
                    </a:lnTo>
                    <a:lnTo>
                      <a:pt x="186" y="1916"/>
                    </a:lnTo>
                    <a:lnTo>
                      <a:pt x="186" y="1916"/>
                    </a:lnTo>
                    <a:lnTo>
                      <a:pt x="211" y="1916"/>
                    </a:lnTo>
                    <a:lnTo>
                      <a:pt x="211" y="1916"/>
                    </a:lnTo>
                    <a:lnTo>
                      <a:pt x="224" y="1908"/>
                    </a:lnTo>
                    <a:lnTo>
                      <a:pt x="236" y="1908"/>
                    </a:lnTo>
                    <a:lnTo>
                      <a:pt x="236" y="1908"/>
                    </a:lnTo>
                    <a:lnTo>
                      <a:pt x="262" y="1908"/>
                    </a:lnTo>
                    <a:lnTo>
                      <a:pt x="262" y="1908"/>
                    </a:lnTo>
                    <a:lnTo>
                      <a:pt x="280" y="1908"/>
                    </a:lnTo>
                    <a:lnTo>
                      <a:pt x="280" y="1908"/>
                    </a:lnTo>
                    <a:lnTo>
                      <a:pt x="305" y="1908"/>
                    </a:lnTo>
                    <a:lnTo>
                      <a:pt x="305" y="1908"/>
                    </a:lnTo>
                    <a:lnTo>
                      <a:pt x="330" y="1908"/>
                    </a:lnTo>
                    <a:lnTo>
                      <a:pt x="330" y="1908"/>
                    </a:lnTo>
                    <a:lnTo>
                      <a:pt x="355" y="1908"/>
                    </a:lnTo>
                    <a:lnTo>
                      <a:pt x="355" y="1908"/>
                    </a:lnTo>
                    <a:lnTo>
                      <a:pt x="361" y="1901"/>
                    </a:lnTo>
                    <a:lnTo>
                      <a:pt x="374" y="1901"/>
                    </a:lnTo>
                    <a:lnTo>
                      <a:pt x="374" y="1901"/>
                    </a:lnTo>
                    <a:lnTo>
                      <a:pt x="399" y="1901"/>
                    </a:lnTo>
                    <a:lnTo>
                      <a:pt x="399" y="1901"/>
                    </a:lnTo>
                    <a:lnTo>
                      <a:pt x="423" y="1901"/>
                    </a:lnTo>
                    <a:lnTo>
                      <a:pt x="423" y="1901"/>
                    </a:lnTo>
                    <a:lnTo>
                      <a:pt x="448" y="1901"/>
                    </a:lnTo>
                    <a:lnTo>
                      <a:pt x="448" y="1901"/>
                    </a:lnTo>
                    <a:lnTo>
                      <a:pt x="461" y="1894"/>
                    </a:lnTo>
                    <a:lnTo>
                      <a:pt x="473" y="1894"/>
                    </a:lnTo>
                    <a:lnTo>
                      <a:pt x="473" y="1894"/>
                    </a:lnTo>
                    <a:lnTo>
                      <a:pt x="492" y="1894"/>
                    </a:lnTo>
                    <a:lnTo>
                      <a:pt x="492" y="1894"/>
                    </a:lnTo>
                    <a:lnTo>
                      <a:pt x="504" y="1886"/>
                    </a:lnTo>
                    <a:lnTo>
                      <a:pt x="516" y="1886"/>
                    </a:lnTo>
                    <a:lnTo>
                      <a:pt x="516" y="1886"/>
                    </a:lnTo>
                    <a:lnTo>
                      <a:pt x="542" y="1886"/>
                    </a:lnTo>
                    <a:lnTo>
                      <a:pt x="542" y="1886"/>
                    </a:lnTo>
                    <a:lnTo>
                      <a:pt x="567" y="1879"/>
                    </a:lnTo>
                    <a:lnTo>
                      <a:pt x="567" y="1879"/>
                    </a:lnTo>
                    <a:lnTo>
                      <a:pt x="592" y="1871"/>
                    </a:lnTo>
                    <a:lnTo>
                      <a:pt x="592" y="1871"/>
                    </a:lnTo>
                    <a:lnTo>
                      <a:pt x="610" y="1864"/>
                    </a:lnTo>
                    <a:lnTo>
                      <a:pt x="610" y="1864"/>
                    </a:lnTo>
                    <a:lnTo>
                      <a:pt x="635" y="1856"/>
                    </a:lnTo>
                    <a:lnTo>
                      <a:pt x="635" y="1856"/>
                    </a:lnTo>
                    <a:lnTo>
                      <a:pt x="660" y="1849"/>
                    </a:lnTo>
                    <a:lnTo>
                      <a:pt x="660" y="1849"/>
                    </a:lnTo>
                    <a:lnTo>
                      <a:pt x="685" y="1841"/>
                    </a:lnTo>
                    <a:lnTo>
                      <a:pt x="685" y="1841"/>
                    </a:lnTo>
                    <a:lnTo>
                      <a:pt x="704" y="1834"/>
                    </a:lnTo>
                    <a:lnTo>
                      <a:pt x="704" y="1834"/>
                    </a:lnTo>
                    <a:lnTo>
                      <a:pt x="729" y="1819"/>
                    </a:lnTo>
                    <a:lnTo>
                      <a:pt x="729" y="1819"/>
                    </a:lnTo>
                    <a:lnTo>
                      <a:pt x="753" y="1811"/>
                    </a:lnTo>
                    <a:lnTo>
                      <a:pt x="753" y="1811"/>
                    </a:lnTo>
                    <a:lnTo>
                      <a:pt x="778" y="1796"/>
                    </a:lnTo>
                    <a:lnTo>
                      <a:pt x="778" y="1796"/>
                    </a:lnTo>
                    <a:lnTo>
                      <a:pt x="803" y="1781"/>
                    </a:lnTo>
                    <a:lnTo>
                      <a:pt x="803" y="1781"/>
                    </a:lnTo>
                    <a:lnTo>
                      <a:pt x="822" y="1766"/>
                    </a:lnTo>
                    <a:lnTo>
                      <a:pt x="822" y="1766"/>
                    </a:lnTo>
                    <a:lnTo>
                      <a:pt x="834" y="1751"/>
                    </a:lnTo>
                    <a:lnTo>
                      <a:pt x="847" y="1744"/>
                    </a:lnTo>
                    <a:lnTo>
                      <a:pt x="847" y="1744"/>
                    </a:lnTo>
                    <a:lnTo>
                      <a:pt x="872" y="1729"/>
                    </a:lnTo>
                    <a:lnTo>
                      <a:pt x="872" y="1729"/>
                    </a:lnTo>
                    <a:lnTo>
                      <a:pt x="897" y="1706"/>
                    </a:lnTo>
                    <a:lnTo>
                      <a:pt x="897" y="1706"/>
                    </a:lnTo>
                    <a:lnTo>
                      <a:pt x="915" y="1683"/>
                    </a:lnTo>
                    <a:lnTo>
                      <a:pt x="915" y="1683"/>
                    </a:lnTo>
                    <a:lnTo>
                      <a:pt x="928" y="1668"/>
                    </a:lnTo>
                    <a:lnTo>
                      <a:pt x="940" y="1653"/>
                    </a:lnTo>
                    <a:lnTo>
                      <a:pt x="940" y="1653"/>
                    </a:lnTo>
                    <a:lnTo>
                      <a:pt x="966" y="1631"/>
                    </a:lnTo>
                    <a:lnTo>
                      <a:pt x="966" y="1631"/>
                    </a:lnTo>
                    <a:lnTo>
                      <a:pt x="991" y="1600"/>
                    </a:lnTo>
                    <a:lnTo>
                      <a:pt x="991" y="1600"/>
                    </a:lnTo>
                    <a:lnTo>
                      <a:pt x="1015" y="1570"/>
                    </a:lnTo>
                    <a:lnTo>
                      <a:pt x="1015" y="1570"/>
                    </a:lnTo>
                    <a:lnTo>
                      <a:pt x="1034" y="1533"/>
                    </a:lnTo>
                    <a:lnTo>
                      <a:pt x="1034" y="1533"/>
                    </a:lnTo>
                    <a:lnTo>
                      <a:pt x="1059" y="1502"/>
                    </a:lnTo>
                    <a:lnTo>
                      <a:pt x="1059" y="1502"/>
                    </a:lnTo>
                    <a:lnTo>
                      <a:pt x="1084" y="1465"/>
                    </a:lnTo>
                    <a:lnTo>
                      <a:pt x="1084" y="1465"/>
                    </a:lnTo>
                    <a:lnTo>
                      <a:pt x="1109" y="1428"/>
                    </a:lnTo>
                    <a:lnTo>
                      <a:pt x="1109" y="1428"/>
                    </a:lnTo>
                    <a:lnTo>
                      <a:pt x="1127" y="1382"/>
                    </a:lnTo>
                    <a:lnTo>
                      <a:pt x="1127" y="1382"/>
                    </a:lnTo>
                    <a:lnTo>
                      <a:pt x="1152" y="1337"/>
                    </a:lnTo>
                    <a:lnTo>
                      <a:pt x="1152" y="1337"/>
                    </a:lnTo>
                    <a:lnTo>
                      <a:pt x="1177" y="1293"/>
                    </a:lnTo>
                    <a:lnTo>
                      <a:pt x="1177" y="1293"/>
                    </a:lnTo>
                    <a:lnTo>
                      <a:pt x="1202" y="1248"/>
                    </a:lnTo>
                    <a:lnTo>
                      <a:pt x="1202" y="1248"/>
                    </a:lnTo>
                    <a:lnTo>
                      <a:pt x="1227" y="1195"/>
                    </a:lnTo>
                    <a:lnTo>
                      <a:pt x="1227" y="1195"/>
                    </a:lnTo>
                    <a:lnTo>
                      <a:pt x="1246" y="1143"/>
                    </a:lnTo>
                    <a:lnTo>
                      <a:pt x="1246" y="1143"/>
                    </a:lnTo>
                    <a:lnTo>
                      <a:pt x="1271" y="1089"/>
                    </a:lnTo>
                    <a:lnTo>
                      <a:pt x="1271" y="1089"/>
                    </a:lnTo>
                    <a:lnTo>
                      <a:pt x="1296" y="1036"/>
                    </a:lnTo>
                    <a:lnTo>
                      <a:pt x="1296" y="1036"/>
                    </a:lnTo>
                    <a:lnTo>
                      <a:pt x="1320" y="984"/>
                    </a:lnTo>
                    <a:lnTo>
                      <a:pt x="1320" y="984"/>
                    </a:lnTo>
                    <a:lnTo>
                      <a:pt x="1345" y="924"/>
                    </a:lnTo>
                    <a:lnTo>
                      <a:pt x="1345" y="924"/>
                    </a:lnTo>
                    <a:lnTo>
                      <a:pt x="1365" y="871"/>
                    </a:lnTo>
                    <a:lnTo>
                      <a:pt x="1365" y="871"/>
                    </a:lnTo>
                    <a:lnTo>
                      <a:pt x="1389" y="812"/>
                    </a:lnTo>
                    <a:lnTo>
                      <a:pt x="1389" y="812"/>
                    </a:lnTo>
                    <a:lnTo>
                      <a:pt x="1414" y="751"/>
                    </a:lnTo>
                    <a:lnTo>
                      <a:pt x="1414" y="751"/>
                    </a:lnTo>
                    <a:lnTo>
                      <a:pt x="1439" y="692"/>
                    </a:lnTo>
                    <a:lnTo>
                      <a:pt x="1439" y="692"/>
                    </a:lnTo>
                    <a:lnTo>
                      <a:pt x="1457" y="638"/>
                    </a:lnTo>
                    <a:lnTo>
                      <a:pt x="1457" y="638"/>
                    </a:lnTo>
                    <a:lnTo>
                      <a:pt x="1483" y="579"/>
                    </a:lnTo>
                    <a:lnTo>
                      <a:pt x="1483" y="579"/>
                    </a:lnTo>
                    <a:lnTo>
                      <a:pt x="1507" y="526"/>
                    </a:lnTo>
                    <a:lnTo>
                      <a:pt x="1507" y="526"/>
                    </a:lnTo>
                    <a:lnTo>
                      <a:pt x="1532" y="466"/>
                    </a:lnTo>
                    <a:lnTo>
                      <a:pt x="1532" y="466"/>
                    </a:lnTo>
                    <a:lnTo>
                      <a:pt x="1558" y="413"/>
                    </a:lnTo>
                    <a:lnTo>
                      <a:pt x="1558" y="413"/>
                    </a:lnTo>
                    <a:lnTo>
                      <a:pt x="1576" y="361"/>
                    </a:lnTo>
                    <a:lnTo>
                      <a:pt x="1576" y="361"/>
                    </a:lnTo>
                    <a:lnTo>
                      <a:pt x="1601" y="315"/>
                    </a:lnTo>
                    <a:lnTo>
                      <a:pt x="1601" y="315"/>
                    </a:lnTo>
                    <a:lnTo>
                      <a:pt x="1626" y="271"/>
                    </a:lnTo>
                    <a:lnTo>
                      <a:pt x="1626" y="271"/>
                    </a:lnTo>
                    <a:lnTo>
                      <a:pt x="1651" y="226"/>
                    </a:lnTo>
                    <a:lnTo>
                      <a:pt x="1651" y="226"/>
                    </a:lnTo>
                    <a:lnTo>
                      <a:pt x="1670" y="180"/>
                    </a:lnTo>
                    <a:lnTo>
                      <a:pt x="1670" y="180"/>
                    </a:lnTo>
                    <a:lnTo>
                      <a:pt x="1695" y="143"/>
                    </a:lnTo>
                    <a:lnTo>
                      <a:pt x="1695" y="143"/>
                    </a:lnTo>
                    <a:lnTo>
                      <a:pt x="1719" y="113"/>
                    </a:lnTo>
                    <a:lnTo>
                      <a:pt x="1719" y="113"/>
                    </a:lnTo>
                    <a:lnTo>
                      <a:pt x="1744" y="83"/>
                    </a:lnTo>
                    <a:lnTo>
                      <a:pt x="1744" y="83"/>
                    </a:lnTo>
                    <a:lnTo>
                      <a:pt x="1769" y="60"/>
                    </a:lnTo>
                    <a:lnTo>
                      <a:pt x="1769" y="60"/>
                    </a:lnTo>
                    <a:lnTo>
                      <a:pt x="1788" y="37"/>
                    </a:lnTo>
                    <a:lnTo>
                      <a:pt x="1788" y="37"/>
                    </a:lnTo>
                    <a:lnTo>
                      <a:pt x="1813" y="22"/>
                    </a:lnTo>
                    <a:lnTo>
                      <a:pt x="1813" y="22"/>
                    </a:lnTo>
                    <a:lnTo>
                      <a:pt x="1838" y="8"/>
                    </a:lnTo>
                    <a:lnTo>
                      <a:pt x="1838" y="8"/>
                    </a:lnTo>
                    <a:lnTo>
                      <a:pt x="1863" y="0"/>
                    </a:lnTo>
                    <a:lnTo>
                      <a:pt x="1863" y="0"/>
                    </a:lnTo>
                    <a:lnTo>
                      <a:pt x="1881" y="0"/>
                    </a:lnTo>
                    <a:lnTo>
                      <a:pt x="1881" y="0"/>
                    </a:lnTo>
                    <a:lnTo>
                      <a:pt x="1906" y="0"/>
                    </a:lnTo>
                    <a:lnTo>
                      <a:pt x="1906" y="0"/>
                    </a:lnTo>
                    <a:lnTo>
                      <a:pt x="1931" y="8"/>
                    </a:lnTo>
                    <a:lnTo>
                      <a:pt x="1931" y="8"/>
                    </a:lnTo>
                    <a:lnTo>
                      <a:pt x="1956" y="22"/>
                    </a:lnTo>
                    <a:lnTo>
                      <a:pt x="1956" y="22"/>
                    </a:lnTo>
                    <a:lnTo>
                      <a:pt x="1981" y="37"/>
                    </a:lnTo>
                    <a:lnTo>
                      <a:pt x="1981" y="37"/>
                    </a:lnTo>
                    <a:lnTo>
                      <a:pt x="2000" y="60"/>
                    </a:lnTo>
                    <a:lnTo>
                      <a:pt x="2000" y="60"/>
                    </a:lnTo>
                    <a:lnTo>
                      <a:pt x="2024" y="83"/>
                    </a:lnTo>
                    <a:lnTo>
                      <a:pt x="2024" y="83"/>
                    </a:lnTo>
                    <a:lnTo>
                      <a:pt x="2049" y="113"/>
                    </a:lnTo>
                    <a:lnTo>
                      <a:pt x="2049" y="113"/>
                    </a:lnTo>
                    <a:lnTo>
                      <a:pt x="2075" y="143"/>
                    </a:lnTo>
                    <a:lnTo>
                      <a:pt x="2075" y="143"/>
                    </a:lnTo>
                    <a:lnTo>
                      <a:pt x="2100" y="180"/>
                    </a:lnTo>
                    <a:lnTo>
                      <a:pt x="2100" y="180"/>
                    </a:lnTo>
                    <a:lnTo>
                      <a:pt x="2118" y="226"/>
                    </a:lnTo>
                    <a:lnTo>
                      <a:pt x="2118" y="226"/>
                    </a:lnTo>
                    <a:lnTo>
                      <a:pt x="2143" y="271"/>
                    </a:lnTo>
                    <a:lnTo>
                      <a:pt x="2143" y="271"/>
                    </a:lnTo>
                    <a:lnTo>
                      <a:pt x="2168" y="315"/>
                    </a:lnTo>
                    <a:lnTo>
                      <a:pt x="2168" y="315"/>
                    </a:lnTo>
                    <a:lnTo>
                      <a:pt x="2193" y="361"/>
                    </a:lnTo>
                    <a:lnTo>
                      <a:pt x="2193" y="361"/>
                    </a:lnTo>
                    <a:lnTo>
                      <a:pt x="2211" y="413"/>
                    </a:lnTo>
                    <a:lnTo>
                      <a:pt x="2211" y="413"/>
                    </a:lnTo>
                    <a:lnTo>
                      <a:pt x="2236" y="466"/>
                    </a:lnTo>
                    <a:lnTo>
                      <a:pt x="2236" y="466"/>
                    </a:lnTo>
                    <a:lnTo>
                      <a:pt x="2262" y="526"/>
                    </a:lnTo>
                    <a:lnTo>
                      <a:pt x="2262" y="526"/>
                    </a:lnTo>
                    <a:lnTo>
                      <a:pt x="2286" y="579"/>
                    </a:lnTo>
                    <a:lnTo>
                      <a:pt x="2286" y="579"/>
                    </a:lnTo>
                    <a:lnTo>
                      <a:pt x="2311" y="638"/>
                    </a:lnTo>
                    <a:lnTo>
                      <a:pt x="2311" y="638"/>
                    </a:lnTo>
                    <a:lnTo>
                      <a:pt x="2330" y="692"/>
                    </a:lnTo>
                    <a:lnTo>
                      <a:pt x="2330" y="692"/>
                    </a:lnTo>
                    <a:lnTo>
                      <a:pt x="2355" y="751"/>
                    </a:lnTo>
                    <a:lnTo>
                      <a:pt x="2355" y="751"/>
                    </a:lnTo>
                    <a:lnTo>
                      <a:pt x="2380" y="812"/>
                    </a:lnTo>
                    <a:lnTo>
                      <a:pt x="2380" y="812"/>
                    </a:lnTo>
                    <a:lnTo>
                      <a:pt x="2405" y="871"/>
                    </a:lnTo>
                    <a:lnTo>
                      <a:pt x="2405" y="871"/>
                    </a:lnTo>
                    <a:lnTo>
                      <a:pt x="2423" y="924"/>
                    </a:lnTo>
                    <a:lnTo>
                      <a:pt x="2423" y="924"/>
                    </a:lnTo>
                    <a:lnTo>
                      <a:pt x="2448" y="984"/>
                    </a:lnTo>
                    <a:lnTo>
                      <a:pt x="2448" y="984"/>
                    </a:lnTo>
                    <a:lnTo>
                      <a:pt x="2473" y="1036"/>
                    </a:lnTo>
                    <a:lnTo>
                      <a:pt x="2473" y="1036"/>
                    </a:lnTo>
                    <a:lnTo>
                      <a:pt x="2498" y="1089"/>
                    </a:lnTo>
                    <a:lnTo>
                      <a:pt x="2498" y="1089"/>
                    </a:lnTo>
                    <a:lnTo>
                      <a:pt x="2523" y="1143"/>
                    </a:lnTo>
                    <a:lnTo>
                      <a:pt x="2523" y="1143"/>
                    </a:lnTo>
                    <a:lnTo>
                      <a:pt x="2542" y="1195"/>
                    </a:lnTo>
                    <a:lnTo>
                      <a:pt x="2542" y="1195"/>
                    </a:lnTo>
                    <a:lnTo>
                      <a:pt x="2567" y="1248"/>
                    </a:lnTo>
                    <a:lnTo>
                      <a:pt x="2567" y="1248"/>
                    </a:lnTo>
                    <a:lnTo>
                      <a:pt x="2591" y="1293"/>
                    </a:lnTo>
                    <a:lnTo>
                      <a:pt x="2591" y="1293"/>
                    </a:lnTo>
                    <a:lnTo>
                      <a:pt x="2616" y="1337"/>
                    </a:lnTo>
                    <a:lnTo>
                      <a:pt x="2616" y="1337"/>
                    </a:lnTo>
                    <a:lnTo>
                      <a:pt x="2635" y="1382"/>
                    </a:lnTo>
                    <a:lnTo>
                      <a:pt x="2635" y="1382"/>
                    </a:lnTo>
                    <a:lnTo>
                      <a:pt x="2660" y="1428"/>
                    </a:lnTo>
                    <a:lnTo>
                      <a:pt x="2660" y="1428"/>
                    </a:lnTo>
                    <a:lnTo>
                      <a:pt x="2685" y="1465"/>
                    </a:lnTo>
                    <a:lnTo>
                      <a:pt x="2685" y="1465"/>
                    </a:lnTo>
                    <a:lnTo>
                      <a:pt x="2710" y="1502"/>
                    </a:lnTo>
                    <a:lnTo>
                      <a:pt x="2710" y="1502"/>
                    </a:lnTo>
                    <a:lnTo>
                      <a:pt x="2735" y="1533"/>
                    </a:lnTo>
                    <a:lnTo>
                      <a:pt x="2735" y="1533"/>
                    </a:lnTo>
                    <a:lnTo>
                      <a:pt x="2753" y="1570"/>
                    </a:lnTo>
                    <a:lnTo>
                      <a:pt x="2753" y="1570"/>
                    </a:lnTo>
                    <a:lnTo>
                      <a:pt x="2779" y="1600"/>
                    </a:lnTo>
                    <a:lnTo>
                      <a:pt x="2779" y="1600"/>
                    </a:lnTo>
                    <a:lnTo>
                      <a:pt x="2804" y="1631"/>
                    </a:lnTo>
                    <a:lnTo>
                      <a:pt x="2804" y="1631"/>
                    </a:lnTo>
                    <a:lnTo>
                      <a:pt x="2828" y="1653"/>
                    </a:lnTo>
                    <a:lnTo>
                      <a:pt x="2828" y="1653"/>
                    </a:lnTo>
                    <a:lnTo>
                      <a:pt x="2840" y="1668"/>
                    </a:lnTo>
                    <a:lnTo>
                      <a:pt x="2853" y="1683"/>
                    </a:lnTo>
                    <a:lnTo>
                      <a:pt x="2853" y="1683"/>
                    </a:lnTo>
                    <a:lnTo>
                      <a:pt x="2872" y="1706"/>
                    </a:lnTo>
                    <a:lnTo>
                      <a:pt x="2872" y="1706"/>
                    </a:lnTo>
                    <a:lnTo>
                      <a:pt x="2897" y="1729"/>
                    </a:lnTo>
                    <a:lnTo>
                      <a:pt x="2897" y="1729"/>
                    </a:lnTo>
                    <a:lnTo>
                      <a:pt x="2921" y="1744"/>
                    </a:lnTo>
                    <a:lnTo>
                      <a:pt x="2921" y="1744"/>
                    </a:lnTo>
                    <a:lnTo>
                      <a:pt x="2934" y="1751"/>
                    </a:lnTo>
                    <a:lnTo>
                      <a:pt x="2947" y="1766"/>
                    </a:lnTo>
                    <a:lnTo>
                      <a:pt x="2947" y="1766"/>
                    </a:lnTo>
                    <a:lnTo>
                      <a:pt x="2966" y="1781"/>
                    </a:lnTo>
                    <a:lnTo>
                      <a:pt x="2966" y="1781"/>
                    </a:lnTo>
                    <a:lnTo>
                      <a:pt x="2990" y="1796"/>
                    </a:lnTo>
                    <a:lnTo>
                      <a:pt x="2990" y="1796"/>
                    </a:lnTo>
                    <a:lnTo>
                      <a:pt x="3015" y="1811"/>
                    </a:lnTo>
                    <a:lnTo>
                      <a:pt x="3015" y="1811"/>
                    </a:lnTo>
                    <a:lnTo>
                      <a:pt x="3040" y="1819"/>
                    </a:lnTo>
                    <a:lnTo>
                      <a:pt x="3040" y="1819"/>
                    </a:lnTo>
                    <a:lnTo>
                      <a:pt x="3065" y="1834"/>
                    </a:lnTo>
                    <a:lnTo>
                      <a:pt x="3065" y="1834"/>
                    </a:lnTo>
                    <a:lnTo>
                      <a:pt x="3084" y="1841"/>
                    </a:lnTo>
                    <a:lnTo>
                      <a:pt x="3084" y="1841"/>
                    </a:lnTo>
                    <a:lnTo>
                      <a:pt x="3109" y="1849"/>
                    </a:lnTo>
                    <a:lnTo>
                      <a:pt x="3109" y="1849"/>
                    </a:lnTo>
                    <a:lnTo>
                      <a:pt x="3134" y="1856"/>
                    </a:lnTo>
                    <a:lnTo>
                      <a:pt x="3134" y="1856"/>
                    </a:lnTo>
                    <a:lnTo>
                      <a:pt x="3158" y="1864"/>
                    </a:lnTo>
                    <a:lnTo>
                      <a:pt x="3158" y="1864"/>
                    </a:lnTo>
                    <a:lnTo>
                      <a:pt x="3178" y="1871"/>
                    </a:lnTo>
                    <a:lnTo>
                      <a:pt x="3178" y="1871"/>
                    </a:lnTo>
                    <a:lnTo>
                      <a:pt x="3202" y="1879"/>
                    </a:lnTo>
                    <a:lnTo>
                      <a:pt x="3202" y="1879"/>
                    </a:lnTo>
                    <a:lnTo>
                      <a:pt x="3227" y="1886"/>
                    </a:lnTo>
                    <a:lnTo>
                      <a:pt x="3227" y="1886"/>
                    </a:lnTo>
                    <a:lnTo>
                      <a:pt x="3252" y="1886"/>
                    </a:lnTo>
                    <a:lnTo>
                      <a:pt x="3252" y="1886"/>
                    </a:lnTo>
                    <a:lnTo>
                      <a:pt x="3264" y="1886"/>
                    </a:lnTo>
                    <a:lnTo>
                      <a:pt x="3277" y="1894"/>
                    </a:lnTo>
                    <a:lnTo>
                      <a:pt x="3277" y="1894"/>
                    </a:lnTo>
                    <a:lnTo>
                      <a:pt x="3295" y="1894"/>
                    </a:lnTo>
                    <a:lnTo>
                      <a:pt x="3295" y="1894"/>
                    </a:lnTo>
                    <a:lnTo>
                      <a:pt x="3308" y="1894"/>
                    </a:lnTo>
                    <a:lnTo>
                      <a:pt x="3320" y="1901"/>
                    </a:lnTo>
                    <a:lnTo>
                      <a:pt x="3320" y="1901"/>
                    </a:lnTo>
                    <a:lnTo>
                      <a:pt x="3345" y="1901"/>
                    </a:lnTo>
                    <a:lnTo>
                      <a:pt x="3345" y="1901"/>
                    </a:lnTo>
                    <a:lnTo>
                      <a:pt x="3371" y="1901"/>
                    </a:lnTo>
                    <a:lnTo>
                      <a:pt x="3371" y="1901"/>
                    </a:lnTo>
                    <a:lnTo>
                      <a:pt x="3389" y="1901"/>
                    </a:lnTo>
                    <a:lnTo>
                      <a:pt x="3389" y="1901"/>
                    </a:lnTo>
                    <a:lnTo>
                      <a:pt x="3402" y="1901"/>
                    </a:lnTo>
                    <a:lnTo>
                      <a:pt x="3414" y="1908"/>
                    </a:lnTo>
                    <a:lnTo>
                      <a:pt x="3414" y="1908"/>
                    </a:lnTo>
                    <a:lnTo>
                      <a:pt x="3439" y="1908"/>
                    </a:lnTo>
                    <a:lnTo>
                      <a:pt x="3439" y="1908"/>
                    </a:lnTo>
                    <a:lnTo>
                      <a:pt x="3464" y="1908"/>
                    </a:lnTo>
                    <a:lnTo>
                      <a:pt x="3464" y="1908"/>
                    </a:lnTo>
                    <a:lnTo>
                      <a:pt x="3489" y="1908"/>
                    </a:lnTo>
                    <a:lnTo>
                      <a:pt x="3489" y="1908"/>
                    </a:lnTo>
                    <a:lnTo>
                      <a:pt x="3508" y="1908"/>
                    </a:lnTo>
                    <a:lnTo>
                      <a:pt x="3508" y="1908"/>
                    </a:lnTo>
                    <a:lnTo>
                      <a:pt x="3533" y="1908"/>
                    </a:lnTo>
                    <a:lnTo>
                      <a:pt x="3533" y="1908"/>
                    </a:lnTo>
                    <a:lnTo>
                      <a:pt x="3544" y="1908"/>
                    </a:lnTo>
                    <a:lnTo>
                      <a:pt x="3557" y="1916"/>
                    </a:lnTo>
                    <a:lnTo>
                      <a:pt x="3557" y="1916"/>
                    </a:lnTo>
                    <a:lnTo>
                      <a:pt x="3582" y="1916"/>
                    </a:lnTo>
                    <a:lnTo>
                      <a:pt x="3582" y="1916"/>
                    </a:lnTo>
                    <a:lnTo>
                      <a:pt x="3607" y="1916"/>
                    </a:lnTo>
                    <a:lnTo>
                      <a:pt x="3607" y="1916"/>
                    </a:lnTo>
                    <a:lnTo>
                      <a:pt x="3625" y="1916"/>
                    </a:lnTo>
                    <a:lnTo>
                      <a:pt x="3625" y="1916"/>
                    </a:lnTo>
                    <a:lnTo>
                      <a:pt x="3651" y="1916"/>
                    </a:lnTo>
                    <a:lnTo>
                      <a:pt x="3651" y="1916"/>
                    </a:lnTo>
                    <a:lnTo>
                      <a:pt x="3676" y="1916"/>
                    </a:lnTo>
                    <a:lnTo>
                      <a:pt x="3676" y="1916"/>
                    </a:lnTo>
                    <a:lnTo>
                      <a:pt x="3701" y="1916"/>
                    </a:lnTo>
                    <a:lnTo>
                      <a:pt x="3701" y="1916"/>
                    </a:lnTo>
                    <a:lnTo>
                      <a:pt x="3719" y="1916"/>
                    </a:lnTo>
                    <a:lnTo>
                      <a:pt x="3719" y="1916"/>
                    </a:lnTo>
                    <a:lnTo>
                      <a:pt x="3744" y="1916"/>
                    </a:lnTo>
                    <a:lnTo>
                      <a:pt x="3744" y="1916"/>
                    </a:lnTo>
                    <a:lnTo>
                      <a:pt x="3769" y="1916"/>
                    </a:lnTo>
                    <a:lnTo>
                      <a:pt x="3769" y="1916"/>
                    </a:lnTo>
                    <a:lnTo>
                      <a:pt x="0" y="1916"/>
                    </a:lnTo>
                    <a:lnTo>
                      <a:pt x="0" y="191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19462" name="Line 6"/>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9463" name="Line 7"/>
              <p:cNvSpPr>
                <a:spLocks noChangeShapeType="1"/>
              </p:cNvSpPr>
              <p:nvPr/>
            </p:nvSpPr>
            <p:spPr bwMode="auto">
              <a:xfrm flipH="1">
                <a:off x="756" y="4181"/>
                <a:ext cx="3770" cy="0"/>
              </a:xfrm>
              <a:prstGeom prst="line">
                <a:avLst/>
              </a:prstGeom>
              <a:noFill/>
              <a:ln w="9405">
                <a:solidFill>
                  <a:srgbClr val="000000"/>
                </a:solidFill>
                <a:round/>
                <a:headEnd/>
                <a:tailEnd/>
              </a:ln>
              <a:effectLst/>
            </p:spPr>
            <p:txBody>
              <a:bodyPr wrap="none" anchor="ctr"/>
              <a:lstStyle/>
              <a:p>
                <a:endParaRPr lang="en-US"/>
              </a:p>
            </p:txBody>
          </p:sp>
          <p:sp>
            <p:nvSpPr>
              <p:cNvPr id="19464" name="Line 8"/>
              <p:cNvSpPr>
                <a:spLocks noChangeShapeType="1"/>
              </p:cNvSpPr>
              <p:nvPr/>
            </p:nvSpPr>
            <p:spPr bwMode="auto">
              <a:xfrm flipV="1">
                <a:off x="756" y="4181"/>
                <a:ext cx="0" cy="30"/>
              </a:xfrm>
              <a:prstGeom prst="line">
                <a:avLst/>
              </a:prstGeom>
              <a:noFill/>
              <a:ln w="9405">
                <a:solidFill>
                  <a:srgbClr val="000000"/>
                </a:solidFill>
                <a:round/>
                <a:headEnd/>
                <a:tailEnd/>
              </a:ln>
              <a:effectLst/>
            </p:spPr>
            <p:txBody>
              <a:bodyPr wrap="none" anchor="ctr"/>
              <a:lstStyle/>
              <a:p>
                <a:endParaRPr lang="en-US"/>
              </a:p>
            </p:txBody>
          </p:sp>
          <p:sp>
            <p:nvSpPr>
              <p:cNvPr id="19465" name="Line 9"/>
              <p:cNvSpPr>
                <a:spLocks noChangeShapeType="1"/>
              </p:cNvSpPr>
              <p:nvPr/>
            </p:nvSpPr>
            <p:spPr bwMode="auto">
              <a:xfrm flipV="1">
                <a:off x="1230" y="4181"/>
                <a:ext cx="0" cy="30"/>
              </a:xfrm>
              <a:prstGeom prst="line">
                <a:avLst/>
              </a:prstGeom>
              <a:noFill/>
              <a:ln w="9405">
                <a:solidFill>
                  <a:srgbClr val="000000"/>
                </a:solidFill>
                <a:round/>
                <a:headEnd/>
                <a:tailEnd/>
              </a:ln>
              <a:effectLst/>
            </p:spPr>
            <p:txBody>
              <a:bodyPr wrap="none" anchor="ctr"/>
              <a:lstStyle/>
              <a:p>
                <a:endParaRPr lang="en-US"/>
              </a:p>
            </p:txBody>
          </p:sp>
          <p:sp>
            <p:nvSpPr>
              <p:cNvPr id="19466" name="Line 10"/>
              <p:cNvSpPr>
                <a:spLocks noChangeShapeType="1"/>
              </p:cNvSpPr>
              <p:nvPr/>
            </p:nvSpPr>
            <p:spPr bwMode="auto">
              <a:xfrm flipV="1">
                <a:off x="1698" y="4181"/>
                <a:ext cx="0" cy="30"/>
              </a:xfrm>
              <a:prstGeom prst="line">
                <a:avLst/>
              </a:prstGeom>
              <a:noFill/>
              <a:ln w="9405">
                <a:solidFill>
                  <a:srgbClr val="000000"/>
                </a:solidFill>
                <a:round/>
                <a:headEnd/>
                <a:tailEnd/>
              </a:ln>
              <a:effectLst/>
            </p:spPr>
            <p:txBody>
              <a:bodyPr wrap="none" anchor="ctr"/>
              <a:lstStyle/>
              <a:p>
                <a:endParaRPr lang="en-US"/>
              </a:p>
            </p:txBody>
          </p:sp>
          <p:sp>
            <p:nvSpPr>
              <p:cNvPr id="19467" name="Line 11"/>
              <p:cNvSpPr>
                <a:spLocks noChangeShapeType="1"/>
              </p:cNvSpPr>
              <p:nvPr/>
            </p:nvSpPr>
            <p:spPr bwMode="auto">
              <a:xfrm flipV="1">
                <a:off x="2171" y="4181"/>
                <a:ext cx="0" cy="30"/>
              </a:xfrm>
              <a:prstGeom prst="line">
                <a:avLst/>
              </a:prstGeom>
              <a:noFill/>
              <a:ln w="9405">
                <a:solidFill>
                  <a:srgbClr val="000000"/>
                </a:solidFill>
                <a:round/>
                <a:headEnd/>
                <a:tailEnd/>
              </a:ln>
              <a:effectLst/>
            </p:spPr>
            <p:txBody>
              <a:bodyPr wrap="none" anchor="ctr"/>
              <a:lstStyle/>
              <a:p>
                <a:endParaRPr lang="en-US"/>
              </a:p>
            </p:txBody>
          </p:sp>
          <p:sp>
            <p:nvSpPr>
              <p:cNvPr id="19468" name="Line 12"/>
              <p:cNvSpPr>
                <a:spLocks noChangeShapeType="1"/>
              </p:cNvSpPr>
              <p:nvPr/>
            </p:nvSpPr>
            <p:spPr bwMode="auto">
              <a:xfrm flipV="1">
                <a:off x="2645" y="4181"/>
                <a:ext cx="0" cy="30"/>
              </a:xfrm>
              <a:prstGeom prst="line">
                <a:avLst/>
              </a:prstGeom>
              <a:noFill/>
              <a:ln w="9405">
                <a:solidFill>
                  <a:srgbClr val="000000"/>
                </a:solidFill>
                <a:round/>
                <a:headEnd/>
                <a:tailEnd/>
              </a:ln>
              <a:effectLst/>
            </p:spPr>
            <p:txBody>
              <a:bodyPr wrap="none" anchor="ctr"/>
              <a:lstStyle/>
              <a:p>
                <a:endParaRPr lang="en-US"/>
              </a:p>
            </p:txBody>
          </p:sp>
          <p:sp>
            <p:nvSpPr>
              <p:cNvPr id="19469" name="Line 13"/>
              <p:cNvSpPr>
                <a:spLocks noChangeShapeType="1"/>
              </p:cNvSpPr>
              <p:nvPr/>
            </p:nvSpPr>
            <p:spPr bwMode="auto">
              <a:xfrm flipV="1">
                <a:off x="3112" y="4181"/>
                <a:ext cx="0" cy="30"/>
              </a:xfrm>
              <a:prstGeom prst="line">
                <a:avLst/>
              </a:prstGeom>
              <a:noFill/>
              <a:ln w="9405">
                <a:solidFill>
                  <a:srgbClr val="000000"/>
                </a:solidFill>
                <a:round/>
                <a:headEnd/>
                <a:tailEnd/>
              </a:ln>
              <a:effectLst/>
            </p:spPr>
            <p:txBody>
              <a:bodyPr wrap="none" anchor="ctr"/>
              <a:lstStyle/>
              <a:p>
                <a:endParaRPr lang="en-US"/>
              </a:p>
            </p:txBody>
          </p:sp>
          <p:sp>
            <p:nvSpPr>
              <p:cNvPr id="19470" name="Line 14"/>
              <p:cNvSpPr>
                <a:spLocks noChangeShapeType="1"/>
              </p:cNvSpPr>
              <p:nvPr/>
            </p:nvSpPr>
            <p:spPr bwMode="auto">
              <a:xfrm flipV="1">
                <a:off x="3585" y="4181"/>
                <a:ext cx="0" cy="30"/>
              </a:xfrm>
              <a:prstGeom prst="line">
                <a:avLst/>
              </a:prstGeom>
              <a:noFill/>
              <a:ln w="9405">
                <a:solidFill>
                  <a:srgbClr val="000000"/>
                </a:solidFill>
                <a:round/>
                <a:headEnd/>
                <a:tailEnd/>
              </a:ln>
              <a:effectLst/>
            </p:spPr>
            <p:txBody>
              <a:bodyPr wrap="none" anchor="ctr"/>
              <a:lstStyle/>
              <a:p>
                <a:endParaRPr lang="en-US"/>
              </a:p>
            </p:txBody>
          </p:sp>
          <p:sp>
            <p:nvSpPr>
              <p:cNvPr id="19471" name="Line 15"/>
              <p:cNvSpPr>
                <a:spLocks noChangeShapeType="1"/>
              </p:cNvSpPr>
              <p:nvPr/>
            </p:nvSpPr>
            <p:spPr bwMode="auto">
              <a:xfrm flipV="1">
                <a:off x="4052" y="4181"/>
                <a:ext cx="0" cy="30"/>
              </a:xfrm>
              <a:prstGeom prst="line">
                <a:avLst/>
              </a:prstGeom>
              <a:noFill/>
              <a:ln w="9405">
                <a:solidFill>
                  <a:srgbClr val="000000"/>
                </a:solidFill>
                <a:round/>
                <a:headEnd/>
                <a:tailEnd/>
              </a:ln>
              <a:effectLst/>
            </p:spPr>
            <p:txBody>
              <a:bodyPr wrap="none" anchor="ctr"/>
              <a:lstStyle/>
              <a:p>
                <a:endParaRPr lang="en-US"/>
              </a:p>
            </p:txBody>
          </p:sp>
          <p:sp>
            <p:nvSpPr>
              <p:cNvPr id="19472" name="Line 16"/>
              <p:cNvSpPr>
                <a:spLocks noChangeShapeType="1"/>
              </p:cNvSpPr>
              <p:nvPr/>
            </p:nvSpPr>
            <p:spPr bwMode="auto">
              <a:xfrm flipV="1">
                <a:off x="4526" y="4181"/>
                <a:ext cx="0" cy="30"/>
              </a:xfrm>
              <a:prstGeom prst="line">
                <a:avLst/>
              </a:prstGeom>
              <a:noFill/>
              <a:ln w="9405">
                <a:solidFill>
                  <a:srgbClr val="000000"/>
                </a:solidFill>
                <a:round/>
                <a:headEnd/>
                <a:tailEnd/>
              </a:ln>
              <a:effectLst/>
            </p:spPr>
            <p:txBody>
              <a:bodyPr wrap="none" anchor="ctr"/>
              <a:lstStyle/>
              <a:p>
                <a:endParaRPr lang="en-US"/>
              </a:p>
            </p:txBody>
          </p:sp>
          <p:sp>
            <p:nvSpPr>
              <p:cNvPr id="19473" name="Text Box 17"/>
              <p:cNvSpPr txBox="1">
                <a:spLocks noChangeArrowheads="1"/>
              </p:cNvSpPr>
              <p:nvPr/>
            </p:nvSpPr>
            <p:spPr bwMode="auto">
              <a:xfrm>
                <a:off x="691"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10</a:t>
                </a:r>
                <a:endParaRPr lang="en-US"/>
              </a:p>
            </p:txBody>
          </p:sp>
          <p:sp>
            <p:nvSpPr>
              <p:cNvPr id="19474" name="Text Box 18"/>
              <p:cNvSpPr txBox="1">
                <a:spLocks noChangeArrowheads="1"/>
              </p:cNvSpPr>
              <p:nvPr/>
            </p:nvSpPr>
            <p:spPr bwMode="auto">
              <a:xfrm>
                <a:off x="116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12</a:t>
                </a:r>
                <a:endParaRPr lang="en-US"/>
              </a:p>
            </p:txBody>
          </p:sp>
          <p:sp>
            <p:nvSpPr>
              <p:cNvPr id="19475" name="Text Box 19"/>
              <p:cNvSpPr txBox="1">
                <a:spLocks noChangeArrowheads="1"/>
              </p:cNvSpPr>
              <p:nvPr/>
            </p:nvSpPr>
            <p:spPr bwMode="auto">
              <a:xfrm>
                <a:off x="163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14</a:t>
                </a:r>
                <a:endParaRPr lang="en-US"/>
              </a:p>
            </p:txBody>
          </p:sp>
          <p:sp>
            <p:nvSpPr>
              <p:cNvPr id="19476" name="Text Box 20"/>
              <p:cNvSpPr txBox="1">
                <a:spLocks noChangeArrowheads="1"/>
              </p:cNvSpPr>
              <p:nvPr/>
            </p:nvSpPr>
            <p:spPr bwMode="auto">
              <a:xfrm>
                <a:off x="211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16</a:t>
                </a:r>
                <a:endParaRPr lang="en-US"/>
              </a:p>
            </p:txBody>
          </p:sp>
          <p:sp>
            <p:nvSpPr>
              <p:cNvPr id="19477" name="Text Box 21"/>
              <p:cNvSpPr txBox="1">
                <a:spLocks noChangeArrowheads="1"/>
              </p:cNvSpPr>
              <p:nvPr/>
            </p:nvSpPr>
            <p:spPr bwMode="auto">
              <a:xfrm>
                <a:off x="258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18</a:t>
                </a:r>
                <a:endParaRPr lang="en-US"/>
              </a:p>
            </p:txBody>
          </p:sp>
          <p:sp>
            <p:nvSpPr>
              <p:cNvPr id="19478" name="Text Box 22"/>
              <p:cNvSpPr txBox="1">
                <a:spLocks noChangeArrowheads="1"/>
              </p:cNvSpPr>
              <p:nvPr/>
            </p:nvSpPr>
            <p:spPr bwMode="auto">
              <a:xfrm>
                <a:off x="305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20</a:t>
                </a:r>
                <a:endParaRPr lang="en-US"/>
              </a:p>
            </p:txBody>
          </p:sp>
          <p:sp>
            <p:nvSpPr>
              <p:cNvPr id="19479" name="Text Box 23"/>
              <p:cNvSpPr txBox="1">
                <a:spLocks noChangeArrowheads="1"/>
              </p:cNvSpPr>
              <p:nvPr/>
            </p:nvSpPr>
            <p:spPr bwMode="auto">
              <a:xfrm>
                <a:off x="3527"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22</a:t>
                </a:r>
                <a:endParaRPr lang="en-US"/>
              </a:p>
            </p:txBody>
          </p:sp>
          <p:sp>
            <p:nvSpPr>
              <p:cNvPr id="19480" name="Text Box 24"/>
              <p:cNvSpPr txBox="1">
                <a:spLocks noChangeArrowheads="1"/>
              </p:cNvSpPr>
              <p:nvPr/>
            </p:nvSpPr>
            <p:spPr bwMode="auto">
              <a:xfrm>
                <a:off x="4000"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24</a:t>
                </a:r>
                <a:endParaRPr lang="en-US"/>
              </a:p>
            </p:txBody>
          </p:sp>
          <p:sp>
            <p:nvSpPr>
              <p:cNvPr id="19481" name="Text Box 25"/>
              <p:cNvSpPr txBox="1">
                <a:spLocks noChangeArrowheads="1"/>
              </p:cNvSpPr>
              <p:nvPr/>
            </p:nvSpPr>
            <p:spPr bwMode="auto">
              <a:xfrm>
                <a:off x="4474"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26</a:t>
                </a:r>
                <a:endParaRPr lang="en-US"/>
              </a:p>
            </p:txBody>
          </p:sp>
          <p:sp>
            <p:nvSpPr>
              <p:cNvPr id="19482" name="Line 26"/>
              <p:cNvSpPr>
                <a:spLocks noChangeShapeType="1"/>
              </p:cNvSpPr>
              <p:nvPr/>
            </p:nvSpPr>
            <p:spPr bwMode="auto">
              <a:xfrm flipH="1">
                <a:off x="1695" y="4181"/>
                <a:ext cx="3769" cy="0"/>
              </a:xfrm>
              <a:prstGeom prst="line">
                <a:avLst/>
              </a:prstGeom>
              <a:noFill/>
              <a:ln w="9405">
                <a:solidFill>
                  <a:srgbClr val="000000"/>
                </a:solidFill>
                <a:round/>
                <a:headEnd/>
                <a:tailEnd/>
              </a:ln>
              <a:effectLst/>
            </p:spPr>
            <p:txBody>
              <a:bodyPr wrap="none" anchor="ctr"/>
              <a:lstStyle/>
              <a:p>
                <a:endParaRPr lang="en-US"/>
              </a:p>
            </p:txBody>
          </p:sp>
          <p:sp>
            <p:nvSpPr>
              <p:cNvPr id="19483" name="Text Box 27"/>
              <p:cNvSpPr txBox="1">
                <a:spLocks noChangeArrowheads="1"/>
              </p:cNvSpPr>
              <p:nvPr/>
            </p:nvSpPr>
            <p:spPr bwMode="auto">
              <a:xfrm>
                <a:off x="4952"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27</a:t>
                </a:r>
                <a:endParaRPr lang="en-US"/>
              </a:p>
            </p:txBody>
          </p:sp>
          <p:sp>
            <p:nvSpPr>
              <p:cNvPr id="19484" name="Text Box 28"/>
              <p:cNvSpPr txBox="1">
                <a:spLocks noChangeArrowheads="1"/>
              </p:cNvSpPr>
              <p:nvPr/>
            </p:nvSpPr>
            <p:spPr bwMode="auto">
              <a:xfrm>
                <a:off x="5425" y="4239"/>
                <a:ext cx="155" cy="134"/>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400" b="1">
                    <a:solidFill>
                      <a:srgbClr val="000000"/>
                    </a:solidFill>
                    <a:latin typeface="Arial" charset="0"/>
                  </a:rPr>
                  <a:t>28</a:t>
                </a:r>
                <a:endParaRPr lang="en-US"/>
              </a:p>
            </p:txBody>
          </p:sp>
        </p:grpSp>
        <p:sp>
          <p:nvSpPr>
            <p:cNvPr id="19486" name="Freeform 30"/>
            <p:cNvSpPr>
              <a:spLocks/>
            </p:cNvSpPr>
            <p:nvPr/>
          </p:nvSpPr>
          <p:spPr bwMode="auto">
            <a:xfrm>
              <a:off x="1695" y="2274"/>
              <a:ext cx="1846" cy="1914"/>
            </a:xfrm>
            <a:custGeom>
              <a:avLst/>
              <a:gdLst/>
              <a:ahLst/>
              <a:cxnLst>
                <a:cxn ang="0">
                  <a:pos x="1836" y="1913"/>
                </a:cxn>
                <a:cxn ang="0">
                  <a:pos x="1813" y="14"/>
                </a:cxn>
                <a:cxn ang="0">
                  <a:pos x="1788" y="29"/>
                </a:cxn>
                <a:cxn ang="0">
                  <a:pos x="1744" y="74"/>
                </a:cxn>
                <a:cxn ang="0">
                  <a:pos x="1719" y="104"/>
                </a:cxn>
                <a:cxn ang="0">
                  <a:pos x="1670" y="172"/>
                </a:cxn>
                <a:cxn ang="0">
                  <a:pos x="1651" y="217"/>
                </a:cxn>
                <a:cxn ang="0">
                  <a:pos x="1601" y="307"/>
                </a:cxn>
                <a:cxn ang="0">
                  <a:pos x="1576" y="352"/>
                </a:cxn>
                <a:cxn ang="0">
                  <a:pos x="1532" y="457"/>
                </a:cxn>
                <a:cxn ang="0">
                  <a:pos x="1507" y="518"/>
                </a:cxn>
                <a:cxn ang="0">
                  <a:pos x="1457" y="630"/>
                </a:cxn>
                <a:cxn ang="0">
                  <a:pos x="1439" y="683"/>
                </a:cxn>
                <a:cxn ang="0">
                  <a:pos x="1389" y="803"/>
                </a:cxn>
                <a:cxn ang="0">
                  <a:pos x="1365" y="863"/>
                </a:cxn>
                <a:cxn ang="0">
                  <a:pos x="1320" y="976"/>
                </a:cxn>
                <a:cxn ang="0">
                  <a:pos x="1296" y="1028"/>
                </a:cxn>
                <a:cxn ang="0">
                  <a:pos x="1246" y="1134"/>
                </a:cxn>
                <a:cxn ang="0">
                  <a:pos x="1227" y="1186"/>
                </a:cxn>
                <a:cxn ang="0">
                  <a:pos x="1177" y="1285"/>
                </a:cxn>
                <a:cxn ang="0">
                  <a:pos x="1152" y="1329"/>
                </a:cxn>
                <a:cxn ang="0">
                  <a:pos x="1109" y="1420"/>
                </a:cxn>
                <a:cxn ang="0">
                  <a:pos x="1084" y="1457"/>
                </a:cxn>
                <a:cxn ang="0">
                  <a:pos x="1034" y="1525"/>
                </a:cxn>
                <a:cxn ang="0">
                  <a:pos x="1015" y="1562"/>
                </a:cxn>
                <a:cxn ang="0">
                  <a:pos x="966" y="1622"/>
                </a:cxn>
                <a:cxn ang="0">
                  <a:pos x="940" y="1645"/>
                </a:cxn>
                <a:cxn ang="0">
                  <a:pos x="915" y="1675"/>
                </a:cxn>
                <a:cxn ang="0">
                  <a:pos x="872" y="1720"/>
                </a:cxn>
                <a:cxn ang="0">
                  <a:pos x="847" y="1736"/>
                </a:cxn>
                <a:cxn ang="0">
                  <a:pos x="822" y="1757"/>
                </a:cxn>
                <a:cxn ang="0">
                  <a:pos x="778" y="1788"/>
                </a:cxn>
                <a:cxn ang="0">
                  <a:pos x="753" y="1803"/>
                </a:cxn>
                <a:cxn ang="0">
                  <a:pos x="704" y="1825"/>
                </a:cxn>
                <a:cxn ang="0">
                  <a:pos x="685" y="1832"/>
                </a:cxn>
                <a:cxn ang="0">
                  <a:pos x="635" y="1848"/>
                </a:cxn>
                <a:cxn ang="0">
                  <a:pos x="610" y="1856"/>
                </a:cxn>
                <a:cxn ang="0">
                  <a:pos x="567" y="1871"/>
                </a:cxn>
                <a:cxn ang="0">
                  <a:pos x="542" y="1877"/>
                </a:cxn>
                <a:cxn ang="0">
                  <a:pos x="504" y="1877"/>
                </a:cxn>
                <a:cxn ang="0">
                  <a:pos x="473" y="1886"/>
                </a:cxn>
                <a:cxn ang="0">
                  <a:pos x="448" y="1892"/>
                </a:cxn>
                <a:cxn ang="0">
                  <a:pos x="423" y="1892"/>
                </a:cxn>
                <a:cxn ang="0">
                  <a:pos x="374" y="1892"/>
                </a:cxn>
                <a:cxn ang="0">
                  <a:pos x="355" y="1900"/>
                </a:cxn>
                <a:cxn ang="0">
                  <a:pos x="330" y="1900"/>
                </a:cxn>
                <a:cxn ang="0">
                  <a:pos x="280" y="1900"/>
                </a:cxn>
                <a:cxn ang="0">
                  <a:pos x="262" y="1900"/>
                </a:cxn>
                <a:cxn ang="0">
                  <a:pos x="224" y="1900"/>
                </a:cxn>
                <a:cxn ang="0">
                  <a:pos x="186" y="1908"/>
                </a:cxn>
                <a:cxn ang="0">
                  <a:pos x="162" y="1908"/>
                </a:cxn>
                <a:cxn ang="0">
                  <a:pos x="118" y="1908"/>
                </a:cxn>
                <a:cxn ang="0">
                  <a:pos x="93" y="1908"/>
                </a:cxn>
                <a:cxn ang="0">
                  <a:pos x="49" y="1908"/>
                </a:cxn>
                <a:cxn ang="0">
                  <a:pos x="25" y="1908"/>
                </a:cxn>
                <a:cxn ang="0">
                  <a:pos x="53" y="1908"/>
                </a:cxn>
              </a:cxnLst>
              <a:rect l="0" t="0" r="r" b="b"/>
              <a:pathLst>
                <a:path w="1846" h="1914">
                  <a:moveTo>
                    <a:pt x="53" y="1908"/>
                  </a:moveTo>
                  <a:lnTo>
                    <a:pt x="1845" y="1908"/>
                  </a:lnTo>
                  <a:lnTo>
                    <a:pt x="1836" y="1913"/>
                  </a:lnTo>
                  <a:lnTo>
                    <a:pt x="1836" y="10"/>
                  </a:lnTo>
                  <a:lnTo>
                    <a:pt x="1838" y="0"/>
                  </a:lnTo>
                  <a:lnTo>
                    <a:pt x="1813" y="14"/>
                  </a:lnTo>
                  <a:lnTo>
                    <a:pt x="1813" y="14"/>
                  </a:lnTo>
                  <a:lnTo>
                    <a:pt x="1788" y="29"/>
                  </a:lnTo>
                  <a:lnTo>
                    <a:pt x="1788" y="29"/>
                  </a:lnTo>
                  <a:lnTo>
                    <a:pt x="1769" y="52"/>
                  </a:lnTo>
                  <a:lnTo>
                    <a:pt x="1769" y="52"/>
                  </a:lnTo>
                  <a:lnTo>
                    <a:pt x="1744" y="74"/>
                  </a:lnTo>
                  <a:lnTo>
                    <a:pt x="1744" y="74"/>
                  </a:lnTo>
                  <a:lnTo>
                    <a:pt x="1719" y="104"/>
                  </a:lnTo>
                  <a:lnTo>
                    <a:pt x="1719" y="104"/>
                  </a:lnTo>
                  <a:lnTo>
                    <a:pt x="1695" y="135"/>
                  </a:lnTo>
                  <a:lnTo>
                    <a:pt x="1695" y="135"/>
                  </a:lnTo>
                  <a:lnTo>
                    <a:pt x="1670" y="172"/>
                  </a:lnTo>
                  <a:lnTo>
                    <a:pt x="1670" y="172"/>
                  </a:lnTo>
                  <a:lnTo>
                    <a:pt x="1651" y="217"/>
                  </a:lnTo>
                  <a:lnTo>
                    <a:pt x="1651" y="217"/>
                  </a:lnTo>
                  <a:lnTo>
                    <a:pt x="1626" y="262"/>
                  </a:lnTo>
                  <a:lnTo>
                    <a:pt x="1626" y="262"/>
                  </a:lnTo>
                  <a:lnTo>
                    <a:pt x="1601" y="307"/>
                  </a:lnTo>
                  <a:lnTo>
                    <a:pt x="1601" y="307"/>
                  </a:lnTo>
                  <a:lnTo>
                    <a:pt x="1576" y="352"/>
                  </a:lnTo>
                  <a:lnTo>
                    <a:pt x="1576" y="352"/>
                  </a:lnTo>
                  <a:lnTo>
                    <a:pt x="1558" y="405"/>
                  </a:lnTo>
                  <a:lnTo>
                    <a:pt x="1558" y="405"/>
                  </a:lnTo>
                  <a:lnTo>
                    <a:pt x="1532" y="457"/>
                  </a:lnTo>
                  <a:lnTo>
                    <a:pt x="1532" y="457"/>
                  </a:lnTo>
                  <a:lnTo>
                    <a:pt x="1507" y="518"/>
                  </a:lnTo>
                  <a:lnTo>
                    <a:pt x="1507" y="518"/>
                  </a:lnTo>
                  <a:lnTo>
                    <a:pt x="1483" y="571"/>
                  </a:lnTo>
                  <a:lnTo>
                    <a:pt x="1483" y="571"/>
                  </a:lnTo>
                  <a:lnTo>
                    <a:pt x="1457" y="630"/>
                  </a:lnTo>
                  <a:lnTo>
                    <a:pt x="1457" y="630"/>
                  </a:lnTo>
                  <a:lnTo>
                    <a:pt x="1439" y="683"/>
                  </a:lnTo>
                  <a:lnTo>
                    <a:pt x="1439" y="683"/>
                  </a:lnTo>
                  <a:lnTo>
                    <a:pt x="1414" y="743"/>
                  </a:lnTo>
                  <a:lnTo>
                    <a:pt x="1414" y="743"/>
                  </a:lnTo>
                  <a:lnTo>
                    <a:pt x="1389" y="803"/>
                  </a:lnTo>
                  <a:lnTo>
                    <a:pt x="1389" y="803"/>
                  </a:lnTo>
                  <a:lnTo>
                    <a:pt x="1365" y="863"/>
                  </a:lnTo>
                  <a:lnTo>
                    <a:pt x="1365" y="863"/>
                  </a:lnTo>
                  <a:lnTo>
                    <a:pt x="1345" y="915"/>
                  </a:lnTo>
                  <a:lnTo>
                    <a:pt x="1345" y="915"/>
                  </a:lnTo>
                  <a:lnTo>
                    <a:pt x="1320" y="976"/>
                  </a:lnTo>
                  <a:lnTo>
                    <a:pt x="1320" y="976"/>
                  </a:lnTo>
                  <a:lnTo>
                    <a:pt x="1296" y="1028"/>
                  </a:lnTo>
                  <a:lnTo>
                    <a:pt x="1296" y="1028"/>
                  </a:lnTo>
                  <a:lnTo>
                    <a:pt x="1271" y="1081"/>
                  </a:lnTo>
                  <a:lnTo>
                    <a:pt x="1271" y="1081"/>
                  </a:lnTo>
                  <a:lnTo>
                    <a:pt x="1246" y="1134"/>
                  </a:lnTo>
                  <a:lnTo>
                    <a:pt x="1246" y="1134"/>
                  </a:lnTo>
                  <a:lnTo>
                    <a:pt x="1227" y="1186"/>
                  </a:lnTo>
                  <a:lnTo>
                    <a:pt x="1227" y="1186"/>
                  </a:lnTo>
                  <a:lnTo>
                    <a:pt x="1202" y="1239"/>
                  </a:lnTo>
                  <a:lnTo>
                    <a:pt x="1202" y="1239"/>
                  </a:lnTo>
                  <a:lnTo>
                    <a:pt x="1177" y="1285"/>
                  </a:lnTo>
                  <a:lnTo>
                    <a:pt x="1177" y="1285"/>
                  </a:lnTo>
                  <a:lnTo>
                    <a:pt x="1152" y="1329"/>
                  </a:lnTo>
                  <a:lnTo>
                    <a:pt x="1152" y="1329"/>
                  </a:lnTo>
                  <a:lnTo>
                    <a:pt x="1127" y="1374"/>
                  </a:lnTo>
                  <a:lnTo>
                    <a:pt x="1127" y="1374"/>
                  </a:lnTo>
                  <a:lnTo>
                    <a:pt x="1109" y="1420"/>
                  </a:lnTo>
                  <a:lnTo>
                    <a:pt x="1109" y="1420"/>
                  </a:lnTo>
                  <a:lnTo>
                    <a:pt x="1084" y="1457"/>
                  </a:lnTo>
                  <a:lnTo>
                    <a:pt x="1084" y="1457"/>
                  </a:lnTo>
                  <a:lnTo>
                    <a:pt x="1059" y="1494"/>
                  </a:lnTo>
                  <a:lnTo>
                    <a:pt x="1059" y="1494"/>
                  </a:lnTo>
                  <a:lnTo>
                    <a:pt x="1034" y="1525"/>
                  </a:lnTo>
                  <a:lnTo>
                    <a:pt x="1034" y="1525"/>
                  </a:lnTo>
                  <a:lnTo>
                    <a:pt x="1015" y="1562"/>
                  </a:lnTo>
                  <a:lnTo>
                    <a:pt x="1015" y="1562"/>
                  </a:lnTo>
                  <a:lnTo>
                    <a:pt x="991" y="1592"/>
                  </a:lnTo>
                  <a:lnTo>
                    <a:pt x="991" y="1592"/>
                  </a:lnTo>
                  <a:lnTo>
                    <a:pt x="966" y="1622"/>
                  </a:lnTo>
                  <a:lnTo>
                    <a:pt x="966" y="1622"/>
                  </a:lnTo>
                  <a:lnTo>
                    <a:pt x="940" y="1645"/>
                  </a:lnTo>
                  <a:lnTo>
                    <a:pt x="940" y="1645"/>
                  </a:lnTo>
                  <a:lnTo>
                    <a:pt x="928" y="1660"/>
                  </a:lnTo>
                  <a:lnTo>
                    <a:pt x="915" y="1675"/>
                  </a:lnTo>
                  <a:lnTo>
                    <a:pt x="915" y="1675"/>
                  </a:lnTo>
                  <a:lnTo>
                    <a:pt x="897" y="1697"/>
                  </a:lnTo>
                  <a:lnTo>
                    <a:pt x="897" y="1697"/>
                  </a:lnTo>
                  <a:lnTo>
                    <a:pt x="872" y="1720"/>
                  </a:lnTo>
                  <a:lnTo>
                    <a:pt x="872" y="1720"/>
                  </a:lnTo>
                  <a:lnTo>
                    <a:pt x="847" y="1736"/>
                  </a:lnTo>
                  <a:lnTo>
                    <a:pt x="847" y="1736"/>
                  </a:lnTo>
                  <a:lnTo>
                    <a:pt x="834" y="1742"/>
                  </a:lnTo>
                  <a:lnTo>
                    <a:pt x="822" y="1757"/>
                  </a:lnTo>
                  <a:lnTo>
                    <a:pt x="822" y="1757"/>
                  </a:lnTo>
                  <a:lnTo>
                    <a:pt x="803" y="1772"/>
                  </a:lnTo>
                  <a:lnTo>
                    <a:pt x="803" y="1772"/>
                  </a:lnTo>
                  <a:lnTo>
                    <a:pt x="778" y="1788"/>
                  </a:lnTo>
                  <a:lnTo>
                    <a:pt x="778" y="1788"/>
                  </a:lnTo>
                  <a:lnTo>
                    <a:pt x="753" y="1803"/>
                  </a:lnTo>
                  <a:lnTo>
                    <a:pt x="753" y="1803"/>
                  </a:lnTo>
                  <a:lnTo>
                    <a:pt x="729" y="1810"/>
                  </a:lnTo>
                  <a:lnTo>
                    <a:pt x="729" y="1810"/>
                  </a:lnTo>
                  <a:lnTo>
                    <a:pt x="704" y="1825"/>
                  </a:lnTo>
                  <a:lnTo>
                    <a:pt x="704" y="1825"/>
                  </a:lnTo>
                  <a:lnTo>
                    <a:pt x="685" y="1832"/>
                  </a:lnTo>
                  <a:lnTo>
                    <a:pt x="685" y="1832"/>
                  </a:lnTo>
                  <a:lnTo>
                    <a:pt x="660" y="1840"/>
                  </a:lnTo>
                  <a:lnTo>
                    <a:pt x="660" y="1840"/>
                  </a:lnTo>
                  <a:lnTo>
                    <a:pt x="635" y="1848"/>
                  </a:lnTo>
                  <a:lnTo>
                    <a:pt x="635" y="1848"/>
                  </a:lnTo>
                  <a:lnTo>
                    <a:pt x="610" y="1856"/>
                  </a:lnTo>
                  <a:lnTo>
                    <a:pt x="610" y="1856"/>
                  </a:lnTo>
                  <a:lnTo>
                    <a:pt x="592" y="1863"/>
                  </a:lnTo>
                  <a:lnTo>
                    <a:pt x="592" y="1863"/>
                  </a:lnTo>
                  <a:lnTo>
                    <a:pt x="567" y="1871"/>
                  </a:lnTo>
                  <a:lnTo>
                    <a:pt x="567" y="1871"/>
                  </a:lnTo>
                  <a:lnTo>
                    <a:pt x="542" y="1877"/>
                  </a:lnTo>
                  <a:lnTo>
                    <a:pt x="542" y="1877"/>
                  </a:lnTo>
                  <a:lnTo>
                    <a:pt x="516" y="1877"/>
                  </a:lnTo>
                  <a:lnTo>
                    <a:pt x="516" y="1877"/>
                  </a:lnTo>
                  <a:lnTo>
                    <a:pt x="504" y="1877"/>
                  </a:lnTo>
                  <a:lnTo>
                    <a:pt x="492" y="1886"/>
                  </a:lnTo>
                  <a:lnTo>
                    <a:pt x="492" y="1886"/>
                  </a:lnTo>
                  <a:lnTo>
                    <a:pt x="473" y="1886"/>
                  </a:lnTo>
                  <a:lnTo>
                    <a:pt x="473" y="1886"/>
                  </a:lnTo>
                  <a:lnTo>
                    <a:pt x="461" y="1886"/>
                  </a:lnTo>
                  <a:lnTo>
                    <a:pt x="448" y="1892"/>
                  </a:lnTo>
                  <a:lnTo>
                    <a:pt x="448" y="1892"/>
                  </a:lnTo>
                  <a:lnTo>
                    <a:pt x="423" y="1892"/>
                  </a:lnTo>
                  <a:lnTo>
                    <a:pt x="423" y="1892"/>
                  </a:lnTo>
                  <a:lnTo>
                    <a:pt x="399" y="1892"/>
                  </a:lnTo>
                  <a:lnTo>
                    <a:pt x="399" y="1892"/>
                  </a:lnTo>
                  <a:lnTo>
                    <a:pt x="374" y="1892"/>
                  </a:lnTo>
                  <a:lnTo>
                    <a:pt x="374" y="1892"/>
                  </a:lnTo>
                  <a:lnTo>
                    <a:pt x="361" y="1892"/>
                  </a:lnTo>
                  <a:lnTo>
                    <a:pt x="355" y="1900"/>
                  </a:lnTo>
                  <a:lnTo>
                    <a:pt x="355" y="1900"/>
                  </a:lnTo>
                  <a:lnTo>
                    <a:pt x="330" y="1900"/>
                  </a:lnTo>
                  <a:lnTo>
                    <a:pt x="330" y="1900"/>
                  </a:lnTo>
                  <a:lnTo>
                    <a:pt x="305" y="1900"/>
                  </a:lnTo>
                  <a:lnTo>
                    <a:pt x="305" y="1900"/>
                  </a:lnTo>
                  <a:lnTo>
                    <a:pt x="280" y="1900"/>
                  </a:lnTo>
                  <a:lnTo>
                    <a:pt x="280" y="1900"/>
                  </a:lnTo>
                  <a:lnTo>
                    <a:pt x="262" y="1900"/>
                  </a:lnTo>
                  <a:lnTo>
                    <a:pt x="262" y="1900"/>
                  </a:lnTo>
                  <a:lnTo>
                    <a:pt x="236" y="1900"/>
                  </a:lnTo>
                  <a:lnTo>
                    <a:pt x="236" y="1900"/>
                  </a:lnTo>
                  <a:lnTo>
                    <a:pt x="224" y="1900"/>
                  </a:lnTo>
                  <a:lnTo>
                    <a:pt x="211" y="1908"/>
                  </a:lnTo>
                  <a:lnTo>
                    <a:pt x="211" y="1908"/>
                  </a:lnTo>
                  <a:lnTo>
                    <a:pt x="186" y="1908"/>
                  </a:lnTo>
                  <a:lnTo>
                    <a:pt x="186" y="1908"/>
                  </a:lnTo>
                  <a:lnTo>
                    <a:pt x="162" y="1908"/>
                  </a:lnTo>
                  <a:lnTo>
                    <a:pt x="162" y="1908"/>
                  </a:lnTo>
                  <a:lnTo>
                    <a:pt x="143" y="1908"/>
                  </a:lnTo>
                  <a:lnTo>
                    <a:pt x="143" y="1908"/>
                  </a:lnTo>
                  <a:lnTo>
                    <a:pt x="118" y="1908"/>
                  </a:lnTo>
                  <a:lnTo>
                    <a:pt x="118" y="1908"/>
                  </a:lnTo>
                  <a:lnTo>
                    <a:pt x="93" y="1908"/>
                  </a:lnTo>
                  <a:lnTo>
                    <a:pt x="93" y="1908"/>
                  </a:lnTo>
                  <a:lnTo>
                    <a:pt x="68" y="1908"/>
                  </a:lnTo>
                  <a:lnTo>
                    <a:pt x="68" y="1908"/>
                  </a:lnTo>
                  <a:lnTo>
                    <a:pt x="49" y="1908"/>
                  </a:lnTo>
                  <a:lnTo>
                    <a:pt x="49" y="1908"/>
                  </a:lnTo>
                  <a:lnTo>
                    <a:pt x="25" y="1908"/>
                  </a:lnTo>
                  <a:lnTo>
                    <a:pt x="25" y="1908"/>
                  </a:lnTo>
                  <a:lnTo>
                    <a:pt x="0" y="1908"/>
                  </a:lnTo>
                  <a:lnTo>
                    <a:pt x="53" y="1908"/>
                  </a:lnTo>
                  <a:lnTo>
                    <a:pt x="53" y="1908"/>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Probability of </a:t>
            </a:r>
            <a:r>
              <a:rPr lang="en-US" sz="4600" b="1">
                <a:solidFill>
                  <a:srgbClr val="000000"/>
                </a:solidFill>
                <a:latin typeface="Symbol" pitchFamily="18" charset="2"/>
              </a:rPr>
              <a:t></a:t>
            </a:r>
            <a:r>
              <a:rPr lang="en-US" sz="4600" b="1">
                <a:solidFill>
                  <a:srgbClr val="000000"/>
                </a:solidFill>
                <a:latin typeface="Arial" charset="0"/>
              </a:rPr>
              <a:t> error</a:t>
            </a:r>
            <a:endParaRPr lang="en-US"/>
          </a:p>
        </p:txBody>
      </p:sp>
      <p:sp>
        <p:nvSpPr>
          <p:cNvPr id="20484" name="Text Box 4"/>
          <p:cNvSpPr txBox="1">
            <a:spLocks noChangeArrowheads="1"/>
          </p:cNvSpPr>
          <p:nvPr/>
        </p:nvSpPr>
        <p:spPr bwMode="auto">
          <a:xfrm>
            <a:off x="280989" y="1827213"/>
            <a:ext cx="9548812" cy="59150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For </a:t>
            </a:r>
            <a:r>
              <a:rPr lang="en-US" sz="3600" dirty="0">
                <a:solidFill>
                  <a:srgbClr val="000000"/>
                </a:solidFill>
                <a:latin typeface="Symbol" pitchFamily="18" charset="2"/>
              </a:rPr>
              <a:t></a:t>
            </a:r>
            <a:r>
              <a:rPr lang="en-US" sz="3600" dirty="0">
                <a:solidFill>
                  <a:srgbClr val="000000"/>
                </a:solidFill>
                <a:latin typeface="Arial" charset="0"/>
              </a:rPr>
              <a:t> = 0.05, our critical limit would be 1.96.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critical limit translates to a value on the original scale of Yi = </a:t>
            </a:r>
            <a:r>
              <a:rPr lang="en-US" sz="3600" dirty="0">
                <a:solidFill>
                  <a:srgbClr val="000000"/>
                </a:solidFill>
                <a:latin typeface="Symbol" pitchFamily="18" charset="2"/>
              </a:rPr>
              <a:t></a:t>
            </a:r>
            <a:r>
              <a:rPr lang="en-US" sz="3600" dirty="0">
                <a:solidFill>
                  <a:srgbClr val="000000"/>
                </a:solidFill>
                <a:latin typeface="Arial" charset="0"/>
              </a:rPr>
              <a:t> + </a:t>
            </a:r>
            <a:r>
              <a:rPr lang="en-US" sz="3600" dirty="0" err="1">
                <a:solidFill>
                  <a:srgbClr val="000000"/>
                </a:solidFill>
                <a:latin typeface="Arial" charset="0"/>
              </a:rPr>
              <a:t>Zi</a:t>
            </a:r>
            <a:r>
              <a:rPr lang="en-US" sz="3600" dirty="0">
                <a:solidFill>
                  <a:srgbClr val="000000"/>
                </a:solidFill>
                <a:latin typeface="Symbol" pitchFamily="18" charset="2"/>
              </a:rPr>
              <a:t></a:t>
            </a:r>
            <a:r>
              <a:rPr lang="en-US" sz="3600" dirty="0">
                <a:solidFill>
                  <a:srgbClr val="000000"/>
                </a:solidFill>
                <a:latin typeface="Arial" charset="0"/>
              </a:rPr>
              <a:t> = 18 + 1.96(2) = 18 ± 3.92.  The lower bound is 14.08 and the upper bound is 21.92.  The lower bound is so far down on the real distribution that the probability of getting a sample that falls there is near zero.  The upper bound is the one that falls in the middle of the "real" distribution.  </a:t>
            </a:r>
            <a:endParaRPr lang="en-US" dirty="0"/>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Probability of </a:t>
            </a:r>
            <a:r>
              <a:rPr lang="en-US" sz="4600" b="1">
                <a:solidFill>
                  <a:srgbClr val="000000"/>
                </a:solidFill>
                <a:latin typeface="Symbol" pitchFamily="18" charset="2"/>
              </a:rPr>
              <a:t></a:t>
            </a:r>
            <a:r>
              <a:rPr lang="en-US" sz="4600" b="1">
                <a:solidFill>
                  <a:srgbClr val="000000"/>
                </a:solidFill>
                <a:latin typeface="Arial" charset="0"/>
              </a:rPr>
              <a:t> error</a:t>
            </a:r>
            <a:r>
              <a:rPr lang="en-US" sz="4600" b="1" i="1">
                <a:solidFill>
                  <a:srgbClr val="000000"/>
                </a:solidFill>
                <a:latin typeface="Arial" charset="0"/>
              </a:rPr>
              <a:t> (continued)</a:t>
            </a:r>
            <a:endParaRPr lang="en-US"/>
          </a:p>
        </p:txBody>
      </p:sp>
      <p:sp>
        <p:nvSpPr>
          <p:cNvPr id="21508" name="Text Box 4"/>
          <p:cNvSpPr txBox="1">
            <a:spLocks noChangeArrowheads="1"/>
          </p:cNvSpPr>
          <p:nvPr/>
        </p:nvSpPr>
        <p:spPr bwMode="auto">
          <a:xfrm>
            <a:off x="357189" y="2162175"/>
            <a:ext cx="9396412" cy="457200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In this </a:t>
            </a:r>
            <a:r>
              <a:rPr lang="en-US" sz="3600" dirty="0" err="1">
                <a:solidFill>
                  <a:srgbClr val="000000"/>
                </a:solidFill>
                <a:latin typeface="Arial" charset="0"/>
              </a:rPr>
              <a:t>ficticious</a:t>
            </a:r>
            <a:r>
              <a:rPr lang="en-US" sz="3600" dirty="0">
                <a:solidFill>
                  <a:srgbClr val="000000"/>
                </a:solidFill>
                <a:latin typeface="Arial" charset="0"/>
              </a:rPr>
              <a:t> case we know that the true mean is 22 (we wouldn't normally know the true mean.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Since we know the true mean, we can calculate the probability of drawing a sample above and below the critical limit (21.92 on the Y scale, 0.04 on the Z scale of the real distribution).  </a:t>
            </a:r>
            <a:endParaRPr lang="en-US" dirty="0"/>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Probability of </a:t>
            </a:r>
            <a:r>
              <a:rPr lang="en-US" sz="4600" b="1">
                <a:solidFill>
                  <a:srgbClr val="000000"/>
                </a:solidFill>
                <a:latin typeface="Symbol" pitchFamily="18" charset="2"/>
              </a:rPr>
              <a:t></a:t>
            </a:r>
            <a:r>
              <a:rPr lang="en-US" sz="4600" b="1">
                <a:solidFill>
                  <a:srgbClr val="000000"/>
                </a:solidFill>
                <a:latin typeface="Arial" charset="0"/>
              </a:rPr>
              <a:t> error</a:t>
            </a:r>
            <a:r>
              <a:rPr lang="en-US" sz="4600" b="1" i="1">
                <a:solidFill>
                  <a:srgbClr val="000000"/>
                </a:solidFill>
                <a:latin typeface="Arial" charset="0"/>
              </a:rPr>
              <a:t> (continued)</a:t>
            </a:r>
            <a:endParaRPr lang="en-US"/>
          </a:p>
        </p:txBody>
      </p:sp>
      <p:sp>
        <p:nvSpPr>
          <p:cNvPr id="22532" name="Text Box 4"/>
          <p:cNvSpPr txBox="1">
            <a:spLocks noChangeArrowheads="1"/>
          </p:cNvSpPr>
          <p:nvPr/>
        </p:nvSpPr>
        <p:spPr bwMode="auto">
          <a:xfrm>
            <a:off x="357189" y="2162175"/>
            <a:ext cx="9244012" cy="5291138"/>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probability of falling below this value, and of making a type II error is 0.484, or about 48.4%.  This is beta (</a:t>
            </a:r>
            <a:r>
              <a:rPr lang="en-US" sz="3600" dirty="0">
                <a:solidFill>
                  <a:srgbClr val="000000"/>
                </a:solidFill>
                <a:latin typeface="Symbol" pitchFamily="18" charset="2"/>
              </a:rPr>
              <a:t></a:t>
            </a:r>
            <a:r>
              <a:rPr lang="en-US" sz="3600" dirty="0">
                <a:solidFill>
                  <a:srgbClr val="000000"/>
                </a:solidFill>
                <a:latin typeface="Arial" charset="0"/>
              </a:rPr>
              <a:t>)</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probability of falling above this value, and of NOT making a type II error is 0.516, or 51.6%.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So in this case we can calculate </a:t>
            </a:r>
            <a:r>
              <a:rPr lang="en-US" sz="3600" dirty="0">
                <a:solidFill>
                  <a:srgbClr val="000000"/>
                </a:solidFill>
                <a:latin typeface="Symbol" pitchFamily="18" charset="2"/>
              </a:rPr>
              <a:t></a:t>
            </a:r>
            <a:r>
              <a:rPr lang="en-US" sz="3600" dirty="0">
                <a:solidFill>
                  <a:srgbClr val="000000"/>
                </a:solidFill>
                <a:latin typeface="Arial" charset="0"/>
              </a:rPr>
              <a:t>, the probability of a Type II error.  In practice we cannot usually know these.  </a:t>
            </a:r>
            <a:endParaRPr lang="en-US" dirty="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 Probability</a:t>
            </a:r>
            <a:endParaRPr lang="en-US"/>
          </a:p>
        </p:txBody>
      </p:sp>
      <p:sp>
        <p:nvSpPr>
          <p:cNvPr id="23556" name="Text Box 4"/>
          <p:cNvSpPr txBox="1">
            <a:spLocks noChangeArrowheads="1"/>
          </p:cNvSpPr>
          <p:nvPr/>
        </p:nvSpPr>
        <p:spPr bwMode="auto">
          <a:xfrm>
            <a:off x="357189" y="2162175"/>
            <a:ext cx="9396412" cy="5916613"/>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Since we don't actually know what the true mean is (or we wouldn't be hypothesizing something else), we cannot know in practice the type II error rate (</a:t>
            </a:r>
            <a:r>
              <a:rPr lang="en-US" sz="3600" dirty="0">
                <a:solidFill>
                  <a:srgbClr val="000000"/>
                </a:solidFill>
                <a:latin typeface="Symbol" pitchFamily="18" charset="2"/>
              </a:rPr>
              <a:t></a:t>
            </a:r>
            <a:r>
              <a:rPr lang="en-US" sz="3600" dirty="0">
                <a:solidFill>
                  <a:srgbClr val="000000"/>
                </a:solidFill>
                <a:latin typeface="Arial" charset="0"/>
              </a:rPr>
              <a:t>).  However, it is affected by a number of things, and we can know about these.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We define a new term </a:t>
            </a:r>
            <a:r>
              <a:rPr lang="en-US" sz="3600" b="1" dirty="0">
                <a:solidFill>
                  <a:srgbClr val="000000"/>
                </a:solidFill>
                <a:latin typeface="Arial" charset="0"/>
              </a:rPr>
              <a:t>POWER</a:t>
            </a:r>
            <a:r>
              <a:rPr lang="en-US" sz="3600" dirty="0">
                <a:solidFill>
                  <a:srgbClr val="000000"/>
                </a:solidFill>
                <a:latin typeface="Arial" charset="0"/>
              </a:rPr>
              <a:t>, this is the</a:t>
            </a:r>
            <a:r>
              <a:rPr lang="en-US" sz="3600" b="1" dirty="0">
                <a:solidFill>
                  <a:srgbClr val="000000"/>
                </a:solidFill>
                <a:latin typeface="Arial" charset="0"/>
              </a:rPr>
              <a:t> probability of NOT making a type II error (=1-</a:t>
            </a:r>
            <a:r>
              <a:rPr lang="en-US" sz="3600" b="1" dirty="0">
                <a:solidFill>
                  <a:srgbClr val="000000"/>
                </a:solidFill>
                <a:latin typeface="Symbol" pitchFamily="18" charset="2"/>
              </a:rPr>
              <a:t></a:t>
            </a:r>
            <a:r>
              <a:rPr lang="en-US" sz="3600" b="1" dirty="0">
                <a:solidFill>
                  <a:srgbClr val="000000"/>
                </a:solidFill>
                <a:latin typeface="Arial" charset="0"/>
              </a:rPr>
              <a:t>)</a:t>
            </a:r>
            <a:r>
              <a:rPr lang="en-US" sz="3600" dirty="0">
                <a:solidFill>
                  <a:srgbClr val="000000"/>
                </a:solidFill>
                <a:latin typeface="Arial" charset="0"/>
              </a:rPr>
              <a:t>.  This was 0.516 in our example.  </a:t>
            </a:r>
            <a:endParaRPr lang="en-US" dirty="0"/>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and Type II Error</a:t>
            </a:r>
            <a:endParaRPr lang="en-US"/>
          </a:p>
        </p:txBody>
      </p:sp>
      <p:sp>
        <p:nvSpPr>
          <p:cNvPr id="24580" name="Text Box 4"/>
          <p:cNvSpPr txBox="1">
            <a:spLocks noChangeArrowheads="1"/>
          </p:cNvSpPr>
          <p:nvPr/>
        </p:nvSpPr>
        <p:spPr bwMode="auto">
          <a:xfrm>
            <a:off x="357189" y="1719263"/>
            <a:ext cx="9396412" cy="173037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First, power is effected by the distance between the hypothesized mean (</a:t>
            </a:r>
            <a:r>
              <a:rPr lang="en-US" sz="3600" dirty="0">
                <a:solidFill>
                  <a:srgbClr val="000000"/>
                </a:solidFill>
                <a:latin typeface="Symbol" pitchFamily="18" charset="2"/>
              </a:rPr>
              <a:t></a:t>
            </a:r>
            <a:r>
              <a:rPr lang="en-US" sz="3600" dirty="0">
                <a:solidFill>
                  <a:srgbClr val="000000"/>
                </a:solidFill>
                <a:latin typeface="Arial" charset="0"/>
              </a:rPr>
              <a:t>) and true mean (</a:t>
            </a:r>
            <a:r>
              <a:rPr lang="en-US" sz="3600" dirty="0">
                <a:solidFill>
                  <a:srgbClr val="000000"/>
                </a:solidFill>
                <a:latin typeface="Symbol" pitchFamily="18" charset="2"/>
              </a:rPr>
              <a:t></a:t>
            </a:r>
            <a:r>
              <a:rPr lang="en-US" sz="3600" dirty="0">
                <a:solidFill>
                  <a:srgbClr val="000000"/>
                </a:solidFill>
                <a:latin typeface="Arial" charset="0"/>
              </a:rPr>
              <a:t>).  </a:t>
            </a:r>
            <a:endParaRPr lang="en-US" dirty="0"/>
          </a:p>
        </p:txBody>
      </p:sp>
      <p:grpSp>
        <p:nvGrpSpPr>
          <p:cNvPr id="24746" name="Group 170"/>
          <p:cNvGrpSpPr>
            <a:grpSpLocks/>
          </p:cNvGrpSpPr>
          <p:nvPr/>
        </p:nvGrpSpPr>
        <p:grpSpPr bwMode="auto">
          <a:xfrm>
            <a:off x="557213" y="3571875"/>
            <a:ext cx="7473950" cy="1851025"/>
            <a:chOff x="351" y="2250"/>
            <a:chExt cx="4708" cy="1166"/>
          </a:xfrm>
        </p:grpSpPr>
        <p:sp>
          <p:nvSpPr>
            <p:cNvPr id="24581" name="Freeform 5"/>
            <p:cNvSpPr>
              <a:spLocks/>
            </p:cNvSpPr>
            <p:nvPr/>
          </p:nvSpPr>
          <p:spPr bwMode="auto">
            <a:xfrm>
              <a:off x="999" y="2250"/>
              <a:ext cx="3771" cy="1163"/>
            </a:xfrm>
            <a:custGeom>
              <a:avLst/>
              <a:gdLst/>
              <a:ahLst/>
              <a:cxnLst>
                <a:cxn ang="0">
                  <a:pos x="69" y="1162"/>
                </a:cxn>
                <a:cxn ang="0">
                  <a:pos x="143" y="1162"/>
                </a:cxn>
                <a:cxn ang="0">
                  <a:pos x="212" y="1162"/>
                </a:cxn>
                <a:cxn ang="0">
                  <a:pos x="262" y="1157"/>
                </a:cxn>
                <a:cxn ang="0">
                  <a:pos x="330" y="1157"/>
                </a:cxn>
                <a:cxn ang="0">
                  <a:pos x="399" y="1152"/>
                </a:cxn>
                <a:cxn ang="0">
                  <a:pos x="461" y="1149"/>
                </a:cxn>
                <a:cxn ang="0">
                  <a:pos x="517" y="1143"/>
                </a:cxn>
                <a:cxn ang="0">
                  <a:pos x="592" y="1135"/>
                </a:cxn>
                <a:cxn ang="0">
                  <a:pos x="661" y="1121"/>
                </a:cxn>
                <a:cxn ang="0">
                  <a:pos x="729" y="1102"/>
                </a:cxn>
                <a:cxn ang="0">
                  <a:pos x="804" y="1080"/>
                </a:cxn>
                <a:cxn ang="0">
                  <a:pos x="847" y="1058"/>
                </a:cxn>
                <a:cxn ang="0">
                  <a:pos x="916" y="1020"/>
                </a:cxn>
                <a:cxn ang="0">
                  <a:pos x="991" y="970"/>
                </a:cxn>
                <a:cxn ang="0">
                  <a:pos x="1059" y="911"/>
                </a:cxn>
                <a:cxn ang="0">
                  <a:pos x="1128" y="838"/>
                </a:cxn>
                <a:cxn ang="0">
                  <a:pos x="1203" y="756"/>
                </a:cxn>
                <a:cxn ang="0">
                  <a:pos x="1271" y="660"/>
                </a:cxn>
                <a:cxn ang="0">
                  <a:pos x="1346" y="560"/>
                </a:cxn>
                <a:cxn ang="0">
                  <a:pos x="1414" y="455"/>
                </a:cxn>
                <a:cxn ang="0">
                  <a:pos x="1483" y="351"/>
                </a:cxn>
                <a:cxn ang="0">
                  <a:pos x="1558" y="251"/>
                </a:cxn>
                <a:cxn ang="0">
                  <a:pos x="1627" y="164"/>
                </a:cxn>
                <a:cxn ang="0">
                  <a:pos x="1695" y="87"/>
                </a:cxn>
                <a:cxn ang="0">
                  <a:pos x="1770" y="36"/>
                </a:cxn>
                <a:cxn ang="0">
                  <a:pos x="1838" y="5"/>
                </a:cxn>
                <a:cxn ang="0">
                  <a:pos x="1907" y="0"/>
                </a:cxn>
                <a:cxn ang="0">
                  <a:pos x="1981" y="22"/>
                </a:cxn>
                <a:cxn ang="0">
                  <a:pos x="2050" y="69"/>
                </a:cxn>
                <a:cxn ang="0">
                  <a:pos x="2118" y="137"/>
                </a:cxn>
                <a:cxn ang="0">
                  <a:pos x="2194" y="219"/>
                </a:cxn>
                <a:cxn ang="0">
                  <a:pos x="2262" y="319"/>
                </a:cxn>
                <a:cxn ang="0">
                  <a:pos x="2331" y="419"/>
                </a:cxn>
                <a:cxn ang="0">
                  <a:pos x="2405" y="528"/>
                </a:cxn>
                <a:cxn ang="0">
                  <a:pos x="2474" y="628"/>
                </a:cxn>
                <a:cxn ang="0">
                  <a:pos x="2542" y="725"/>
                </a:cxn>
                <a:cxn ang="0">
                  <a:pos x="2617" y="811"/>
                </a:cxn>
                <a:cxn ang="0">
                  <a:pos x="2685" y="888"/>
                </a:cxn>
                <a:cxn ang="0">
                  <a:pos x="2754" y="952"/>
                </a:cxn>
                <a:cxn ang="0">
                  <a:pos x="2829" y="1002"/>
                </a:cxn>
                <a:cxn ang="0">
                  <a:pos x="2872" y="1034"/>
                </a:cxn>
                <a:cxn ang="0">
                  <a:pos x="2947" y="1071"/>
                </a:cxn>
                <a:cxn ang="0">
                  <a:pos x="3016" y="1098"/>
                </a:cxn>
                <a:cxn ang="0">
                  <a:pos x="3084" y="1116"/>
                </a:cxn>
                <a:cxn ang="0">
                  <a:pos x="3159" y="1130"/>
                </a:cxn>
                <a:cxn ang="0">
                  <a:pos x="3227" y="1143"/>
                </a:cxn>
                <a:cxn ang="0">
                  <a:pos x="3277" y="1149"/>
                </a:cxn>
                <a:cxn ang="0">
                  <a:pos x="3346" y="1152"/>
                </a:cxn>
                <a:cxn ang="0">
                  <a:pos x="3402" y="1152"/>
                </a:cxn>
                <a:cxn ang="0">
                  <a:pos x="3464" y="1157"/>
                </a:cxn>
                <a:cxn ang="0">
                  <a:pos x="3533" y="1157"/>
                </a:cxn>
                <a:cxn ang="0">
                  <a:pos x="3608" y="1162"/>
                </a:cxn>
                <a:cxn ang="0">
                  <a:pos x="3676" y="1162"/>
                </a:cxn>
                <a:cxn ang="0">
                  <a:pos x="3745" y="1162"/>
                </a:cxn>
              </a:cxnLst>
              <a:rect l="0" t="0" r="r" b="b"/>
              <a:pathLst>
                <a:path w="3771" h="1163">
                  <a:moveTo>
                    <a:pt x="0" y="1162"/>
                  </a:moveTo>
                  <a:lnTo>
                    <a:pt x="25" y="1162"/>
                  </a:lnTo>
                  <a:lnTo>
                    <a:pt x="25" y="1162"/>
                  </a:lnTo>
                  <a:lnTo>
                    <a:pt x="50" y="1162"/>
                  </a:lnTo>
                  <a:lnTo>
                    <a:pt x="50" y="1162"/>
                  </a:lnTo>
                  <a:lnTo>
                    <a:pt x="69" y="1162"/>
                  </a:lnTo>
                  <a:lnTo>
                    <a:pt x="69" y="1162"/>
                  </a:lnTo>
                  <a:lnTo>
                    <a:pt x="94" y="1162"/>
                  </a:lnTo>
                  <a:lnTo>
                    <a:pt x="94" y="1162"/>
                  </a:lnTo>
                  <a:lnTo>
                    <a:pt x="118" y="1162"/>
                  </a:lnTo>
                  <a:lnTo>
                    <a:pt x="118" y="1162"/>
                  </a:lnTo>
                  <a:lnTo>
                    <a:pt x="143" y="1162"/>
                  </a:lnTo>
                  <a:lnTo>
                    <a:pt x="143" y="1162"/>
                  </a:lnTo>
                  <a:lnTo>
                    <a:pt x="162" y="1162"/>
                  </a:lnTo>
                  <a:lnTo>
                    <a:pt x="162" y="1162"/>
                  </a:lnTo>
                  <a:lnTo>
                    <a:pt x="187" y="1162"/>
                  </a:lnTo>
                  <a:lnTo>
                    <a:pt x="187" y="1162"/>
                  </a:lnTo>
                  <a:lnTo>
                    <a:pt x="212" y="1162"/>
                  </a:lnTo>
                  <a:lnTo>
                    <a:pt x="212" y="1162"/>
                  </a:lnTo>
                  <a:lnTo>
                    <a:pt x="224" y="1157"/>
                  </a:lnTo>
                  <a:lnTo>
                    <a:pt x="237" y="1157"/>
                  </a:lnTo>
                  <a:lnTo>
                    <a:pt x="237" y="1157"/>
                  </a:lnTo>
                  <a:lnTo>
                    <a:pt x="262" y="1157"/>
                  </a:lnTo>
                  <a:lnTo>
                    <a:pt x="262" y="1157"/>
                  </a:lnTo>
                  <a:lnTo>
                    <a:pt x="281" y="1157"/>
                  </a:lnTo>
                  <a:lnTo>
                    <a:pt x="281" y="1157"/>
                  </a:lnTo>
                  <a:lnTo>
                    <a:pt x="306" y="1157"/>
                  </a:lnTo>
                  <a:lnTo>
                    <a:pt x="306" y="1157"/>
                  </a:lnTo>
                  <a:lnTo>
                    <a:pt x="330" y="1157"/>
                  </a:lnTo>
                  <a:lnTo>
                    <a:pt x="330" y="1157"/>
                  </a:lnTo>
                  <a:lnTo>
                    <a:pt x="355" y="1157"/>
                  </a:lnTo>
                  <a:lnTo>
                    <a:pt x="355" y="1157"/>
                  </a:lnTo>
                  <a:lnTo>
                    <a:pt x="361" y="1152"/>
                  </a:lnTo>
                  <a:lnTo>
                    <a:pt x="374" y="1152"/>
                  </a:lnTo>
                  <a:lnTo>
                    <a:pt x="374" y="1152"/>
                  </a:lnTo>
                  <a:lnTo>
                    <a:pt x="399" y="1152"/>
                  </a:lnTo>
                  <a:lnTo>
                    <a:pt x="399" y="1152"/>
                  </a:lnTo>
                  <a:lnTo>
                    <a:pt x="424" y="1152"/>
                  </a:lnTo>
                  <a:lnTo>
                    <a:pt x="424" y="1152"/>
                  </a:lnTo>
                  <a:lnTo>
                    <a:pt x="448" y="1152"/>
                  </a:lnTo>
                  <a:lnTo>
                    <a:pt x="448" y="1152"/>
                  </a:lnTo>
                  <a:lnTo>
                    <a:pt x="461" y="1149"/>
                  </a:lnTo>
                  <a:lnTo>
                    <a:pt x="474" y="1149"/>
                  </a:lnTo>
                  <a:lnTo>
                    <a:pt x="474" y="1149"/>
                  </a:lnTo>
                  <a:lnTo>
                    <a:pt x="492" y="1149"/>
                  </a:lnTo>
                  <a:lnTo>
                    <a:pt x="492" y="1149"/>
                  </a:lnTo>
                  <a:lnTo>
                    <a:pt x="505" y="1143"/>
                  </a:lnTo>
                  <a:lnTo>
                    <a:pt x="517" y="1143"/>
                  </a:lnTo>
                  <a:lnTo>
                    <a:pt x="517" y="1143"/>
                  </a:lnTo>
                  <a:lnTo>
                    <a:pt x="542" y="1143"/>
                  </a:lnTo>
                  <a:lnTo>
                    <a:pt x="542" y="1143"/>
                  </a:lnTo>
                  <a:lnTo>
                    <a:pt x="567" y="1139"/>
                  </a:lnTo>
                  <a:lnTo>
                    <a:pt x="567" y="1139"/>
                  </a:lnTo>
                  <a:lnTo>
                    <a:pt x="592" y="1135"/>
                  </a:lnTo>
                  <a:lnTo>
                    <a:pt x="592" y="1135"/>
                  </a:lnTo>
                  <a:lnTo>
                    <a:pt x="611" y="1130"/>
                  </a:lnTo>
                  <a:lnTo>
                    <a:pt x="611" y="1130"/>
                  </a:lnTo>
                  <a:lnTo>
                    <a:pt x="636" y="1125"/>
                  </a:lnTo>
                  <a:lnTo>
                    <a:pt x="636" y="1125"/>
                  </a:lnTo>
                  <a:lnTo>
                    <a:pt x="661" y="1121"/>
                  </a:lnTo>
                  <a:lnTo>
                    <a:pt x="661" y="1121"/>
                  </a:lnTo>
                  <a:lnTo>
                    <a:pt x="685" y="1116"/>
                  </a:lnTo>
                  <a:lnTo>
                    <a:pt x="685" y="1116"/>
                  </a:lnTo>
                  <a:lnTo>
                    <a:pt x="704" y="1111"/>
                  </a:lnTo>
                  <a:lnTo>
                    <a:pt x="704" y="1111"/>
                  </a:lnTo>
                  <a:lnTo>
                    <a:pt x="729" y="1102"/>
                  </a:lnTo>
                  <a:lnTo>
                    <a:pt x="729" y="1102"/>
                  </a:lnTo>
                  <a:lnTo>
                    <a:pt x="754" y="1098"/>
                  </a:lnTo>
                  <a:lnTo>
                    <a:pt x="754" y="1098"/>
                  </a:lnTo>
                  <a:lnTo>
                    <a:pt x="779" y="1089"/>
                  </a:lnTo>
                  <a:lnTo>
                    <a:pt x="779" y="1089"/>
                  </a:lnTo>
                  <a:lnTo>
                    <a:pt x="804" y="1080"/>
                  </a:lnTo>
                  <a:lnTo>
                    <a:pt x="804" y="1080"/>
                  </a:lnTo>
                  <a:lnTo>
                    <a:pt x="822" y="1071"/>
                  </a:lnTo>
                  <a:lnTo>
                    <a:pt x="822" y="1071"/>
                  </a:lnTo>
                  <a:lnTo>
                    <a:pt x="835" y="1061"/>
                  </a:lnTo>
                  <a:lnTo>
                    <a:pt x="847" y="1058"/>
                  </a:lnTo>
                  <a:lnTo>
                    <a:pt x="847" y="1058"/>
                  </a:lnTo>
                  <a:lnTo>
                    <a:pt x="872" y="1048"/>
                  </a:lnTo>
                  <a:lnTo>
                    <a:pt x="872" y="1048"/>
                  </a:lnTo>
                  <a:lnTo>
                    <a:pt x="898" y="1034"/>
                  </a:lnTo>
                  <a:lnTo>
                    <a:pt x="898" y="1034"/>
                  </a:lnTo>
                  <a:lnTo>
                    <a:pt x="916" y="1020"/>
                  </a:lnTo>
                  <a:lnTo>
                    <a:pt x="916" y="1020"/>
                  </a:lnTo>
                  <a:lnTo>
                    <a:pt x="928" y="1011"/>
                  </a:lnTo>
                  <a:lnTo>
                    <a:pt x="941" y="1002"/>
                  </a:lnTo>
                  <a:lnTo>
                    <a:pt x="941" y="1002"/>
                  </a:lnTo>
                  <a:lnTo>
                    <a:pt x="966" y="988"/>
                  </a:lnTo>
                  <a:lnTo>
                    <a:pt x="966" y="988"/>
                  </a:lnTo>
                  <a:lnTo>
                    <a:pt x="991" y="970"/>
                  </a:lnTo>
                  <a:lnTo>
                    <a:pt x="991" y="970"/>
                  </a:lnTo>
                  <a:lnTo>
                    <a:pt x="1016" y="952"/>
                  </a:lnTo>
                  <a:lnTo>
                    <a:pt x="1016" y="952"/>
                  </a:lnTo>
                  <a:lnTo>
                    <a:pt x="1035" y="930"/>
                  </a:lnTo>
                  <a:lnTo>
                    <a:pt x="1035" y="930"/>
                  </a:lnTo>
                  <a:lnTo>
                    <a:pt x="1059" y="911"/>
                  </a:lnTo>
                  <a:lnTo>
                    <a:pt x="1059" y="911"/>
                  </a:lnTo>
                  <a:lnTo>
                    <a:pt x="1084" y="888"/>
                  </a:lnTo>
                  <a:lnTo>
                    <a:pt x="1084" y="888"/>
                  </a:lnTo>
                  <a:lnTo>
                    <a:pt x="1109" y="866"/>
                  </a:lnTo>
                  <a:lnTo>
                    <a:pt x="1109" y="866"/>
                  </a:lnTo>
                  <a:lnTo>
                    <a:pt x="1128" y="838"/>
                  </a:lnTo>
                  <a:lnTo>
                    <a:pt x="1128" y="838"/>
                  </a:lnTo>
                  <a:lnTo>
                    <a:pt x="1152" y="811"/>
                  </a:lnTo>
                  <a:lnTo>
                    <a:pt x="1152" y="811"/>
                  </a:lnTo>
                  <a:lnTo>
                    <a:pt x="1178" y="784"/>
                  </a:lnTo>
                  <a:lnTo>
                    <a:pt x="1178" y="784"/>
                  </a:lnTo>
                  <a:lnTo>
                    <a:pt x="1203" y="756"/>
                  </a:lnTo>
                  <a:lnTo>
                    <a:pt x="1203" y="756"/>
                  </a:lnTo>
                  <a:lnTo>
                    <a:pt x="1228" y="725"/>
                  </a:lnTo>
                  <a:lnTo>
                    <a:pt x="1228" y="725"/>
                  </a:lnTo>
                  <a:lnTo>
                    <a:pt x="1246" y="693"/>
                  </a:lnTo>
                  <a:lnTo>
                    <a:pt x="1246" y="693"/>
                  </a:lnTo>
                  <a:lnTo>
                    <a:pt x="1271" y="660"/>
                  </a:lnTo>
                  <a:lnTo>
                    <a:pt x="1271" y="660"/>
                  </a:lnTo>
                  <a:lnTo>
                    <a:pt x="1296" y="628"/>
                  </a:lnTo>
                  <a:lnTo>
                    <a:pt x="1296" y="628"/>
                  </a:lnTo>
                  <a:lnTo>
                    <a:pt x="1321" y="597"/>
                  </a:lnTo>
                  <a:lnTo>
                    <a:pt x="1321" y="597"/>
                  </a:lnTo>
                  <a:lnTo>
                    <a:pt x="1346" y="560"/>
                  </a:lnTo>
                  <a:lnTo>
                    <a:pt x="1346" y="560"/>
                  </a:lnTo>
                  <a:lnTo>
                    <a:pt x="1365" y="528"/>
                  </a:lnTo>
                  <a:lnTo>
                    <a:pt x="1365" y="528"/>
                  </a:lnTo>
                  <a:lnTo>
                    <a:pt x="1389" y="492"/>
                  </a:lnTo>
                  <a:lnTo>
                    <a:pt x="1389" y="492"/>
                  </a:lnTo>
                  <a:lnTo>
                    <a:pt x="1414" y="455"/>
                  </a:lnTo>
                  <a:lnTo>
                    <a:pt x="1414" y="455"/>
                  </a:lnTo>
                  <a:lnTo>
                    <a:pt x="1439" y="419"/>
                  </a:lnTo>
                  <a:lnTo>
                    <a:pt x="1439" y="419"/>
                  </a:lnTo>
                  <a:lnTo>
                    <a:pt x="1458" y="387"/>
                  </a:lnTo>
                  <a:lnTo>
                    <a:pt x="1458" y="387"/>
                  </a:lnTo>
                  <a:lnTo>
                    <a:pt x="1483" y="351"/>
                  </a:lnTo>
                  <a:lnTo>
                    <a:pt x="1483" y="351"/>
                  </a:lnTo>
                  <a:lnTo>
                    <a:pt x="1508" y="319"/>
                  </a:lnTo>
                  <a:lnTo>
                    <a:pt x="1508" y="319"/>
                  </a:lnTo>
                  <a:lnTo>
                    <a:pt x="1533" y="282"/>
                  </a:lnTo>
                  <a:lnTo>
                    <a:pt x="1533" y="282"/>
                  </a:lnTo>
                  <a:lnTo>
                    <a:pt x="1558" y="251"/>
                  </a:lnTo>
                  <a:lnTo>
                    <a:pt x="1558" y="251"/>
                  </a:lnTo>
                  <a:lnTo>
                    <a:pt x="1576" y="219"/>
                  </a:lnTo>
                  <a:lnTo>
                    <a:pt x="1576" y="219"/>
                  </a:lnTo>
                  <a:lnTo>
                    <a:pt x="1602" y="191"/>
                  </a:lnTo>
                  <a:lnTo>
                    <a:pt x="1602" y="191"/>
                  </a:lnTo>
                  <a:lnTo>
                    <a:pt x="1627" y="164"/>
                  </a:lnTo>
                  <a:lnTo>
                    <a:pt x="1627" y="164"/>
                  </a:lnTo>
                  <a:lnTo>
                    <a:pt x="1651" y="137"/>
                  </a:lnTo>
                  <a:lnTo>
                    <a:pt x="1651" y="137"/>
                  </a:lnTo>
                  <a:lnTo>
                    <a:pt x="1670" y="109"/>
                  </a:lnTo>
                  <a:lnTo>
                    <a:pt x="1670" y="109"/>
                  </a:lnTo>
                  <a:lnTo>
                    <a:pt x="1695" y="87"/>
                  </a:lnTo>
                  <a:lnTo>
                    <a:pt x="1695" y="87"/>
                  </a:lnTo>
                  <a:lnTo>
                    <a:pt x="1720" y="69"/>
                  </a:lnTo>
                  <a:lnTo>
                    <a:pt x="1720" y="69"/>
                  </a:lnTo>
                  <a:lnTo>
                    <a:pt x="1745" y="50"/>
                  </a:lnTo>
                  <a:lnTo>
                    <a:pt x="1745" y="50"/>
                  </a:lnTo>
                  <a:lnTo>
                    <a:pt x="1770" y="36"/>
                  </a:lnTo>
                  <a:lnTo>
                    <a:pt x="1770" y="36"/>
                  </a:lnTo>
                  <a:lnTo>
                    <a:pt x="1788" y="22"/>
                  </a:lnTo>
                  <a:lnTo>
                    <a:pt x="1788" y="22"/>
                  </a:lnTo>
                  <a:lnTo>
                    <a:pt x="1813" y="13"/>
                  </a:lnTo>
                  <a:lnTo>
                    <a:pt x="1813" y="13"/>
                  </a:lnTo>
                  <a:lnTo>
                    <a:pt x="1838" y="5"/>
                  </a:lnTo>
                  <a:lnTo>
                    <a:pt x="1838" y="5"/>
                  </a:lnTo>
                  <a:lnTo>
                    <a:pt x="1863" y="0"/>
                  </a:lnTo>
                  <a:lnTo>
                    <a:pt x="1863" y="0"/>
                  </a:lnTo>
                  <a:lnTo>
                    <a:pt x="1882" y="0"/>
                  </a:lnTo>
                  <a:lnTo>
                    <a:pt x="1882" y="0"/>
                  </a:lnTo>
                  <a:lnTo>
                    <a:pt x="1907" y="0"/>
                  </a:lnTo>
                  <a:lnTo>
                    <a:pt x="1907" y="0"/>
                  </a:lnTo>
                  <a:lnTo>
                    <a:pt x="1932" y="5"/>
                  </a:lnTo>
                  <a:lnTo>
                    <a:pt x="1932" y="5"/>
                  </a:lnTo>
                  <a:lnTo>
                    <a:pt x="1956" y="13"/>
                  </a:lnTo>
                  <a:lnTo>
                    <a:pt x="1956" y="13"/>
                  </a:lnTo>
                  <a:lnTo>
                    <a:pt x="1981" y="22"/>
                  </a:lnTo>
                  <a:lnTo>
                    <a:pt x="1981" y="22"/>
                  </a:lnTo>
                  <a:lnTo>
                    <a:pt x="2001" y="36"/>
                  </a:lnTo>
                  <a:lnTo>
                    <a:pt x="2001" y="36"/>
                  </a:lnTo>
                  <a:lnTo>
                    <a:pt x="2025" y="50"/>
                  </a:lnTo>
                  <a:lnTo>
                    <a:pt x="2025" y="50"/>
                  </a:lnTo>
                  <a:lnTo>
                    <a:pt x="2050" y="69"/>
                  </a:lnTo>
                  <a:lnTo>
                    <a:pt x="2050" y="69"/>
                  </a:lnTo>
                  <a:lnTo>
                    <a:pt x="2075" y="87"/>
                  </a:lnTo>
                  <a:lnTo>
                    <a:pt x="2075" y="87"/>
                  </a:lnTo>
                  <a:lnTo>
                    <a:pt x="2100" y="109"/>
                  </a:lnTo>
                  <a:lnTo>
                    <a:pt x="2100" y="109"/>
                  </a:lnTo>
                  <a:lnTo>
                    <a:pt x="2118" y="137"/>
                  </a:lnTo>
                  <a:lnTo>
                    <a:pt x="2118" y="137"/>
                  </a:lnTo>
                  <a:lnTo>
                    <a:pt x="2143" y="164"/>
                  </a:lnTo>
                  <a:lnTo>
                    <a:pt x="2143" y="164"/>
                  </a:lnTo>
                  <a:lnTo>
                    <a:pt x="2168" y="191"/>
                  </a:lnTo>
                  <a:lnTo>
                    <a:pt x="2168" y="191"/>
                  </a:lnTo>
                  <a:lnTo>
                    <a:pt x="2194" y="219"/>
                  </a:lnTo>
                  <a:lnTo>
                    <a:pt x="2194" y="219"/>
                  </a:lnTo>
                  <a:lnTo>
                    <a:pt x="2212" y="251"/>
                  </a:lnTo>
                  <a:lnTo>
                    <a:pt x="2212" y="251"/>
                  </a:lnTo>
                  <a:lnTo>
                    <a:pt x="2237" y="282"/>
                  </a:lnTo>
                  <a:lnTo>
                    <a:pt x="2237" y="282"/>
                  </a:lnTo>
                  <a:lnTo>
                    <a:pt x="2262" y="319"/>
                  </a:lnTo>
                  <a:lnTo>
                    <a:pt x="2262" y="319"/>
                  </a:lnTo>
                  <a:lnTo>
                    <a:pt x="2287" y="351"/>
                  </a:lnTo>
                  <a:lnTo>
                    <a:pt x="2287" y="351"/>
                  </a:lnTo>
                  <a:lnTo>
                    <a:pt x="2312" y="387"/>
                  </a:lnTo>
                  <a:lnTo>
                    <a:pt x="2312" y="387"/>
                  </a:lnTo>
                  <a:lnTo>
                    <a:pt x="2331" y="419"/>
                  </a:lnTo>
                  <a:lnTo>
                    <a:pt x="2331" y="419"/>
                  </a:lnTo>
                  <a:lnTo>
                    <a:pt x="2355" y="455"/>
                  </a:lnTo>
                  <a:lnTo>
                    <a:pt x="2355" y="455"/>
                  </a:lnTo>
                  <a:lnTo>
                    <a:pt x="2380" y="492"/>
                  </a:lnTo>
                  <a:lnTo>
                    <a:pt x="2380" y="492"/>
                  </a:lnTo>
                  <a:lnTo>
                    <a:pt x="2405" y="528"/>
                  </a:lnTo>
                  <a:lnTo>
                    <a:pt x="2405" y="528"/>
                  </a:lnTo>
                  <a:lnTo>
                    <a:pt x="2424" y="560"/>
                  </a:lnTo>
                  <a:lnTo>
                    <a:pt x="2424" y="560"/>
                  </a:lnTo>
                  <a:lnTo>
                    <a:pt x="2449" y="597"/>
                  </a:lnTo>
                  <a:lnTo>
                    <a:pt x="2449" y="597"/>
                  </a:lnTo>
                  <a:lnTo>
                    <a:pt x="2474" y="628"/>
                  </a:lnTo>
                  <a:lnTo>
                    <a:pt x="2474" y="628"/>
                  </a:lnTo>
                  <a:lnTo>
                    <a:pt x="2499" y="660"/>
                  </a:lnTo>
                  <a:lnTo>
                    <a:pt x="2499" y="660"/>
                  </a:lnTo>
                  <a:lnTo>
                    <a:pt x="2523" y="693"/>
                  </a:lnTo>
                  <a:lnTo>
                    <a:pt x="2523" y="693"/>
                  </a:lnTo>
                  <a:lnTo>
                    <a:pt x="2542" y="725"/>
                  </a:lnTo>
                  <a:lnTo>
                    <a:pt x="2542" y="725"/>
                  </a:lnTo>
                  <a:lnTo>
                    <a:pt x="2567" y="756"/>
                  </a:lnTo>
                  <a:lnTo>
                    <a:pt x="2567" y="756"/>
                  </a:lnTo>
                  <a:lnTo>
                    <a:pt x="2592" y="784"/>
                  </a:lnTo>
                  <a:lnTo>
                    <a:pt x="2592" y="784"/>
                  </a:lnTo>
                  <a:lnTo>
                    <a:pt x="2617" y="811"/>
                  </a:lnTo>
                  <a:lnTo>
                    <a:pt x="2617" y="811"/>
                  </a:lnTo>
                  <a:lnTo>
                    <a:pt x="2636" y="838"/>
                  </a:lnTo>
                  <a:lnTo>
                    <a:pt x="2636" y="838"/>
                  </a:lnTo>
                  <a:lnTo>
                    <a:pt x="2660" y="866"/>
                  </a:lnTo>
                  <a:lnTo>
                    <a:pt x="2660" y="866"/>
                  </a:lnTo>
                  <a:lnTo>
                    <a:pt x="2685" y="888"/>
                  </a:lnTo>
                  <a:lnTo>
                    <a:pt x="2685" y="888"/>
                  </a:lnTo>
                  <a:lnTo>
                    <a:pt x="2711" y="911"/>
                  </a:lnTo>
                  <a:lnTo>
                    <a:pt x="2711" y="911"/>
                  </a:lnTo>
                  <a:lnTo>
                    <a:pt x="2735" y="930"/>
                  </a:lnTo>
                  <a:lnTo>
                    <a:pt x="2735" y="930"/>
                  </a:lnTo>
                  <a:lnTo>
                    <a:pt x="2754" y="952"/>
                  </a:lnTo>
                  <a:lnTo>
                    <a:pt x="2754" y="952"/>
                  </a:lnTo>
                  <a:lnTo>
                    <a:pt x="2779" y="970"/>
                  </a:lnTo>
                  <a:lnTo>
                    <a:pt x="2779" y="970"/>
                  </a:lnTo>
                  <a:lnTo>
                    <a:pt x="2804" y="988"/>
                  </a:lnTo>
                  <a:lnTo>
                    <a:pt x="2804" y="988"/>
                  </a:lnTo>
                  <a:lnTo>
                    <a:pt x="2829" y="1002"/>
                  </a:lnTo>
                  <a:lnTo>
                    <a:pt x="2829" y="1002"/>
                  </a:lnTo>
                  <a:lnTo>
                    <a:pt x="2841" y="1011"/>
                  </a:lnTo>
                  <a:lnTo>
                    <a:pt x="2853" y="1020"/>
                  </a:lnTo>
                  <a:lnTo>
                    <a:pt x="2853" y="1020"/>
                  </a:lnTo>
                  <a:lnTo>
                    <a:pt x="2872" y="1034"/>
                  </a:lnTo>
                  <a:lnTo>
                    <a:pt x="2872" y="1034"/>
                  </a:lnTo>
                  <a:lnTo>
                    <a:pt x="2898" y="1048"/>
                  </a:lnTo>
                  <a:lnTo>
                    <a:pt x="2898" y="1048"/>
                  </a:lnTo>
                  <a:lnTo>
                    <a:pt x="2922" y="1058"/>
                  </a:lnTo>
                  <a:lnTo>
                    <a:pt x="2922" y="1058"/>
                  </a:lnTo>
                  <a:lnTo>
                    <a:pt x="2935" y="1061"/>
                  </a:lnTo>
                  <a:lnTo>
                    <a:pt x="2947" y="1071"/>
                  </a:lnTo>
                  <a:lnTo>
                    <a:pt x="2947" y="1071"/>
                  </a:lnTo>
                  <a:lnTo>
                    <a:pt x="2966" y="1080"/>
                  </a:lnTo>
                  <a:lnTo>
                    <a:pt x="2966" y="1080"/>
                  </a:lnTo>
                  <a:lnTo>
                    <a:pt x="2991" y="1089"/>
                  </a:lnTo>
                  <a:lnTo>
                    <a:pt x="2991" y="1089"/>
                  </a:lnTo>
                  <a:lnTo>
                    <a:pt x="3016" y="1098"/>
                  </a:lnTo>
                  <a:lnTo>
                    <a:pt x="3016" y="1098"/>
                  </a:lnTo>
                  <a:lnTo>
                    <a:pt x="3041" y="1102"/>
                  </a:lnTo>
                  <a:lnTo>
                    <a:pt x="3041" y="1102"/>
                  </a:lnTo>
                  <a:lnTo>
                    <a:pt x="3066" y="1111"/>
                  </a:lnTo>
                  <a:lnTo>
                    <a:pt x="3066" y="1111"/>
                  </a:lnTo>
                  <a:lnTo>
                    <a:pt x="3084" y="1116"/>
                  </a:lnTo>
                  <a:lnTo>
                    <a:pt x="3084" y="1116"/>
                  </a:lnTo>
                  <a:lnTo>
                    <a:pt x="3109" y="1121"/>
                  </a:lnTo>
                  <a:lnTo>
                    <a:pt x="3109" y="1121"/>
                  </a:lnTo>
                  <a:lnTo>
                    <a:pt x="3134" y="1125"/>
                  </a:lnTo>
                  <a:lnTo>
                    <a:pt x="3134" y="1125"/>
                  </a:lnTo>
                  <a:lnTo>
                    <a:pt x="3159" y="1130"/>
                  </a:lnTo>
                  <a:lnTo>
                    <a:pt x="3159" y="1130"/>
                  </a:lnTo>
                  <a:lnTo>
                    <a:pt x="3178" y="1135"/>
                  </a:lnTo>
                  <a:lnTo>
                    <a:pt x="3178" y="1135"/>
                  </a:lnTo>
                  <a:lnTo>
                    <a:pt x="3203" y="1139"/>
                  </a:lnTo>
                  <a:lnTo>
                    <a:pt x="3203" y="1139"/>
                  </a:lnTo>
                  <a:lnTo>
                    <a:pt x="3227" y="1143"/>
                  </a:lnTo>
                  <a:lnTo>
                    <a:pt x="3227" y="1143"/>
                  </a:lnTo>
                  <a:lnTo>
                    <a:pt x="3252" y="1143"/>
                  </a:lnTo>
                  <a:lnTo>
                    <a:pt x="3252" y="1143"/>
                  </a:lnTo>
                  <a:lnTo>
                    <a:pt x="3265" y="1143"/>
                  </a:lnTo>
                  <a:lnTo>
                    <a:pt x="3277" y="1149"/>
                  </a:lnTo>
                  <a:lnTo>
                    <a:pt x="3277" y="1149"/>
                  </a:lnTo>
                  <a:lnTo>
                    <a:pt x="3296" y="1149"/>
                  </a:lnTo>
                  <a:lnTo>
                    <a:pt x="3296" y="1149"/>
                  </a:lnTo>
                  <a:lnTo>
                    <a:pt x="3309" y="1149"/>
                  </a:lnTo>
                  <a:lnTo>
                    <a:pt x="3321" y="1152"/>
                  </a:lnTo>
                  <a:lnTo>
                    <a:pt x="3321" y="1152"/>
                  </a:lnTo>
                  <a:lnTo>
                    <a:pt x="3346" y="1152"/>
                  </a:lnTo>
                  <a:lnTo>
                    <a:pt x="3346" y="1152"/>
                  </a:lnTo>
                  <a:lnTo>
                    <a:pt x="3371" y="1152"/>
                  </a:lnTo>
                  <a:lnTo>
                    <a:pt x="3371" y="1152"/>
                  </a:lnTo>
                  <a:lnTo>
                    <a:pt x="3389" y="1152"/>
                  </a:lnTo>
                  <a:lnTo>
                    <a:pt x="3389" y="1152"/>
                  </a:lnTo>
                  <a:lnTo>
                    <a:pt x="3402" y="1152"/>
                  </a:lnTo>
                  <a:lnTo>
                    <a:pt x="3415" y="1157"/>
                  </a:lnTo>
                  <a:lnTo>
                    <a:pt x="3415" y="1157"/>
                  </a:lnTo>
                  <a:lnTo>
                    <a:pt x="3440" y="1157"/>
                  </a:lnTo>
                  <a:lnTo>
                    <a:pt x="3440" y="1157"/>
                  </a:lnTo>
                  <a:lnTo>
                    <a:pt x="3464" y="1157"/>
                  </a:lnTo>
                  <a:lnTo>
                    <a:pt x="3464" y="1157"/>
                  </a:lnTo>
                  <a:lnTo>
                    <a:pt x="3489" y="1157"/>
                  </a:lnTo>
                  <a:lnTo>
                    <a:pt x="3489" y="1157"/>
                  </a:lnTo>
                  <a:lnTo>
                    <a:pt x="3508" y="1157"/>
                  </a:lnTo>
                  <a:lnTo>
                    <a:pt x="3508" y="1157"/>
                  </a:lnTo>
                  <a:lnTo>
                    <a:pt x="3533" y="1157"/>
                  </a:lnTo>
                  <a:lnTo>
                    <a:pt x="3533" y="1157"/>
                  </a:lnTo>
                  <a:lnTo>
                    <a:pt x="3545" y="1157"/>
                  </a:lnTo>
                  <a:lnTo>
                    <a:pt x="3557" y="1162"/>
                  </a:lnTo>
                  <a:lnTo>
                    <a:pt x="3557" y="1162"/>
                  </a:lnTo>
                  <a:lnTo>
                    <a:pt x="3583" y="1162"/>
                  </a:lnTo>
                  <a:lnTo>
                    <a:pt x="3583" y="1162"/>
                  </a:lnTo>
                  <a:lnTo>
                    <a:pt x="3608" y="1162"/>
                  </a:lnTo>
                  <a:lnTo>
                    <a:pt x="3608" y="1162"/>
                  </a:lnTo>
                  <a:lnTo>
                    <a:pt x="3626" y="1162"/>
                  </a:lnTo>
                  <a:lnTo>
                    <a:pt x="3626" y="1162"/>
                  </a:lnTo>
                  <a:lnTo>
                    <a:pt x="3651" y="1162"/>
                  </a:lnTo>
                  <a:lnTo>
                    <a:pt x="3651" y="1162"/>
                  </a:lnTo>
                  <a:lnTo>
                    <a:pt x="3676" y="1162"/>
                  </a:lnTo>
                  <a:lnTo>
                    <a:pt x="3676" y="1162"/>
                  </a:lnTo>
                  <a:lnTo>
                    <a:pt x="3701" y="1162"/>
                  </a:lnTo>
                  <a:lnTo>
                    <a:pt x="3701" y="1162"/>
                  </a:lnTo>
                  <a:lnTo>
                    <a:pt x="3720" y="1162"/>
                  </a:lnTo>
                  <a:lnTo>
                    <a:pt x="3720" y="1162"/>
                  </a:lnTo>
                  <a:lnTo>
                    <a:pt x="3745" y="1162"/>
                  </a:lnTo>
                  <a:lnTo>
                    <a:pt x="3745" y="1162"/>
                  </a:lnTo>
                  <a:lnTo>
                    <a:pt x="3770" y="1162"/>
                  </a:lnTo>
                  <a:lnTo>
                    <a:pt x="3770" y="1162"/>
                  </a:lnTo>
                  <a:lnTo>
                    <a:pt x="0" y="1162"/>
                  </a:lnTo>
                  <a:lnTo>
                    <a:pt x="0" y="1162"/>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24582" name="Line 6"/>
            <p:cNvSpPr>
              <a:spLocks noChangeShapeType="1"/>
            </p:cNvSpPr>
            <p:nvPr/>
          </p:nvSpPr>
          <p:spPr bwMode="auto">
            <a:xfrm flipH="1">
              <a:off x="1289" y="3412"/>
              <a:ext cx="3770" cy="0"/>
            </a:xfrm>
            <a:prstGeom prst="line">
              <a:avLst/>
            </a:prstGeom>
            <a:noFill/>
            <a:ln w="9405">
              <a:solidFill>
                <a:srgbClr val="000000"/>
              </a:solidFill>
              <a:round/>
              <a:headEnd/>
              <a:tailEnd/>
            </a:ln>
            <a:effectLst/>
          </p:spPr>
          <p:txBody>
            <a:bodyPr wrap="none" anchor="ctr"/>
            <a:lstStyle/>
            <a:p>
              <a:endParaRPr lang="en-US"/>
            </a:p>
          </p:txBody>
        </p:sp>
        <p:sp>
          <p:nvSpPr>
            <p:cNvPr id="24583" name="Freeform 7"/>
            <p:cNvSpPr>
              <a:spLocks/>
            </p:cNvSpPr>
            <p:nvPr/>
          </p:nvSpPr>
          <p:spPr bwMode="auto">
            <a:xfrm>
              <a:off x="999" y="2255"/>
              <a:ext cx="1847" cy="1161"/>
            </a:xfrm>
            <a:custGeom>
              <a:avLst/>
              <a:gdLst/>
              <a:ahLst/>
              <a:cxnLst>
                <a:cxn ang="0">
                  <a:pos x="1837" y="1160"/>
                </a:cxn>
                <a:cxn ang="0">
                  <a:pos x="1813" y="8"/>
                </a:cxn>
                <a:cxn ang="0">
                  <a:pos x="1788" y="17"/>
                </a:cxn>
                <a:cxn ang="0">
                  <a:pos x="1745" y="45"/>
                </a:cxn>
                <a:cxn ang="0">
                  <a:pos x="1720" y="64"/>
                </a:cxn>
                <a:cxn ang="0">
                  <a:pos x="1670" y="104"/>
                </a:cxn>
                <a:cxn ang="0">
                  <a:pos x="1651" y="132"/>
                </a:cxn>
                <a:cxn ang="0">
                  <a:pos x="1602" y="186"/>
                </a:cxn>
                <a:cxn ang="0">
                  <a:pos x="1576" y="214"/>
                </a:cxn>
                <a:cxn ang="0">
                  <a:pos x="1533" y="277"/>
                </a:cxn>
                <a:cxn ang="0">
                  <a:pos x="1508" y="314"/>
                </a:cxn>
                <a:cxn ang="0">
                  <a:pos x="1458" y="382"/>
                </a:cxn>
                <a:cxn ang="0">
                  <a:pos x="1439" y="414"/>
                </a:cxn>
                <a:cxn ang="0">
                  <a:pos x="1389" y="487"/>
                </a:cxn>
                <a:cxn ang="0">
                  <a:pos x="1365" y="523"/>
                </a:cxn>
                <a:cxn ang="0">
                  <a:pos x="1321" y="592"/>
                </a:cxn>
                <a:cxn ang="0">
                  <a:pos x="1296" y="623"/>
                </a:cxn>
                <a:cxn ang="0">
                  <a:pos x="1246" y="688"/>
                </a:cxn>
                <a:cxn ang="0">
                  <a:pos x="1228" y="720"/>
                </a:cxn>
                <a:cxn ang="0">
                  <a:pos x="1178" y="779"/>
                </a:cxn>
                <a:cxn ang="0">
                  <a:pos x="1152" y="806"/>
                </a:cxn>
                <a:cxn ang="0">
                  <a:pos x="1109" y="861"/>
                </a:cxn>
                <a:cxn ang="0">
                  <a:pos x="1084" y="883"/>
                </a:cxn>
                <a:cxn ang="0">
                  <a:pos x="1035" y="925"/>
                </a:cxn>
                <a:cxn ang="0">
                  <a:pos x="1016" y="947"/>
                </a:cxn>
                <a:cxn ang="0">
                  <a:pos x="966" y="983"/>
                </a:cxn>
                <a:cxn ang="0">
                  <a:pos x="941" y="997"/>
                </a:cxn>
                <a:cxn ang="0">
                  <a:pos x="916" y="1015"/>
                </a:cxn>
                <a:cxn ang="0">
                  <a:pos x="872" y="1043"/>
                </a:cxn>
                <a:cxn ang="0">
                  <a:pos x="847" y="1053"/>
                </a:cxn>
                <a:cxn ang="0">
                  <a:pos x="822" y="1066"/>
                </a:cxn>
                <a:cxn ang="0">
                  <a:pos x="779" y="1084"/>
                </a:cxn>
                <a:cxn ang="0">
                  <a:pos x="754" y="1093"/>
                </a:cxn>
                <a:cxn ang="0">
                  <a:pos x="704" y="1106"/>
                </a:cxn>
                <a:cxn ang="0">
                  <a:pos x="685" y="1111"/>
                </a:cxn>
                <a:cxn ang="0">
                  <a:pos x="636" y="1120"/>
                </a:cxn>
                <a:cxn ang="0">
                  <a:pos x="611" y="1125"/>
                </a:cxn>
                <a:cxn ang="0">
                  <a:pos x="567" y="1134"/>
                </a:cxn>
                <a:cxn ang="0">
                  <a:pos x="542" y="1138"/>
                </a:cxn>
                <a:cxn ang="0">
                  <a:pos x="505" y="1138"/>
                </a:cxn>
                <a:cxn ang="0">
                  <a:pos x="474" y="1144"/>
                </a:cxn>
                <a:cxn ang="0">
                  <a:pos x="448" y="1147"/>
                </a:cxn>
                <a:cxn ang="0">
                  <a:pos x="424" y="1147"/>
                </a:cxn>
                <a:cxn ang="0">
                  <a:pos x="374" y="1147"/>
                </a:cxn>
                <a:cxn ang="0">
                  <a:pos x="355" y="1152"/>
                </a:cxn>
                <a:cxn ang="0">
                  <a:pos x="330" y="1152"/>
                </a:cxn>
                <a:cxn ang="0">
                  <a:pos x="281" y="1152"/>
                </a:cxn>
                <a:cxn ang="0">
                  <a:pos x="262" y="1152"/>
                </a:cxn>
                <a:cxn ang="0">
                  <a:pos x="224" y="1152"/>
                </a:cxn>
                <a:cxn ang="0">
                  <a:pos x="187" y="1157"/>
                </a:cxn>
                <a:cxn ang="0">
                  <a:pos x="162" y="1157"/>
                </a:cxn>
                <a:cxn ang="0">
                  <a:pos x="118" y="1157"/>
                </a:cxn>
                <a:cxn ang="0">
                  <a:pos x="94" y="1157"/>
                </a:cxn>
                <a:cxn ang="0">
                  <a:pos x="50" y="1157"/>
                </a:cxn>
                <a:cxn ang="0">
                  <a:pos x="25" y="1157"/>
                </a:cxn>
                <a:cxn ang="0">
                  <a:pos x="54" y="1157"/>
                </a:cxn>
              </a:cxnLst>
              <a:rect l="0" t="0" r="r" b="b"/>
              <a:pathLst>
                <a:path w="1847" h="1161">
                  <a:moveTo>
                    <a:pt x="54" y="1157"/>
                  </a:moveTo>
                  <a:lnTo>
                    <a:pt x="1846" y="1157"/>
                  </a:lnTo>
                  <a:lnTo>
                    <a:pt x="1837" y="1160"/>
                  </a:lnTo>
                  <a:lnTo>
                    <a:pt x="1837" y="6"/>
                  </a:lnTo>
                  <a:lnTo>
                    <a:pt x="1838" y="0"/>
                  </a:lnTo>
                  <a:lnTo>
                    <a:pt x="1813" y="8"/>
                  </a:lnTo>
                  <a:lnTo>
                    <a:pt x="1813" y="8"/>
                  </a:lnTo>
                  <a:lnTo>
                    <a:pt x="1788" y="17"/>
                  </a:lnTo>
                  <a:lnTo>
                    <a:pt x="1788" y="17"/>
                  </a:lnTo>
                  <a:lnTo>
                    <a:pt x="1770" y="31"/>
                  </a:lnTo>
                  <a:lnTo>
                    <a:pt x="1770" y="31"/>
                  </a:lnTo>
                  <a:lnTo>
                    <a:pt x="1745" y="45"/>
                  </a:lnTo>
                  <a:lnTo>
                    <a:pt x="1745" y="45"/>
                  </a:lnTo>
                  <a:lnTo>
                    <a:pt x="1720" y="64"/>
                  </a:lnTo>
                  <a:lnTo>
                    <a:pt x="1720" y="64"/>
                  </a:lnTo>
                  <a:lnTo>
                    <a:pt x="1695" y="82"/>
                  </a:lnTo>
                  <a:lnTo>
                    <a:pt x="1695" y="82"/>
                  </a:lnTo>
                  <a:lnTo>
                    <a:pt x="1670" y="104"/>
                  </a:lnTo>
                  <a:lnTo>
                    <a:pt x="1670" y="104"/>
                  </a:lnTo>
                  <a:lnTo>
                    <a:pt x="1651" y="132"/>
                  </a:lnTo>
                  <a:lnTo>
                    <a:pt x="1651" y="132"/>
                  </a:lnTo>
                  <a:lnTo>
                    <a:pt x="1627" y="159"/>
                  </a:lnTo>
                  <a:lnTo>
                    <a:pt x="1627" y="159"/>
                  </a:lnTo>
                  <a:lnTo>
                    <a:pt x="1602" y="186"/>
                  </a:lnTo>
                  <a:lnTo>
                    <a:pt x="1602" y="186"/>
                  </a:lnTo>
                  <a:lnTo>
                    <a:pt x="1576" y="214"/>
                  </a:lnTo>
                  <a:lnTo>
                    <a:pt x="1576" y="214"/>
                  </a:lnTo>
                  <a:lnTo>
                    <a:pt x="1558" y="246"/>
                  </a:lnTo>
                  <a:lnTo>
                    <a:pt x="1558" y="246"/>
                  </a:lnTo>
                  <a:lnTo>
                    <a:pt x="1533" y="277"/>
                  </a:lnTo>
                  <a:lnTo>
                    <a:pt x="1533" y="277"/>
                  </a:lnTo>
                  <a:lnTo>
                    <a:pt x="1508" y="314"/>
                  </a:lnTo>
                  <a:lnTo>
                    <a:pt x="1508" y="314"/>
                  </a:lnTo>
                  <a:lnTo>
                    <a:pt x="1483" y="346"/>
                  </a:lnTo>
                  <a:lnTo>
                    <a:pt x="1483" y="346"/>
                  </a:lnTo>
                  <a:lnTo>
                    <a:pt x="1458" y="382"/>
                  </a:lnTo>
                  <a:lnTo>
                    <a:pt x="1458" y="382"/>
                  </a:lnTo>
                  <a:lnTo>
                    <a:pt x="1439" y="414"/>
                  </a:lnTo>
                  <a:lnTo>
                    <a:pt x="1439" y="414"/>
                  </a:lnTo>
                  <a:lnTo>
                    <a:pt x="1414" y="450"/>
                  </a:lnTo>
                  <a:lnTo>
                    <a:pt x="1414" y="450"/>
                  </a:lnTo>
                  <a:lnTo>
                    <a:pt x="1389" y="487"/>
                  </a:lnTo>
                  <a:lnTo>
                    <a:pt x="1389" y="487"/>
                  </a:lnTo>
                  <a:lnTo>
                    <a:pt x="1365" y="523"/>
                  </a:lnTo>
                  <a:lnTo>
                    <a:pt x="1365" y="523"/>
                  </a:lnTo>
                  <a:lnTo>
                    <a:pt x="1346" y="555"/>
                  </a:lnTo>
                  <a:lnTo>
                    <a:pt x="1346" y="555"/>
                  </a:lnTo>
                  <a:lnTo>
                    <a:pt x="1321" y="592"/>
                  </a:lnTo>
                  <a:lnTo>
                    <a:pt x="1321" y="592"/>
                  </a:lnTo>
                  <a:lnTo>
                    <a:pt x="1296" y="623"/>
                  </a:lnTo>
                  <a:lnTo>
                    <a:pt x="1296" y="623"/>
                  </a:lnTo>
                  <a:lnTo>
                    <a:pt x="1271" y="655"/>
                  </a:lnTo>
                  <a:lnTo>
                    <a:pt x="1271" y="655"/>
                  </a:lnTo>
                  <a:lnTo>
                    <a:pt x="1246" y="688"/>
                  </a:lnTo>
                  <a:lnTo>
                    <a:pt x="1246" y="688"/>
                  </a:lnTo>
                  <a:lnTo>
                    <a:pt x="1228" y="720"/>
                  </a:lnTo>
                  <a:lnTo>
                    <a:pt x="1228" y="720"/>
                  </a:lnTo>
                  <a:lnTo>
                    <a:pt x="1203" y="751"/>
                  </a:lnTo>
                  <a:lnTo>
                    <a:pt x="1203" y="751"/>
                  </a:lnTo>
                  <a:lnTo>
                    <a:pt x="1178" y="779"/>
                  </a:lnTo>
                  <a:lnTo>
                    <a:pt x="1178" y="779"/>
                  </a:lnTo>
                  <a:lnTo>
                    <a:pt x="1152" y="806"/>
                  </a:lnTo>
                  <a:lnTo>
                    <a:pt x="1152" y="806"/>
                  </a:lnTo>
                  <a:lnTo>
                    <a:pt x="1128" y="833"/>
                  </a:lnTo>
                  <a:lnTo>
                    <a:pt x="1128" y="833"/>
                  </a:lnTo>
                  <a:lnTo>
                    <a:pt x="1109" y="861"/>
                  </a:lnTo>
                  <a:lnTo>
                    <a:pt x="1109" y="861"/>
                  </a:lnTo>
                  <a:lnTo>
                    <a:pt x="1084" y="883"/>
                  </a:lnTo>
                  <a:lnTo>
                    <a:pt x="1084" y="883"/>
                  </a:lnTo>
                  <a:lnTo>
                    <a:pt x="1059" y="906"/>
                  </a:lnTo>
                  <a:lnTo>
                    <a:pt x="1059" y="906"/>
                  </a:lnTo>
                  <a:lnTo>
                    <a:pt x="1035" y="925"/>
                  </a:lnTo>
                  <a:lnTo>
                    <a:pt x="1035" y="925"/>
                  </a:lnTo>
                  <a:lnTo>
                    <a:pt x="1016" y="947"/>
                  </a:lnTo>
                  <a:lnTo>
                    <a:pt x="1016" y="947"/>
                  </a:lnTo>
                  <a:lnTo>
                    <a:pt x="991" y="965"/>
                  </a:lnTo>
                  <a:lnTo>
                    <a:pt x="991" y="965"/>
                  </a:lnTo>
                  <a:lnTo>
                    <a:pt x="966" y="983"/>
                  </a:lnTo>
                  <a:lnTo>
                    <a:pt x="966" y="983"/>
                  </a:lnTo>
                  <a:lnTo>
                    <a:pt x="941" y="997"/>
                  </a:lnTo>
                  <a:lnTo>
                    <a:pt x="941" y="997"/>
                  </a:lnTo>
                  <a:lnTo>
                    <a:pt x="928" y="1006"/>
                  </a:lnTo>
                  <a:lnTo>
                    <a:pt x="916" y="1015"/>
                  </a:lnTo>
                  <a:lnTo>
                    <a:pt x="916" y="1015"/>
                  </a:lnTo>
                  <a:lnTo>
                    <a:pt x="898" y="1029"/>
                  </a:lnTo>
                  <a:lnTo>
                    <a:pt x="898" y="1029"/>
                  </a:lnTo>
                  <a:lnTo>
                    <a:pt x="872" y="1043"/>
                  </a:lnTo>
                  <a:lnTo>
                    <a:pt x="872" y="1043"/>
                  </a:lnTo>
                  <a:lnTo>
                    <a:pt x="847" y="1053"/>
                  </a:lnTo>
                  <a:lnTo>
                    <a:pt x="847" y="1053"/>
                  </a:lnTo>
                  <a:lnTo>
                    <a:pt x="835" y="1056"/>
                  </a:lnTo>
                  <a:lnTo>
                    <a:pt x="822" y="1066"/>
                  </a:lnTo>
                  <a:lnTo>
                    <a:pt x="822" y="1066"/>
                  </a:lnTo>
                  <a:lnTo>
                    <a:pt x="804" y="1075"/>
                  </a:lnTo>
                  <a:lnTo>
                    <a:pt x="804" y="1075"/>
                  </a:lnTo>
                  <a:lnTo>
                    <a:pt x="779" y="1084"/>
                  </a:lnTo>
                  <a:lnTo>
                    <a:pt x="779" y="1084"/>
                  </a:lnTo>
                  <a:lnTo>
                    <a:pt x="754" y="1093"/>
                  </a:lnTo>
                  <a:lnTo>
                    <a:pt x="754" y="1093"/>
                  </a:lnTo>
                  <a:lnTo>
                    <a:pt x="729" y="1097"/>
                  </a:lnTo>
                  <a:lnTo>
                    <a:pt x="729" y="1097"/>
                  </a:lnTo>
                  <a:lnTo>
                    <a:pt x="704" y="1106"/>
                  </a:lnTo>
                  <a:lnTo>
                    <a:pt x="704" y="1106"/>
                  </a:lnTo>
                  <a:lnTo>
                    <a:pt x="685" y="1111"/>
                  </a:lnTo>
                  <a:lnTo>
                    <a:pt x="685" y="1111"/>
                  </a:lnTo>
                  <a:lnTo>
                    <a:pt x="661" y="1116"/>
                  </a:lnTo>
                  <a:lnTo>
                    <a:pt x="661" y="1116"/>
                  </a:lnTo>
                  <a:lnTo>
                    <a:pt x="636" y="1120"/>
                  </a:lnTo>
                  <a:lnTo>
                    <a:pt x="636" y="1120"/>
                  </a:lnTo>
                  <a:lnTo>
                    <a:pt x="611" y="1125"/>
                  </a:lnTo>
                  <a:lnTo>
                    <a:pt x="611" y="1125"/>
                  </a:lnTo>
                  <a:lnTo>
                    <a:pt x="592" y="1130"/>
                  </a:lnTo>
                  <a:lnTo>
                    <a:pt x="592" y="1130"/>
                  </a:lnTo>
                  <a:lnTo>
                    <a:pt x="567" y="1134"/>
                  </a:lnTo>
                  <a:lnTo>
                    <a:pt x="567" y="1134"/>
                  </a:lnTo>
                  <a:lnTo>
                    <a:pt x="542" y="1138"/>
                  </a:lnTo>
                  <a:lnTo>
                    <a:pt x="542" y="1138"/>
                  </a:lnTo>
                  <a:lnTo>
                    <a:pt x="517" y="1138"/>
                  </a:lnTo>
                  <a:lnTo>
                    <a:pt x="517" y="1138"/>
                  </a:lnTo>
                  <a:lnTo>
                    <a:pt x="505" y="1138"/>
                  </a:lnTo>
                  <a:lnTo>
                    <a:pt x="492" y="1144"/>
                  </a:lnTo>
                  <a:lnTo>
                    <a:pt x="492" y="1144"/>
                  </a:lnTo>
                  <a:lnTo>
                    <a:pt x="474" y="1144"/>
                  </a:lnTo>
                  <a:lnTo>
                    <a:pt x="474" y="1144"/>
                  </a:lnTo>
                  <a:lnTo>
                    <a:pt x="461" y="1144"/>
                  </a:lnTo>
                  <a:lnTo>
                    <a:pt x="448" y="1147"/>
                  </a:lnTo>
                  <a:lnTo>
                    <a:pt x="448" y="1147"/>
                  </a:lnTo>
                  <a:lnTo>
                    <a:pt x="424" y="1147"/>
                  </a:lnTo>
                  <a:lnTo>
                    <a:pt x="424" y="1147"/>
                  </a:lnTo>
                  <a:lnTo>
                    <a:pt x="399" y="1147"/>
                  </a:lnTo>
                  <a:lnTo>
                    <a:pt x="399" y="1147"/>
                  </a:lnTo>
                  <a:lnTo>
                    <a:pt x="374" y="1147"/>
                  </a:lnTo>
                  <a:lnTo>
                    <a:pt x="374" y="1147"/>
                  </a:lnTo>
                  <a:lnTo>
                    <a:pt x="361" y="1147"/>
                  </a:lnTo>
                  <a:lnTo>
                    <a:pt x="355" y="1152"/>
                  </a:lnTo>
                  <a:lnTo>
                    <a:pt x="355" y="1152"/>
                  </a:lnTo>
                  <a:lnTo>
                    <a:pt x="330" y="1152"/>
                  </a:lnTo>
                  <a:lnTo>
                    <a:pt x="330" y="1152"/>
                  </a:lnTo>
                  <a:lnTo>
                    <a:pt x="306" y="1152"/>
                  </a:lnTo>
                  <a:lnTo>
                    <a:pt x="306" y="1152"/>
                  </a:lnTo>
                  <a:lnTo>
                    <a:pt x="281" y="1152"/>
                  </a:lnTo>
                  <a:lnTo>
                    <a:pt x="281" y="1152"/>
                  </a:lnTo>
                  <a:lnTo>
                    <a:pt x="262" y="1152"/>
                  </a:lnTo>
                  <a:lnTo>
                    <a:pt x="262" y="1152"/>
                  </a:lnTo>
                  <a:lnTo>
                    <a:pt x="237" y="1152"/>
                  </a:lnTo>
                  <a:lnTo>
                    <a:pt x="237" y="1152"/>
                  </a:lnTo>
                  <a:lnTo>
                    <a:pt x="224" y="1152"/>
                  </a:lnTo>
                  <a:lnTo>
                    <a:pt x="212" y="1157"/>
                  </a:lnTo>
                  <a:lnTo>
                    <a:pt x="212" y="1157"/>
                  </a:lnTo>
                  <a:lnTo>
                    <a:pt x="187" y="1157"/>
                  </a:lnTo>
                  <a:lnTo>
                    <a:pt x="187" y="1157"/>
                  </a:lnTo>
                  <a:lnTo>
                    <a:pt x="162" y="1157"/>
                  </a:lnTo>
                  <a:lnTo>
                    <a:pt x="162" y="1157"/>
                  </a:lnTo>
                  <a:lnTo>
                    <a:pt x="143" y="1157"/>
                  </a:lnTo>
                  <a:lnTo>
                    <a:pt x="143" y="1157"/>
                  </a:lnTo>
                  <a:lnTo>
                    <a:pt x="118" y="1157"/>
                  </a:lnTo>
                  <a:lnTo>
                    <a:pt x="118" y="1157"/>
                  </a:lnTo>
                  <a:lnTo>
                    <a:pt x="94" y="1157"/>
                  </a:lnTo>
                  <a:lnTo>
                    <a:pt x="94" y="1157"/>
                  </a:lnTo>
                  <a:lnTo>
                    <a:pt x="69" y="1157"/>
                  </a:lnTo>
                  <a:lnTo>
                    <a:pt x="69" y="1157"/>
                  </a:lnTo>
                  <a:lnTo>
                    <a:pt x="50" y="1157"/>
                  </a:lnTo>
                  <a:lnTo>
                    <a:pt x="50" y="1157"/>
                  </a:lnTo>
                  <a:lnTo>
                    <a:pt x="25" y="1157"/>
                  </a:lnTo>
                  <a:lnTo>
                    <a:pt x="25" y="1157"/>
                  </a:lnTo>
                  <a:lnTo>
                    <a:pt x="0" y="1157"/>
                  </a:lnTo>
                  <a:lnTo>
                    <a:pt x="54" y="1157"/>
                  </a:lnTo>
                  <a:lnTo>
                    <a:pt x="54" y="1157"/>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sp>
          <p:nvSpPr>
            <p:cNvPr id="24584" name="Line 8"/>
            <p:cNvSpPr>
              <a:spLocks noChangeShapeType="1"/>
            </p:cNvSpPr>
            <p:nvPr/>
          </p:nvSpPr>
          <p:spPr bwMode="auto">
            <a:xfrm>
              <a:off x="351" y="3412"/>
              <a:ext cx="3770" cy="0"/>
            </a:xfrm>
            <a:prstGeom prst="line">
              <a:avLst/>
            </a:prstGeom>
            <a:noFill/>
            <a:ln w="31511">
              <a:solidFill>
                <a:srgbClr val="000000"/>
              </a:solidFill>
              <a:round/>
              <a:headEnd/>
              <a:tailEnd/>
            </a:ln>
            <a:effectLst/>
          </p:spPr>
          <p:txBody>
            <a:bodyPr wrap="none" anchor="ctr"/>
            <a:lstStyle/>
            <a:p>
              <a:endParaRPr lang="en-US"/>
            </a:p>
          </p:txBody>
        </p:sp>
        <p:sp>
          <p:nvSpPr>
            <p:cNvPr id="24585" name="Line 9"/>
            <p:cNvSpPr>
              <a:spLocks noChangeShapeType="1"/>
            </p:cNvSpPr>
            <p:nvPr/>
          </p:nvSpPr>
          <p:spPr bwMode="auto">
            <a:xfrm>
              <a:off x="351" y="3412"/>
              <a:ext cx="25" cy="0"/>
            </a:xfrm>
            <a:prstGeom prst="line">
              <a:avLst/>
            </a:prstGeom>
            <a:noFill/>
            <a:ln w="31511">
              <a:solidFill>
                <a:srgbClr val="000000"/>
              </a:solidFill>
              <a:round/>
              <a:headEnd/>
              <a:tailEnd/>
            </a:ln>
            <a:effectLst/>
          </p:spPr>
          <p:txBody>
            <a:bodyPr wrap="none" anchor="ctr"/>
            <a:lstStyle/>
            <a:p>
              <a:endParaRPr lang="en-US"/>
            </a:p>
          </p:txBody>
        </p:sp>
        <p:sp>
          <p:nvSpPr>
            <p:cNvPr id="24586" name="Line 10"/>
            <p:cNvSpPr>
              <a:spLocks noChangeShapeType="1"/>
            </p:cNvSpPr>
            <p:nvPr/>
          </p:nvSpPr>
          <p:spPr bwMode="auto">
            <a:xfrm>
              <a:off x="376" y="3412"/>
              <a:ext cx="25" cy="0"/>
            </a:xfrm>
            <a:prstGeom prst="line">
              <a:avLst/>
            </a:prstGeom>
            <a:noFill/>
            <a:ln w="31511">
              <a:solidFill>
                <a:srgbClr val="000000"/>
              </a:solidFill>
              <a:round/>
              <a:headEnd/>
              <a:tailEnd/>
            </a:ln>
            <a:effectLst/>
          </p:spPr>
          <p:txBody>
            <a:bodyPr wrap="none" anchor="ctr"/>
            <a:lstStyle/>
            <a:p>
              <a:endParaRPr lang="en-US"/>
            </a:p>
          </p:txBody>
        </p:sp>
        <p:sp>
          <p:nvSpPr>
            <p:cNvPr id="24587" name="Line 11"/>
            <p:cNvSpPr>
              <a:spLocks noChangeShapeType="1"/>
            </p:cNvSpPr>
            <p:nvPr/>
          </p:nvSpPr>
          <p:spPr bwMode="auto">
            <a:xfrm>
              <a:off x="401" y="3412"/>
              <a:ext cx="19" cy="0"/>
            </a:xfrm>
            <a:prstGeom prst="line">
              <a:avLst/>
            </a:prstGeom>
            <a:noFill/>
            <a:ln w="31511">
              <a:solidFill>
                <a:srgbClr val="000000"/>
              </a:solidFill>
              <a:round/>
              <a:headEnd/>
              <a:tailEnd/>
            </a:ln>
            <a:effectLst/>
          </p:spPr>
          <p:txBody>
            <a:bodyPr wrap="none" anchor="ctr"/>
            <a:lstStyle/>
            <a:p>
              <a:endParaRPr lang="en-US"/>
            </a:p>
          </p:txBody>
        </p:sp>
        <p:sp>
          <p:nvSpPr>
            <p:cNvPr id="24588" name="Line 12"/>
            <p:cNvSpPr>
              <a:spLocks noChangeShapeType="1"/>
            </p:cNvSpPr>
            <p:nvPr/>
          </p:nvSpPr>
          <p:spPr bwMode="auto">
            <a:xfrm>
              <a:off x="420" y="3412"/>
              <a:ext cx="25" cy="0"/>
            </a:xfrm>
            <a:prstGeom prst="line">
              <a:avLst/>
            </a:prstGeom>
            <a:noFill/>
            <a:ln w="31511">
              <a:solidFill>
                <a:srgbClr val="000000"/>
              </a:solidFill>
              <a:round/>
              <a:headEnd/>
              <a:tailEnd/>
            </a:ln>
            <a:effectLst/>
          </p:spPr>
          <p:txBody>
            <a:bodyPr wrap="none" anchor="ctr"/>
            <a:lstStyle/>
            <a:p>
              <a:endParaRPr lang="en-US"/>
            </a:p>
          </p:txBody>
        </p:sp>
        <p:sp>
          <p:nvSpPr>
            <p:cNvPr id="24589" name="Line 13"/>
            <p:cNvSpPr>
              <a:spLocks noChangeShapeType="1"/>
            </p:cNvSpPr>
            <p:nvPr/>
          </p:nvSpPr>
          <p:spPr bwMode="auto">
            <a:xfrm>
              <a:off x="445" y="3412"/>
              <a:ext cx="24" cy="0"/>
            </a:xfrm>
            <a:prstGeom prst="line">
              <a:avLst/>
            </a:prstGeom>
            <a:noFill/>
            <a:ln w="31511">
              <a:solidFill>
                <a:srgbClr val="000000"/>
              </a:solidFill>
              <a:round/>
              <a:headEnd/>
              <a:tailEnd/>
            </a:ln>
            <a:effectLst/>
          </p:spPr>
          <p:txBody>
            <a:bodyPr wrap="none" anchor="ctr"/>
            <a:lstStyle/>
            <a:p>
              <a:endParaRPr lang="en-US"/>
            </a:p>
          </p:txBody>
        </p:sp>
        <p:sp>
          <p:nvSpPr>
            <p:cNvPr id="24590" name="Line 14"/>
            <p:cNvSpPr>
              <a:spLocks noChangeShapeType="1"/>
            </p:cNvSpPr>
            <p:nvPr/>
          </p:nvSpPr>
          <p:spPr bwMode="auto">
            <a:xfrm>
              <a:off x="469" y="3412"/>
              <a:ext cx="25" cy="0"/>
            </a:xfrm>
            <a:prstGeom prst="line">
              <a:avLst/>
            </a:prstGeom>
            <a:noFill/>
            <a:ln w="31511">
              <a:solidFill>
                <a:srgbClr val="000000"/>
              </a:solidFill>
              <a:round/>
              <a:headEnd/>
              <a:tailEnd/>
            </a:ln>
            <a:effectLst/>
          </p:spPr>
          <p:txBody>
            <a:bodyPr wrap="none" anchor="ctr"/>
            <a:lstStyle/>
            <a:p>
              <a:endParaRPr lang="en-US"/>
            </a:p>
          </p:txBody>
        </p:sp>
        <p:sp>
          <p:nvSpPr>
            <p:cNvPr id="24591" name="Line 15"/>
            <p:cNvSpPr>
              <a:spLocks noChangeShapeType="1"/>
            </p:cNvSpPr>
            <p:nvPr/>
          </p:nvSpPr>
          <p:spPr bwMode="auto">
            <a:xfrm>
              <a:off x="494" y="3412"/>
              <a:ext cx="19" cy="0"/>
            </a:xfrm>
            <a:prstGeom prst="line">
              <a:avLst/>
            </a:prstGeom>
            <a:noFill/>
            <a:ln w="31511">
              <a:solidFill>
                <a:srgbClr val="000000"/>
              </a:solidFill>
              <a:round/>
              <a:headEnd/>
              <a:tailEnd/>
            </a:ln>
            <a:effectLst/>
          </p:spPr>
          <p:txBody>
            <a:bodyPr wrap="none" anchor="ctr"/>
            <a:lstStyle/>
            <a:p>
              <a:endParaRPr lang="en-US"/>
            </a:p>
          </p:txBody>
        </p:sp>
        <p:sp>
          <p:nvSpPr>
            <p:cNvPr id="24592" name="Line 16"/>
            <p:cNvSpPr>
              <a:spLocks noChangeShapeType="1"/>
            </p:cNvSpPr>
            <p:nvPr/>
          </p:nvSpPr>
          <p:spPr bwMode="auto">
            <a:xfrm>
              <a:off x="513" y="3412"/>
              <a:ext cx="25" cy="0"/>
            </a:xfrm>
            <a:prstGeom prst="line">
              <a:avLst/>
            </a:prstGeom>
            <a:noFill/>
            <a:ln w="31511">
              <a:solidFill>
                <a:srgbClr val="000000"/>
              </a:solidFill>
              <a:round/>
              <a:headEnd/>
              <a:tailEnd/>
            </a:ln>
            <a:effectLst/>
          </p:spPr>
          <p:txBody>
            <a:bodyPr wrap="none" anchor="ctr"/>
            <a:lstStyle/>
            <a:p>
              <a:endParaRPr lang="en-US"/>
            </a:p>
          </p:txBody>
        </p:sp>
        <p:sp>
          <p:nvSpPr>
            <p:cNvPr id="24593" name="Line 17"/>
            <p:cNvSpPr>
              <a:spLocks noChangeShapeType="1"/>
            </p:cNvSpPr>
            <p:nvPr/>
          </p:nvSpPr>
          <p:spPr bwMode="auto">
            <a:xfrm>
              <a:off x="538" y="3412"/>
              <a:ext cx="25" cy="0"/>
            </a:xfrm>
            <a:prstGeom prst="line">
              <a:avLst/>
            </a:prstGeom>
            <a:noFill/>
            <a:ln w="31511">
              <a:solidFill>
                <a:srgbClr val="000000"/>
              </a:solidFill>
              <a:round/>
              <a:headEnd/>
              <a:tailEnd/>
            </a:ln>
            <a:effectLst/>
          </p:spPr>
          <p:txBody>
            <a:bodyPr wrap="none" anchor="ctr"/>
            <a:lstStyle/>
            <a:p>
              <a:endParaRPr lang="en-US"/>
            </a:p>
          </p:txBody>
        </p:sp>
        <p:sp>
          <p:nvSpPr>
            <p:cNvPr id="24594" name="Freeform 18"/>
            <p:cNvSpPr>
              <a:spLocks/>
            </p:cNvSpPr>
            <p:nvPr/>
          </p:nvSpPr>
          <p:spPr bwMode="auto">
            <a:xfrm>
              <a:off x="563" y="3407"/>
              <a:ext cx="26" cy="6"/>
            </a:xfrm>
            <a:custGeom>
              <a:avLst/>
              <a:gdLst/>
              <a:ahLst/>
              <a:cxnLst>
                <a:cxn ang="0">
                  <a:pos x="0" y="5"/>
                </a:cxn>
                <a:cxn ang="0">
                  <a:pos x="12" y="0"/>
                </a:cxn>
                <a:cxn ang="0">
                  <a:pos x="25" y="0"/>
                </a:cxn>
              </a:cxnLst>
              <a:rect l="0" t="0" r="r" b="b"/>
              <a:pathLst>
                <a:path w="26" h="6">
                  <a:moveTo>
                    <a:pt x="0" y="5"/>
                  </a:moveTo>
                  <a:lnTo>
                    <a:pt x="12" y="0"/>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595" name="Line 19"/>
            <p:cNvSpPr>
              <a:spLocks noChangeShapeType="1"/>
            </p:cNvSpPr>
            <p:nvPr/>
          </p:nvSpPr>
          <p:spPr bwMode="auto">
            <a:xfrm>
              <a:off x="588" y="3407"/>
              <a:ext cx="25" cy="0"/>
            </a:xfrm>
            <a:prstGeom prst="line">
              <a:avLst/>
            </a:prstGeom>
            <a:noFill/>
            <a:ln w="31511">
              <a:solidFill>
                <a:srgbClr val="000000"/>
              </a:solidFill>
              <a:round/>
              <a:headEnd/>
              <a:tailEnd/>
            </a:ln>
            <a:effectLst/>
          </p:spPr>
          <p:txBody>
            <a:bodyPr wrap="none" anchor="ctr"/>
            <a:lstStyle/>
            <a:p>
              <a:endParaRPr lang="en-US"/>
            </a:p>
          </p:txBody>
        </p:sp>
        <p:sp>
          <p:nvSpPr>
            <p:cNvPr id="24596" name="Line 20"/>
            <p:cNvSpPr>
              <a:spLocks noChangeShapeType="1"/>
            </p:cNvSpPr>
            <p:nvPr/>
          </p:nvSpPr>
          <p:spPr bwMode="auto">
            <a:xfrm>
              <a:off x="613" y="3407"/>
              <a:ext cx="18" cy="0"/>
            </a:xfrm>
            <a:prstGeom prst="line">
              <a:avLst/>
            </a:prstGeom>
            <a:noFill/>
            <a:ln w="31511">
              <a:solidFill>
                <a:srgbClr val="000000"/>
              </a:solidFill>
              <a:round/>
              <a:headEnd/>
              <a:tailEnd/>
            </a:ln>
            <a:effectLst/>
          </p:spPr>
          <p:txBody>
            <a:bodyPr wrap="none" anchor="ctr"/>
            <a:lstStyle/>
            <a:p>
              <a:endParaRPr lang="en-US"/>
            </a:p>
          </p:txBody>
        </p:sp>
        <p:sp>
          <p:nvSpPr>
            <p:cNvPr id="24597" name="Line 21"/>
            <p:cNvSpPr>
              <a:spLocks noChangeShapeType="1"/>
            </p:cNvSpPr>
            <p:nvPr/>
          </p:nvSpPr>
          <p:spPr bwMode="auto">
            <a:xfrm>
              <a:off x="631" y="3407"/>
              <a:ext cx="25" cy="0"/>
            </a:xfrm>
            <a:prstGeom prst="line">
              <a:avLst/>
            </a:prstGeom>
            <a:noFill/>
            <a:ln w="31511">
              <a:solidFill>
                <a:srgbClr val="000000"/>
              </a:solidFill>
              <a:round/>
              <a:headEnd/>
              <a:tailEnd/>
            </a:ln>
            <a:effectLst/>
          </p:spPr>
          <p:txBody>
            <a:bodyPr wrap="none" anchor="ctr"/>
            <a:lstStyle/>
            <a:p>
              <a:endParaRPr lang="en-US"/>
            </a:p>
          </p:txBody>
        </p:sp>
        <p:sp>
          <p:nvSpPr>
            <p:cNvPr id="24598" name="Line 22"/>
            <p:cNvSpPr>
              <a:spLocks noChangeShapeType="1"/>
            </p:cNvSpPr>
            <p:nvPr/>
          </p:nvSpPr>
          <p:spPr bwMode="auto">
            <a:xfrm>
              <a:off x="656" y="3407"/>
              <a:ext cx="26" cy="0"/>
            </a:xfrm>
            <a:prstGeom prst="line">
              <a:avLst/>
            </a:prstGeom>
            <a:noFill/>
            <a:ln w="31511">
              <a:solidFill>
                <a:srgbClr val="000000"/>
              </a:solidFill>
              <a:round/>
              <a:headEnd/>
              <a:tailEnd/>
            </a:ln>
            <a:effectLst/>
          </p:spPr>
          <p:txBody>
            <a:bodyPr wrap="none" anchor="ctr"/>
            <a:lstStyle/>
            <a:p>
              <a:endParaRPr lang="en-US"/>
            </a:p>
          </p:txBody>
        </p:sp>
        <p:sp>
          <p:nvSpPr>
            <p:cNvPr id="24599" name="Line 23"/>
            <p:cNvSpPr>
              <a:spLocks noChangeShapeType="1"/>
            </p:cNvSpPr>
            <p:nvPr/>
          </p:nvSpPr>
          <p:spPr bwMode="auto">
            <a:xfrm>
              <a:off x="682" y="3407"/>
              <a:ext cx="25" cy="0"/>
            </a:xfrm>
            <a:prstGeom prst="line">
              <a:avLst/>
            </a:prstGeom>
            <a:noFill/>
            <a:ln w="31511">
              <a:solidFill>
                <a:srgbClr val="000000"/>
              </a:solidFill>
              <a:round/>
              <a:headEnd/>
              <a:tailEnd/>
            </a:ln>
            <a:effectLst/>
          </p:spPr>
          <p:txBody>
            <a:bodyPr wrap="none" anchor="ctr"/>
            <a:lstStyle/>
            <a:p>
              <a:endParaRPr lang="en-US"/>
            </a:p>
          </p:txBody>
        </p:sp>
        <p:sp>
          <p:nvSpPr>
            <p:cNvPr id="24600" name="Freeform 24"/>
            <p:cNvSpPr>
              <a:spLocks/>
            </p:cNvSpPr>
            <p:nvPr/>
          </p:nvSpPr>
          <p:spPr bwMode="auto">
            <a:xfrm>
              <a:off x="707" y="3402"/>
              <a:ext cx="19" cy="6"/>
            </a:xfrm>
            <a:custGeom>
              <a:avLst/>
              <a:gdLst/>
              <a:ahLst/>
              <a:cxnLst>
                <a:cxn ang="0">
                  <a:pos x="0" y="5"/>
                </a:cxn>
                <a:cxn ang="0">
                  <a:pos x="5" y="0"/>
                </a:cxn>
                <a:cxn ang="0">
                  <a:pos x="18" y="0"/>
                </a:cxn>
              </a:cxnLst>
              <a:rect l="0" t="0" r="r" b="b"/>
              <a:pathLst>
                <a:path w="19" h="6">
                  <a:moveTo>
                    <a:pt x="0" y="5"/>
                  </a:moveTo>
                  <a:lnTo>
                    <a:pt x="5" y="0"/>
                  </a:lnTo>
                  <a:lnTo>
                    <a:pt x="18"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601" name="Line 25"/>
            <p:cNvSpPr>
              <a:spLocks noChangeShapeType="1"/>
            </p:cNvSpPr>
            <p:nvPr/>
          </p:nvSpPr>
          <p:spPr bwMode="auto">
            <a:xfrm>
              <a:off x="725" y="3402"/>
              <a:ext cx="25" cy="0"/>
            </a:xfrm>
            <a:prstGeom prst="line">
              <a:avLst/>
            </a:prstGeom>
            <a:noFill/>
            <a:ln w="31511">
              <a:solidFill>
                <a:srgbClr val="000000"/>
              </a:solidFill>
              <a:round/>
              <a:headEnd/>
              <a:tailEnd/>
            </a:ln>
            <a:effectLst/>
          </p:spPr>
          <p:txBody>
            <a:bodyPr wrap="none" anchor="ctr"/>
            <a:lstStyle/>
            <a:p>
              <a:endParaRPr lang="en-US"/>
            </a:p>
          </p:txBody>
        </p:sp>
        <p:sp>
          <p:nvSpPr>
            <p:cNvPr id="24602" name="Line 26"/>
            <p:cNvSpPr>
              <a:spLocks noChangeShapeType="1"/>
            </p:cNvSpPr>
            <p:nvPr/>
          </p:nvSpPr>
          <p:spPr bwMode="auto">
            <a:xfrm>
              <a:off x="750" y="3402"/>
              <a:ext cx="25" cy="0"/>
            </a:xfrm>
            <a:prstGeom prst="line">
              <a:avLst/>
            </a:prstGeom>
            <a:noFill/>
            <a:ln w="31511">
              <a:solidFill>
                <a:srgbClr val="000000"/>
              </a:solidFill>
              <a:round/>
              <a:headEnd/>
              <a:tailEnd/>
            </a:ln>
            <a:effectLst/>
          </p:spPr>
          <p:txBody>
            <a:bodyPr wrap="none" anchor="ctr"/>
            <a:lstStyle/>
            <a:p>
              <a:endParaRPr lang="en-US"/>
            </a:p>
          </p:txBody>
        </p:sp>
        <p:sp>
          <p:nvSpPr>
            <p:cNvPr id="24603" name="Line 27"/>
            <p:cNvSpPr>
              <a:spLocks noChangeShapeType="1"/>
            </p:cNvSpPr>
            <p:nvPr/>
          </p:nvSpPr>
          <p:spPr bwMode="auto">
            <a:xfrm>
              <a:off x="775" y="3402"/>
              <a:ext cx="25" cy="0"/>
            </a:xfrm>
            <a:prstGeom prst="line">
              <a:avLst/>
            </a:prstGeom>
            <a:noFill/>
            <a:ln w="31511">
              <a:solidFill>
                <a:srgbClr val="000000"/>
              </a:solidFill>
              <a:round/>
              <a:headEnd/>
              <a:tailEnd/>
            </a:ln>
            <a:effectLst/>
          </p:spPr>
          <p:txBody>
            <a:bodyPr wrap="none" anchor="ctr"/>
            <a:lstStyle/>
            <a:p>
              <a:endParaRPr lang="en-US"/>
            </a:p>
          </p:txBody>
        </p:sp>
        <p:sp>
          <p:nvSpPr>
            <p:cNvPr id="24604" name="Freeform 28"/>
            <p:cNvSpPr>
              <a:spLocks/>
            </p:cNvSpPr>
            <p:nvPr/>
          </p:nvSpPr>
          <p:spPr bwMode="auto">
            <a:xfrm>
              <a:off x="800" y="3399"/>
              <a:ext cx="25" cy="4"/>
            </a:xfrm>
            <a:custGeom>
              <a:avLst/>
              <a:gdLst/>
              <a:ahLst/>
              <a:cxnLst>
                <a:cxn ang="0">
                  <a:pos x="0" y="3"/>
                </a:cxn>
                <a:cxn ang="0">
                  <a:pos x="12" y="0"/>
                </a:cxn>
                <a:cxn ang="0">
                  <a:pos x="24" y="0"/>
                </a:cxn>
              </a:cxnLst>
              <a:rect l="0" t="0" r="r" b="b"/>
              <a:pathLst>
                <a:path w="25" h="4">
                  <a:moveTo>
                    <a:pt x="0" y="3"/>
                  </a:moveTo>
                  <a:lnTo>
                    <a:pt x="12" y="0"/>
                  </a:lnTo>
                  <a:lnTo>
                    <a:pt x="24"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605" name="Line 29"/>
            <p:cNvSpPr>
              <a:spLocks noChangeShapeType="1"/>
            </p:cNvSpPr>
            <p:nvPr/>
          </p:nvSpPr>
          <p:spPr bwMode="auto">
            <a:xfrm>
              <a:off x="824" y="3399"/>
              <a:ext cx="19" cy="0"/>
            </a:xfrm>
            <a:prstGeom prst="line">
              <a:avLst/>
            </a:prstGeom>
            <a:noFill/>
            <a:ln w="31511">
              <a:solidFill>
                <a:srgbClr val="000000"/>
              </a:solidFill>
              <a:round/>
              <a:headEnd/>
              <a:tailEnd/>
            </a:ln>
            <a:effectLst/>
          </p:spPr>
          <p:txBody>
            <a:bodyPr wrap="none" anchor="ctr"/>
            <a:lstStyle/>
            <a:p>
              <a:endParaRPr lang="en-US"/>
            </a:p>
          </p:txBody>
        </p:sp>
        <p:sp>
          <p:nvSpPr>
            <p:cNvPr id="24606" name="Freeform 30"/>
            <p:cNvSpPr>
              <a:spLocks/>
            </p:cNvSpPr>
            <p:nvPr/>
          </p:nvSpPr>
          <p:spPr bwMode="auto">
            <a:xfrm>
              <a:off x="843" y="3393"/>
              <a:ext cx="26" cy="7"/>
            </a:xfrm>
            <a:custGeom>
              <a:avLst/>
              <a:gdLst/>
              <a:ahLst/>
              <a:cxnLst>
                <a:cxn ang="0">
                  <a:pos x="0" y="6"/>
                </a:cxn>
                <a:cxn ang="0">
                  <a:pos x="12" y="0"/>
                </a:cxn>
                <a:cxn ang="0">
                  <a:pos x="25" y="0"/>
                </a:cxn>
              </a:cxnLst>
              <a:rect l="0" t="0" r="r" b="b"/>
              <a:pathLst>
                <a:path w="26" h="7">
                  <a:moveTo>
                    <a:pt x="0" y="6"/>
                  </a:moveTo>
                  <a:lnTo>
                    <a:pt x="12" y="0"/>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607" name="Line 31"/>
            <p:cNvSpPr>
              <a:spLocks noChangeShapeType="1"/>
            </p:cNvSpPr>
            <p:nvPr/>
          </p:nvSpPr>
          <p:spPr bwMode="auto">
            <a:xfrm>
              <a:off x="868" y="3393"/>
              <a:ext cx="25" cy="0"/>
            </a:xfrm>
            <a:prstGeom prst="line">
              <a:avLst/>
            </a:prstGeom>
            <a:noFill/>
            <a:ln w="31511">
              <a:solidFill>
                <a:srgbClr val="000000"/>
              </a:solidFill>
              <a:round/>
              <a:headEnd/>
              <a:tailEnd/>
            </a:ln>
            <a:effectLst/>
          </p:spPr>
          <p:txBody>
            <a:bodyPr wrap="none" anchor="ctr"/>
            <a:lstStyle/>
            <a:p>
              <a:endParaRPr lang="en-US"/>
            </a:p>
          </p:txBody>
        </p:sp>
        <p:sp>
          <p:nvSpPr>
            <p:cNvPr id="24608" name="Line 32"/>
            <p:cNvSpPr>
              <a:spLocks noChangeShapeType="1"/>
            </p:cNvSpPr>
            <p:nvPr/>
          </p:nvSpPr>
          <p:spPr bwMode="auto">
            <a:xfrm flipV="1">
              <a:off x="893" y="3389"/>
              <a:ext cx="25" cy="4"/>
            </a:xfrm>
            <a:prstGeom prst="line">
              <a:avLst/>
            </a:prstGeom>
            <a:noFill/>
            <a:ln w="31511">
              <a:solidFill>
                <a:srgbClr val="000000"/>
              </a:solidFill>
              <a:round/>
              <a:headEnd/>
              <a:tailEnd/>
            </a:ln>
            <a:effectLst/>
          </p:spPr>
          <p:txBody>
            <a:bodyPr wrap="none" anchor="ctr"/>
            <a:lstStyle/>
            <a:p>
              <a:endParaRPr lang="en-US"/>
            </a:p>
          </p:txBody>
        </p:sp>
        <p:sp>
          <p:nvSpPr>
            <p:cNvPr id="24609" name="Line 33"/>
            <p:cNvSpPr>
              <a:spLocks noChangeShapeType="1"/>
            </p:cNvSpPr>
            <p:nvPr/>
          </p:nvSpPr>
          <p:spPr bwMode="auto">
            <a:xfrm flipV="1">
              <a:off x="918" y="3385"/>
              <a:ext cx="25" cy="4"/>
            </a:xfrm>
            <a:prstGeom prst="line">
              <a:avLst/>
            </a:prstGeom>
            <a:noFill/>
            <a:ln w="31511">
              <a:solidFill>
                <a:srgbClr val="000000"/>
              </a:solidFill>
              <a:round/>
              <a:headEnd/>
              <a:tailEnd/>
            </a:ln>
            <a:effectLst/>
          </p:spPr>
          <p:txBody>
            <a:bodyPr wrap="none" anchor="ctr"/>
            <a:lstStyle/>
            <a:p>
              <a:endParaRPr lang="en-US"/>
            </a:p>
          </p:txBody>
        </p:sp>
        <p:sp>
          <p:nvSpPr>
            <p:cNvPr id="24610" name="Line 34"/>
            <p:cNvSpPr>
              <a:spLocks noChangeShapeType="1"/>
            </p:cNvSpPr>
            <p:nvPr/>
          </p:nvSpPr>
          <p:spPr bwMode="auto">
            <a:xfrm flipV="1">
              <a:off x="943" y="3380"/>
              <a:ext cx="19" cy="5"/>
            </a:xfrm>
            <a:prstGeom prst="line">
              <a:avLst/>
            </a:prstGeom>
            <a:noFill/>
            <a:ln w="31511">
              <a:solidFill>
                <a:srgbClr val="000000"/>
              </a:solidFill>
              <a:round/>
              <a:headEnd/>
              <a:tailEnd/>
            </a:ln>
            <a:effectLst/>
          </p:spPr>
          <p:txBody>
            <a:bodyPr wrap="none" anchor="ctr"/>
            <a:lstStyle/>
            <a:p>
              <a:endParaRPr lang="en-US"/>
            </a:p>
          </p:txBody>
        </p:sp>
        <p:sp>
          <p:nvSpPr>
            <p:cNvPr id="24611" name="Line 35"/>
            <p:cNvSpPr>
              <a:spLocks noChangeShapeType="1"/>
            </p:cNvSpPr>
            <p:nvPr/>
          </p:nvSpPr>
          <p:spPr bwMode="auto">
            <a:xfrm flipV="1">
              <a:off x="962" y="3375"/>
              <a:ext cx="25" cy="5"/>
            </a:xfrm>
            <a:prstGeom prst="line">
              <a:avLst/>
            </a:prstGeom>
            <a:noFill/>
            <a:ln w="31511">
              <a:solidFill>
                <a:srgbClr val="000000"/>
              </a:solidFill>
              <a:round/>
              <a:headEnd/>
              <a:tailEnd/>
            </a:ln>
            <a:effectLst/>
          </p:spPr>
          <p:txBody>
            <a:bodyPr wrap="none" anchor="ctr"/>
            <a:lstStyle/>
            <a:p>
              <a:endParaRPr lang="en-US"/>
            </a:p>
          </p:txBody>
        </p:sp>
        <p:sp>
          <p:nvSpPr>
            <p:cNvPr id="24612" name="Line 36"/>
            <p:cNvSpPr>
              <a:spLocks noChangeShapeType="1"/>
            </p:cNvSpPr>
            <p:nvPr/>
          </p:nvSpPr>
          <p:spPr bwMode="auto">
            <a:xfrm flipV="1">
              <a:off x="987" y="3371"/>
              <a:ext cx="25" cy="4"/>
            </a:xfrm>
            <a:prstGeom prst="line">
              <a:avLst/>
            </a:prstGeom>
            <a:noFill/>
            <a:ln w="31511">
              <a:solidFill>
                <a:srgbClr val="000000"/>
              </a:solidFill>
              <a:round/>
              <a:headEnd/>
              <a:tailEnd/>
            </a:ln>
            <a:effectLst/>
          </p:spPr>
          <p:txBody>
            <a:bodyPr wrap="none" anchor="ctr"/>
            <a:lstStyle/>
            <a:p>
              <a:endParaRPr lang="en-US"/>
            </a:p>
          </p:txBody>
        </p:sp>
        <p:sp>
          <p:nvSpPr>
            <p:cNvPr id="24613" name="Line 37"/>
            <p:cNvSpPr>
              <a:spLocks noChangeShapeType="1"/>
            </p:cNvSpPr>
            <p:nvPr/>
          </p:nvSpPr>
          <p:spPr bwMode="auto">
            <a:xfrm flipV="1">
              <a:off x="1012" y="3366"/>
              <a:ext cx="24" cy="5"/>
            </a:xfrm>
            <a:prstGeom prst="line">
              <a:avLst/>
            </a:prstGeom>
            <a:noFill/>
            <a:ln w="31511">
              <a:solidFill>
                <a:srgbClr val="000000"/>
              </a:solidFill>
              <a:round/>
              <a:headEnd/>
              <a:tailEnd/>
            </a:ln>
            <a:effectLst/>
          </p:spPr>
          <p:txBody>
            <a:bodyPr wrap="none" anchor="ctr"/>
            <a:lstStyle/>
            <a:p>
              <a:endParaRPr lang="en-US"/>
            </a:p>
          </p:txBody>
        </p:sp>
        <p:sp>
          <p:nvSpPr>
            <p:cNvPr id="24614" name="Line 38"/>
            <p:cNvSpPr>
              <a:spLocks noChangeShapeType="1"/>
            </p:cNvSpPr>
            <p:nvPr/>
          </p:nvSpPr>
          <p:spPr bwMode="auto">
            <a:xfrm flipV="1">
              <a:off x="1036" y="3361"/>
              <a:ext cx="19" cy="5"/>
            </a:xfrm>
            <a:prstGeom prst="line">
              <a:avLst/>
            </a:prstGeom>
            <a:noFill/>
            <a:ln w="31511">
              <a:solidFill>
                <a:srgbClr val="000000"/>
              </a:solidFill>
              <a:round/>
              <a:headEnd/>
              <a:tailEnd/>
            </a:ln>
            <a:effectLst/>
          </p:spPr>
          <p:txBody>
            <a:bodyPr wrap="none" anchor="ctr"/>
            <a:lstStyle/>
            <a:p>
              <a:endParaRPr lang="en-US"/>
            </a:p>
          </p:txBody>
        </p:sp>
        <p:sp>
          <p:nvSpPr>
            <p:cNvPr id="24615" name="Line 39"/>
            <p:cNvSpPr>
              <a:spLocks noChangeShapeType="1"/>
            </p:cNvSpPr>
            <p:nvPr/>
          </p:nvSpPr>
          <p:spPr bwMode="auto">
            <a:xfrm flipV="1">
              <a:off x="1055" y="3352"/>
              <a:ext cx="25" cy="9"/>
            </a:xfrm>
            <a:prstGeom prst="line">
              <a:avLst/>
            </a:prstGeom>
            <a:noFill/>
            <a:ln w="31511">
              <a:solidFill>
                <a:srgbClr val="000000"/>
              </a:solidFill>
              <a:round/>
              <a:headEnd/>
              <a:tailEnd/>
            </a:ln>
            <a:effectLst/>
          </p:spPr>
          <p:txBody>
            <a:bodyPr wrap="none" anchor="ctr"/>
            <a:lstStyle/>
            <a:p>
              <a:endParaRPr lang="en-US"/>
            </a:p>
          </p:txBody>
        </p:sp>
        <p:sp>
          <p:nvSpPr>
            <p:cNvPr id="24616" name="Line 40"/>
            <p:cNvSpPr>
              <a:spLocks noChangeShapeType="1"/>
            </p:cNvSpPr>
            <p:nvPr/>
          </p:nvSpPr>
          <p:spPr bwMode="auto">
            <a:xfrm flipV="1">
              <a:off x="1080" y="3348"/>
              <a:ext cx="25" cy="4"/>
            </a:xfrm>
            <a:prstGeom prst="line">
              <a:avLst/>
            </a:prstGeom>
            <a:noFill/>
            <a:ln w="31511">
              <a:solidFill>
                <a:srgbClr val="000000"/>
              </a:solidFill>
              <a:round/>
              <a:headEnd/>
              <a:tailEnd/>
            </a:ln>
            <a:effectLst/>
          </p:spPr>
          <p:txBody>
            <a:bodyPr wrap="none" anchor="ctr"/>
            <a:lstStyle/>
            <a:p>
              <a:endParaRPr lang="en-US"/>
            </a:p>
          </p:txBody>
        </p:sp>
        <p:sp>
          <p:nvSpPr>
            <p:cNvPr id="24617" name="Line 41"/>
            <p:cNvSpPr>
              <a:spLocks noChangeShapeType="1"/>
            </p:cNvSpPr>
            <p:nvPr/>
          </p:nvSpPr>
          <p:spPr bwMode="auto">
            <a:xfrm flipV="1">
              <a:off x="1105" y="3339"/>
              <a:ext cx="25" cy="9"/>
            </a:xfrm>
            <a:prstGeom prst="line">
              <a:avLst/>
            </a:prstGeom>
            <a:noFill/>
            <a:ln w="31511">
              <a:solidFill>
                <a:srgbClr val="000000"/>
              </a:solidFill>
              <a:round/>
              <a:headEnd/>
              <a:tailEnd/>
            </a:ln>
            <a:effectLst/>
          </p:spPr>
          <p:txBody>
            <a:bodyPr wrap="none" anchor="ctr"/>
            <a:lstStyle/>
            <a:p>
              <a:endParaRPr lang="en-US"/>
            </a:p>
          </p:txBody>
        </p:sp>
        <p:sp>
          <p:nvSpPr>
            <p:cNvPr id="24618" name="Line 42"/>
            <p:cNvSpPr>
              <a:spLocks noChangeShapeType="1"/>
            </p:cNvSpPr>
            <p:nvPr/>
          </p:nvSpPr>
          <p:spPr bwMode="auto">
            <a:xfrm flipV="1">
              <a:off x="1130" y="3330"/>
              <a:ext cx="25" cy="9"/>
            </a:xfrm>
            <a:prstGeom prst="line">
              <a:avLst/>
            </a:prstGeom>
            <a:noFill/>
            <a:ln w="31511">
              <a:solidFill>
                <a:srgbClr val="000000"/>
              </a:solidFill>
              <a:round/>
              <a:headEnd/>
              <a:tailEnd/>
            </a:ln>
            <a:effectLst/>
          </p:spPr>
          <p:txBody>
            <a:bodyPr wrap="none" anchor="ctr"/>
            <a:lstStyle/>
            <a:p>
              <a:endParaRPr lang="en-US"/>
            </a:p>
          </p:txBody>
        </p:sp>
        <p:sp>
          <p:nvSpPr>
            <p:cNvPr id="24619" name="Line 43"/>
            <p:cNvSpPr>
              <a:spLocks noChangeShapeType="1"/>
            </p:cNvSpPr>
            <p:nvPr/>
          </p:nvSpPr>
          <p:spPr bwMode="auto">
            <a:xfrm flipV="1">
              <a:off x="1155" y="3321"/>
              <a:ext cx="18" cy="9"/>
            </a:xfrm>
            <a:prstGeom prst="line">
              <a:avLst/>
            </a:prstGeom>
            <a:noFill/>
            <a:ln w="31511">
              <a:solidFill>
                <a:srgbClr val="000000"/>
              </a:solidFill>
              <a:round/>
              <a:headEnd/>
              <a:tailEnd/>
            </a:ln>
            <a:effectLst/>
          </p:spPr>
          <p:txBody>
            <a:bodyPr wrap="none" anchor="ctr"/>
            <a:lstStyle/>
            <a:p>
              <a:endParaRPr lang="en-US"/>
            </a:p>
          </p:txBody>
        </p:sp>
        <p:sp>
          <p:nvSpPr>
            <p:cNvPr id="24620" name="Freeform 44"/>
            <p:cNvSpPr>
              <a:spLocks/>
            </p:cNvSpPr>
            <p:nvPr/>
          </p:nvSpPr>
          <p:spPr bwMode="auto">
            <a:xfrm>
              <a:off x="1173" y="3308"/>
              <a:ext cx="26" cy="14"/>
            </a:xfrm>
            <a:custGeom>
              <a:avLst/>
              <a:gdLst/>
              <a:ahLst/>
              <a:cxnLst>
                <a:cxn ang="0">
                  <a:pos x="0" y="13"/>
                </a:cxn>
                <a:cxn ang="0">
                  <a:pos x="13" y="3"/>
                </a:cxn>
                <a:cxn ang="0">
                  <a:pos x="25" y="0"/>
                </a:cxn>
              </a:cxnLst>
              <a:rect l="0" t="0" r="r" b="b"/>
              <a:pathLst>
                <a:path w="26" h="14">
                  <a:moveTo>
                    <a:pt x="0" y="13"/>
                  </a:moveTo>
                  <a:lnTo>
                    <a:pt x="13" y="3"/>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621" name="Line 45"/>
            <p:cNvSpPr>
              <a:spLocks noChangeShapeType="1"/>
            </p:cNvSpPr>
            <p:nvPr/>
          </p:nvSpPr>
          <p:spPr bwMode="auto">
            <a:xfrm flipV="1">
              <a:off x="1198" y="3298"/>
              <a:ext cx="25" cy="10"/>
            </a:xfrm>
            <a:prstGeom prst="line">
              <a:avLst/>
            </a:prstGeom>
            <a:noFill/>
            <a:ln w="31511">
              <a:solidFill>
                <a:srgbClr val="000000"/>
              </a:solidFill>
              <a:round/>
              <a:headEnd/>
              <a:tailEnd/>
            </a:ln>
            <a:effectLst/>
          </p:spPr>
          <p:txBody>
            <a:bodyPr wrap="none" anchor="ctr"/>
            <a:lstStyle/>
            <a:p>
              <a:endParaRPr lang="en-US"/>
            </a:p>
          </p:txBody>
        </p:sp>
        <p:sp>
          <p:nvSpPr>
            <p:cNvPr id="24622" name="Line 46"/>
            <p:cNvSpPr>
              <a:spLocks noChangeShapeType="1"/>
            </p:cNvSpPr>
            <p:nvPr/>
          </p:nvSpPr>
          <p:spPr bwMode="auto">
            <a:xfrm flipV="1">
              <a:off x="1223" y="3284"/>
              <a:ext cx="25" cy="14"/>
            </a:xfrm>
            <a:prstGeom prst="line">
              <a:avLst/>
            </a:prstGeom>
            <a:noFill/>
            <a:ln w="31511">
              <a:solidFill>
                <a:srgbClr val="000000"/>
              </a:solidFill>
              <a:round/>
              <a:headEnd/>
              <a:tailEnd/>
            </a:ln>
            <a:effectLst/>
          </p:spPr>
          <p:txBody>
            <a:bodyPr wrap="none" anchor="ctr"/>
            <a:lstStyle/>
            <a:p>
              <a:endParaRPr lang="en-US"/>
            </a:p>
          </p:txBody>
        </p:sp>
        <p:sp>
          <p:nvSpPr>
            <p:cNvPr id="24623" name="Line 47"/>
            <p:cNvSpPr>
              <a:spLocks noChangeShapeType="1"/>
            </p:cNvSpPr>
            <p:nvPr/>
          </p:nvSpPr>
          <p:spPr bwMode="auto">
            <a:xfrm flipV="1">
              <a:off x="1248" y="3270"/>
              <a:ext cx="19" cy="14"/>
            </a:xfrm>
            <a:prstGeom prst="line">
              <a:avLst/>
            </a:prstGeom>
            <a:noFill/>
            <a:ln w="31511">
              <a:solidFill>
                <a:srgbClr val="000000"/>
              </a:solidFill>
              <a:round/>
              <a:headEnd/>
              <a:tailEnd/>
            </a:ln>
            <a:effectLst/>
          </p:spPr>
          <p:txBody>
            <a:bodyPr wrap="none" anchor="ctr"/>
            <a:lstStyle/>
            <a:p>
              <a:endParaRPr lang="en-US"/>
            </a:p>
          </p:txBody>
        </p:sp>
        <p:sp>
          <p:nvSpPr>
            <p:cNvPr id="24624" name="Freeform 48"/>
            <p:cNvSpPr>
              <a:spLocks/>
            </p:cNvSpPr>
            <p:nvPr/>
          </p:nvSpPr>
          <p:spPr bwMode="auto">
            <a:xfrm>
              <a:off x="1267" y="3252"/>
              <a:ext cx="26" cy="19"/>
            </a:xfrm>
            <a:custGeom>
              <a:avLst/>
              <a:gdLst/>
              <a:ahLst/>
              <a:cxnLst>
                <a:cxn ang="0">
                  <a:pos x="0" y="18"/>
                </a:cxn>
                <a:cxn ang="0">
                  <a:pos x="13" y="9"/>
                </a:cxn>
                <a:cxn ang="0">
                  <a:pos x="25" y="0"/>
                </a:cxn>
              </a:cxnLst>
              <a:rect l="0" t="0" r="r" b="b"/>
              <a:pathLst>
                <a:path w="26" h="19">
                  <a:moveTo>
                    <a:pt x="0" y="18"/>
                  </a:moveTo>
                  <a:lnTo>
                    <a:pt x="13" y="9"/>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625" name="Line 49"/>
            <p:cNvSpPr>
              <a:spLocks noChangeShapeType="1"/>
            </p:cNvSpPr>
            <p:nvPr/>
          </p:nvSpPr>
          <p:spPr bwMode="auto">
            <a:xfrm flipV="1">
              <a:off x="1292" y="3238"/>
              <a:ext cx="25" cy="14"/>
            </a:xfrm>
            <a:prstGeom prst="line">
              <a:avLst/>
            </a:prstGeom>
            <a:noFill/>
            <a:ln w="31511">
              <a:solidFill>
                <a:srgbClr val="000000"/>
              </a:solidFill>
              <a:round/>
              <a:headEnd/>
              <a:tailEnd/>
            </a:ln>
            <a:effectLst/>
          </p:spPr>
          <p:txBody>
            <a:bodyPr wrap="none" anchor="ctr"/>
            <a:lstStyle/>
            <a:p>
              <a:endParaRPr lang="en-US"/>
            </a:p>
          </p:txBody>
        </p:sp>
        <p:sp>
          <p:nvSpPr>
            <p:cNvPr id="24626" name="Line 50"/>
            <p:cNvSpPr>
              <a:spLocks noChangeShapeType="1"/>
            </p:cNvSpPr>
            <p:nvPr/>
          </p:nvSpPr>
          <p:spPr bwMode="auto">
            <a:xfrm flipV="1">
              <a:off x="1317" y="3220"/>
              <a:ext cx="25" cy="18"/>
            </a:xfrm>
            <a:prstGeom prst="line">
              <a:avLst/>
            </a:prstGeom>
            <a:noFill/>
            <a:ln w="31511">
              <a:solidFill>
                <a:srgbClr val="000000"/>
              </a:solidFill>
              <a:round/>
              <a:headEnd/>
              <a:tailEnd/>
            </a:ln>
            <a:effectLst/>
          </p:spPr>
          <p:txBody>
            <a:bodyPr wrap="none" anchor="ctr"/>
            <a:lstStyle/>
            <a:p>
              <a:endParaRPr lang="en-US"/>
            </a:p>
          </p:txBody>
        </p:sp>
        <p:sp>
          <p:nvSpPr>
            <p:cNvPr id="24627" name="Line 51"/>
            <p:cNvSpPr>
              <a:spLocks noChangeShapeType="1"/>
            </p:cNvSpPr>
            <p:nvPr/>
          </p:nvSpPr>
          <p:spPr bwMode="auto">
            <a:xfrm flipV="1">
              <a:off x="1342" y="3202"/>
              <a:ext cx="24" cy="18"/>
            </a:xfrm>
            <a:prstGeom prst="line">
              <a:avLst/>
            </a:prstGeom>
            <a:noFill/>
            <a:ln w="31511">
              <a:solidFill>
                <a:srgbClr val="000000"/>
              </a:solidFill>
              <a:round/>
              <a:headEnd/>
              <a:tailEnd/>
            </a:ln>
            <a:effectLst/>
          </p:spPr>
          <p:txBody>
            <a:bodyPr wrap="none" anchor="ctr"/>
            <a:lstStyle/>
            <a:p>
              <a:endParaRPr lang="en-US"/>
            </a:p>
          </p:txBody>
        </p:sp>
        <p:sp>
          <p:nvSpPr>
            <p:cNvPr id="24628" name="Line 52"/>
            <p:cNvSpPr>
              <a:spLocks noChangeShapeType="1"/>
            </p:cNvSpPr>
            <p:nvPr/>
          </p:nvSpPr>
          <p:spPr bwMode="auto">
            <a:xfrm flipV="1">
              <a:off x="1366" y="3180"/>
              <a:ext cx="20" cy="22"/>
            </a:xfrm>
            <a:prstGeom prst="line">
              <a:avLst/>
            </a:prstGeom>
            <a:noFill/>
            <a:ln w="31511">
              <a:solidFill>
                <a:srgbClr val="000000"/>
              </a:solidFill>
              <a:round/>
              <a:headEnd/>
              <a:tailEnd/>
            </a:ln>
            <a:effectLst/>
          </p:spPr>
          <p:txBody>
            <a:bodyPr wrap="none" anchor="ctr"/>
            <a:lstStyle/>
            <a:p>
              <a:endParaRPr lang="en-US"/>
            </a:p>
          </p:txBody>
        </p:sp>
        <p:sp>
          <p:nvSpPr>
            <p:cNvPr id="24629" name="Line 53"/>
            <p:cNvSpPr>
              <a:spLocks noChangeShapeType="1"/>
            </p:cNvSpPr>
            <p:nvPr/>
          </p:nvSpPr>
          <p:spPr bwMode="auto">
            <a:xfrm flipV="1">
              <a:off x="1386" y="3161"/>
              <a:ext cx="25" cy="19"/>
            </a:xfrm>
            <a:prstGeom prst="line">
              <a:avLst/>
            </a:prstGeom>
            <a:noFill/>
            <a:ln w="31511">
              <a:solidFill>
                <a:srgbClr val="000000"/>
              </a:solidFill>
              <a:round/>
              <a:headEnd/>
              <a:tailEnd/>
            </a:ln>
            <a:effectLst/>
          </p:spPr>
          <p:txBody>
            <a:bodyPr wrap="none" anchor="ctr"/>
            <a:lstStyle/>
            <a:p>
              <a:endParaRPr lang="en-US"/>
            </a:p>
          </p:txBody>
        </p:sp>
        <p:sp>
          <p:nvSpPr>
            <p:cNvPr id="24630" name="Line 54"/>
            <p:cNvSpPr>
              <a:spLocks noChangeShapeType="1"/>
            </p:cNvSpPr>
            <p:nvPr/>
          </p:nvSpPr>
          <p:spPr bwMode="auto">
            <a:xfrm flipV="1">
              <a:off x="1411" y="3138"/>
              <a:ext cx="24" cy="23"/>
            </a:xfrm>
            <a:prstGeom prst="line">
              <a:avLst/>
            </a:prstGeom>
            <a:noFill/>
            <a:ln w="31511">
              <a:solidFill>
                <a:srgbClr val="000000"/>
              </a:solidFill>
              <a:round/>
              <a:headEnd/>
              <a:tailEnd/>
            </a:ln>
            <a:effectLst/>
          </p:spPr>
          <p:txBody>
            <a:bodyPr wrap="none" anchor="ctr"/>
            <a:lstStyle/>
            <a:p>
              <a:endParaRPr lang="en-US"/>
            </a:p>
          </p:txBody>
        </p:sp>
        <p:sp>
          <p:nvSpPr>
            <p:cNvPr id="24631" name="Line 55"/>
            <p:cNvSpPr>
              <a:spLocks noChangeShapeType="1"/>
            </p:cNvSpPr>
            <p:nvPr/>
          </p:nvSpPr>
          <p:spPr bwMode="auto">
            <a:xfrm flipV="1">
              <a:off x="1435" y="3116"/>
              <a:ext cx="25" cy="22"/>
            </a:xfrm>
            <a:prstGeom prst="line">
              <a:avLst/>
            </a:prstGeom>
            <a:noFill/>
            <a:ln w="31511">
              <a:solidFill>
                <a:srgbClr val="000000"/>
              </a:solidFill>
              <a:round/>
              <a:headEnd/>
              <a:tailEnd/>
            </a:ln>
            <a:effectLst/>
          </p:spPr>
          <p:txBody>
            <a:bodyPr wrap="none" anchor="ctr"/>
            <a:lstStyle/>
            <a:p>
              <a:endParaRPr lang="en-US"/>
            </a:p>
          </p:txBody>
        </p:sp>
        <p:sp>
          <p:nvSpPr>
            <p:cNvPr id="24632" name="Line 56"/>
            <p:cNvSpPr>
              <a:spLocks noChangeShapeType="1"/>
            </p:cNvSpPr>
            <p:nvPr/>
          </p:nvSpPr>
          <p:spPr bwMode="auto">
            <a:xfrm flipV="1">
              <a:off x="1460" y="3088"/>
              <a:ext cx="19" cy="28"/>
            </a:xfrm>
            <a:prstGeom prst="line">
              <a:avLst/>
            </a:prstGeom>
            <a:noFill/>
            <a:ln w="31511">
              <a:solidFill>
                <a:srgbClr val="000000"/>
              </a:solidFill>
              <a:round/>
              <a:headEnd/>
              <a:tailEnd/>
            </a:ln>
            <a:effectLst/>
          </p:spPr>
          <p:txBody>
            <a:bodyPr wrap="none" anchor="ctr"/>
            <a:lstStyle/>
            <a:p>
              <a:endParaRPr lang="en-US"/>
            </a:p>
          </p:txBody>
        </p:sp>
        <p:sp>
          <p:nvSpPr>
            <p:cNvPr id="24633" name="Line 57"/>
            <p:cNvSpPr>
              <a:spLocks noChangeShapeType="1"/>
            </p:cNvSpPr>
            <p:nvPr/>
          </p:nvSpPr>
          <p:spPr bwMode="auto">
            <a:xfrm flipV="1">
              <a:off x="1479" y="3061"/>
              <a:ext cx="25" cy="27"/>
            </a:xfrm>
            <a:prstGeom prst="line">
              <a:avLst/>
            </a:prstGeom>
            <a:noFill/>
            <a:ln w="31511">
              <a:solidFill>
                <a:srgbClr val="000000"/>
              </a:solidFill>
              <a:round/>
              <a:headEnd/>
              <a:tailEnd/>
            </a:ln>
            <a:effectLst/>
          </p:spPr>
          <p:txBody>
            <a:bodyPr wrap="none" anchor="ctr"/>
            <a:lstStyle/>
            <a:p>
              <a:endParaRPr lang="en-US"/>
            </a:p>
          </p:txBody>
        </p:sp>
        <p:sp>
          <p:nvSpPr>
            <p:cNvPr id="24634" name="Line 58"/>
            <p:cNvSpPr>
              <a:spLocks noChangeShapeType="1"/>
            </p:cNvSpPr>
            <p:nvPr/>
          </p:nvSpPr>
          <p:spPr bwMode="auto">
            <a:xfrm flipV="1">
              <a:off x="1504" y="3034"/>
              <a:ext cx="25" cy="27"/>
            </a:xfrm>
            <a:prstGeom prst="line">
              <a:avLst/>
            </a:prstGeom>
            <a:noFill/>
            <a:ln w="31511">
              <a:solidFill>
                <a:srgbClr val="000000"/>
              </a:solidFill>
              <a:round/>
              <a:headEnd/>
              <a:tailEnd/>
            </a:ln>
            <a:effectLst/>
          </p:spPr>
          <p:txBody>
            <a:bodyPr wrap="none" anchor="ctr"/>
            <a:lstStyle/>
            <a:p>
              <a:endParaRPr lang="en-US"/>
            </a:p>
          </p:txBody>
        </p:sp>
        <p:sp>
          <p:nvSpPr>
            <p:cNvPr id="24635" name="Line 59"/>
            <p:cNvSpPr>
              <a:spLocks noChangeShapeType="1"/>
            </p:cNvSpPr>
            <p:nvPr/>
          </p:nvSpPr>
          <p:spPr bwMode="auto">
            <a:xfrm flipV="1">
              <a:off x="1529" y="3006"/>
              <a:ext cx="24" cy="28"/>
            </a:xfrm>
            <a:prstGeom prst="line">
              <a:avLst/>
            </a:prstGeom>
            <a:noFill/>
            <a:ln w="31511">
              <a:solidFill>
                <a:srgbClr val="000000"/>
              </a:solidFill>
              <a:round/>
              <a:headEnd/>
              <a:tailEnd/>
            </a:ln>
            <a:effectLst/>
          </p:spPr>
          <p:txBody>
            <a:bodyPr wrap="none" anchor="ctr"/>
            <a:lstStyle/>
            <a:p>
              <a:endParaRPr lang="en-US"/>
            </a:p>
          </p:txBody>
        </p:sp>
        <p:sp>
          <p:nvSpPr>
            <p:cNvPr id="24636" name="Line 60"/>
            <p:cNvSpPr>
              <a:spLocks noChangeShapeType="1"/>
            </p:cNvSpPr>
            <p:nvPr/>
          </p:nvSpPr>
          <p:spPr bwMode="auto">
            <a:xfrm flipV="1">
              <a:off x="1553" y="2975"/>
              <a:ext cx="26" cy="31"/>
            </a:xfrm>
            <a:prstGeom prst="line">
              <a:avLst/>
            </a:prstGeom>
            <a:noFill/>
            <a:ln w="31511">
              <a:solidFill>
                <a:srgbClr val="000000"/>
              </a:solidFill>
              <a:round/>
              <a:headEnd/>
              <a:tailEnd/>
            </a:ln>
            <a:effectLst/>
          </p:spPr>
          <p:txBody>
            <a:bodyPr wrap="none" anchor="ctr"/>
            <a:lstStyle/>
            <a:p>
              <a:endParaRPr lang="en-US"/>
            </a:p>
          </p:txBody>
        </p:sp>
        <p:sp>
          <p:nvSpPr>
            <p:cNvPr id="24637" name="Line 61"/>
            <p:cNvSpPr>
              <a:spLocks noChangeShapeType="1"/>
            </p:cNvSpPr>
            <p:nvPr/>
          </p:nvSpPr>
          <p:spPr bwMode="auto">
            <a:xfrm flipV="1">
              <a:off x="1579" y="2943"/>
              <a:ext cx="18" cy="32"/>
            </a:xfrm>
            <a:prstGeom prst="line">
              <a:avLst/>
            </a:prstGeom>
            <a:noFill/>
            <a:ln w="31511">
              <a:solidFill>
                <a:srgbClr val="000000"/>
              </a:solidFill>
              <a:round/>
              <a:headEnd/>
              <a:tailEnd/>
            </a:ln>
            <a:effectLst/>
          </p:spPr>
          <p:txBody>
            <a:bodyPr wrap="none" anchor="ctr"/>
            <a:lstStyle/>
            <a:p>
              <a:endParaRPr lang="en-US"/>
            </a:p>
          </p:txBody>
        </p:sp>
        <p:sp>
          <p:nvSpPr>
            <p:cNvPr id="24638" name="Line 62"/>
            <p:cNvSpPr>
              <a:spLocks noChangeShapeType="1"/>
            </p:cNvSpPr>
            <p:nvPr/>
          </p:nvSpPr>
          <p:spPr bwMode="auto">
            <a:xfrm flipV="1">
              <a:off x="1597" y="2910"/>
              <a:ext cx="25" cy="33"/>
            </a:xfrm>
            <a:prstGeom prst="line">
              <a:avLst/>
            </a:prstGeom>
            <a:noFill/>
            <a:ln w="31511">
              <a:solidFill>
                <a:srgbClr val="000000"/>
              </a:solidFill>
              <a:round/>
              <a:headEnd/>
              <a:tailEnd/>
            </a:ln>
            <a:effectLst/>
          </p:spPr>
          <p:txBody>
            <a:bodyPr wrap="none" anchor="ctr"/>
            <a:lstStyle/>
            <a:p>
              <a:endParaRPr lang="en-US"/>
            </a:p>
          </p:txBody>
        </p:sp>
        <p:sp>
          <p:nvSpPr>
            <p:cNvPr id="24639" name="Line 63"/>
            <p:cNvSpPr>
              <a:spLocks noChangeShapeType="1"/>
            </p:cNvSpPr>
            <p:nvPr/>
          </p:nvSpPr>
          <p:spPr bwMode="auto">
            <a:xfrm flipV="1">
              <a:off x="1622" y="2878"/>
              <a:ext cx="25" cy="32"/>
            </a:xfrm>
            <a:prstGeom prst="line">
              <a:avLst/>
            </a:prstGeom>
            <a:noFill/>
            <a:ln w="31511">
              <a:solidFill>
                <a:srgbClr val="000000"/>
              </a:solidFill>
              <a:round/>
              <a:headEnd/>
              <a:tailEnd/>
            </a:ln>
            <a:effectLst/>
          </p:spPr>
          <p:txBody>
            <a:bodyPr wrap="none" anchor="ctr"/>
            <a:lstStyle/>
            <a:p>
              <a:endParaRPr lang="en-US"/>
            </a:p>
          </p:txBody>
        </p:sp>
        <p:sp>
          <p:nvSpPr>
            <p:cNvPr id="24640" name="Line 64"/>
            <p:cNvSpPr>
              <a:spLocks noChangeShapeType="1"/>
            </p:cNvSpPr>
            <p:nvPr/>
          </p:nvSpPr>
          <p:spPr bwMode="auto">
            <a:xfrm flipV="1">
              <a:off x="1647" y="2847"/>
              <a:ext cx="25" cy="31"/>
            </a:xfrm>
            <a:prstGeom prst="line">
              <a:avLst/>
            </a:prstGeom>
            <a:noFill/>
            <a:ln w="31511">
              <a:solidFill>
                <a:srgbClr val="000000"/>
              </a:solidFill>
              <a:round/>
              <a:headEnd/>
              <a:tailEnd/>
            </a:ln>
            <a:effectLst/>
          </p:spPr>
          <p:txBody>
            <a:bodyPr wrap="none" anchor="ctr"/>
            <a:lstStyle/>
            <a:p>
              <a:endParaRPr lang="en-US"/>
            </a:p>
          </p:txBody>
        </p:sp>
        <p:sp>
          <p:nvSpPr>
            <p:cNvPr id="24641" name="Line 65"/>
            <p:cNvSpPr>
              <a:spLocks noChangeShapeType="1"/>
            </p:cNvSpPr>
            <p:nvPr/>
          </p:nvSpPr>
          <p:spPr bwMode="auto">
            <a:xfrm flipV="1">
              <a:off x="1672" y="2810"/>
              <a:ext cx="25" cy="37"/>
            </a:xfrm>
            <a:prstGeom prst="line">
              <a:avLst/>
            </a:prstGeom>
            <a:noFill/>
            <a:ln w="31511">
              <a:solidFill>
                <a:srgbClr val="000000"/>
              </a:solidFill>
              <a:round/>
              <a:headEnd/>
              <a:tailEnd/>
            </a:ln>
            <a:effectLst/>
          </p:spPr>
          <p:txBody>
            <a:bodyPr wrap="none" anchor="ctr"/>
            <a:lstStyle/>
            <a:p>
              <a:endParaRPr lang="en-US"/>
            </a:p>
          </p:txBody>
        </p:sp>
        <p:sp>
          <p:nvSpPr>
            <p:cNvPr id="24642" name="Line 66"/>
            <p:cNvSpPr>
              <a:spLocks noChangeShapeType="1"/>
            </p:cNvSpPr>
            <p:nvPr/>
          </p:nvSpPr>
          <p:spPr bwMode="auto">
            <a:xfrm flipV="1">
              <a:off x="1697" y="2778"/>
              <a:ext cx="19" cy="32"/>
            </a:xfrm>
            <a:prstGeom prst="line">
              <a:avLst/>
            </a:prstGeom>
            <a:noFill/>
            <a:ln w="31511">
              <a:solidFill>
                <a:srgbClr val="000000"/>
              </a:solidFill>
              <a:round/>
              <a:headEnd/>
              <a:tailEnd/>
            </a:ln>
            <a:effectLst/>
          </p:spPr>
          <p:txBody>
            <a:bodyPr wrap="none" anchor="ctr"/>
            <a:lstStyle/>
            <a:p>
              <a:endParaRPr lang="en-US"/>
            </a:p>
          </p:txBody>
        </p:sp>
        <p:sp>
          <p:nvSpPr>
            <p:cNvPr id="24643" name="Line 67"/>
            <p:cNvSpPr>
              <a:spLocks noChangeShapeType="1"/>
            </p:cNvSpPr>
            <p:nvPr/>
          </p:nvSpPr>
          <p:spPr bwMode="auto">
            <a:xfrm flipV="1">
              <a:off x="1716" y="2742"/>
              <a:ext cx="24" cy="36"/>
            </a:xfrm>
            <a:prstGeom prst="line">
              <a:avLst/>
            </a:prstGeom>
            <a:noFill/>
            <a:ln w="31511">
              <a:solidFill>
                <a:srgbClr val="000000"/>
              </a:solidFill>
              <a:round/>
              <a:headEnd/>
              <a:tailEnd/>
            </a:ln>
            <a:effectLst/>
          </p:spPr>
          <p:txBody>
            <a:bodyPr wrap="none" anchor="ctr"/>
            <a:lstStyle/>
            <a:p>
              <a:endParaRPr lang="en-US"/>
            </a:p>
          </p:txBody>
        </p:sp>
        <p:sp>
          <p:nvSpPr>
            <p:cNvPr id="24644" name="Line 68"/>
            <p:cNvSpPr>
              <a:spLocks noChangeShapeType="1"/>
            </p:cNvSpPr>
            <p:nvPr/>
          </p:nvSpPr>
          <p:spPr bwMode="auto">
            <a:xfrm flipV="1">
              <a:off x="1740" y="2705"/>
              <a:ext cx="25" cy="37"/>
            </a:xfrm>
            <a:prstGeom prst="line">
              <a:avLst/>
            </a:prstGeom>
            <a:noFill/>
            <a:ln w="31511">
              <a:solidFill>
                <a:srgbClr val="000000"/>
              </a:solidFill>
              <a:round/>
              <a:headEnd/>
              <a:tailEnd/>
            </a:ln>
            <a:effectLst/>
          </p:spPr>
          <p:txBody>
            <a:bodyPr wrap="none" anchor="ctr"/>
            <a:lstStyle/>
            <a:p>
              <a:endParaRPr lang="en-US"/>
            </a:p>
          </p:txBody>
        </p:sp>
        <p:sp>
          <p:nvSpPr>
            <p:cNvPr id="24645" name="Line 69"/>
            <p:cNvSpPr>
              <a:spLocks noChangeShapeType="1"/>
            </p:cNvSpPr>
            <p:nvPr/>
          </p:nvSpPr>
          <p:spPr bwMode="auto">
            <a:xfrm flipV="1">
              <a:off x="1765" y="2669"/>
              <a:ext cx="26" cy="36"/>
            </a:xfrm>
            <a:prstGeom prst="line">
              <a:avLst/>
            </a:prstGeom>
            <a:noFill/>
            <a:ln w="31511">
              <a:solidFill>
                <a:srgbClr val="000000"/>
              </a:solidFill>
              <a:round/>
              <a:headEnd/>
              <a:tailEnd/>
            </a:ln>
            <a:effectLst/>
          </p:spPr>
          <p:txBody>
            <a:bodyPr wrap="none" anchor="ctr"/>
            <a:lstStyle/>
            <a:p>
              <a:endParaRPr lang="en-US"/>
            </a:p>
          </p:txBody>
        </p:sp>
        <p:sp>
          <p:nvSpPr>
            <p:cNvPr id="24646" name="Line 70"/>
            <p:cNvSpPr>
              <a:spLocks noChangeShapeType="1"/>
            </p:cNvSpPr>
            <p:nvPr/>
          </p:nvSpPr>
          <p:spPr bwMode="auto">
            <a:xfrm flipV="1">
              <a:off x="1791" y="2637"/>
              <a:ext cx="18" cy="32"/>
            </a:xfrm>
            <a:prstGeom prst="line">
              <a:avLst/>
            </a:prstGeom>
            <a:noFill/>
            <a:ln w="31511">
              <a:solidFill>
                <a:srgbClr val="000000"/>
              </a:solidFill>
              <a:round/>
              <a:headEnd/>
              <a:tailEnd/>
            </a:ln>
            <a:effectLst/>
          </p:spPr>
          <p:txBody>
            <a:bodyPr wrap="none" anchor="ctr"/>
            <a:lstStyle/>
            <a:p>
              <a:endParaRPr lang="en-US"/>
            </a:p>
          </p:txBody>
        </p:sp>
        <p:sp>
          <p:nvSpPr>
            <p:cNvPr id="24647" name="Line 71"/>
            <p:cNvSpPr>
              <a:spLocks noChangeShapeType="1"/>
            </p:cNvSpPr>
            <p:nvPr/>
          </p:nvSpPr>
          <p:spPr bwMode="auto">
            <a:xfrm flipV="1">
              <a:off x="1809" y="2601"/>
              <a:ext cx="25" cy="36"/>
            </a:xfrm>
            <a:prstGeom prst="line">
              <a:avLst/>
            </a:prstGeom>
            <a:noFill/>
            <a:ln w="31511">
              <a:solidFill>
                <a:srgbClr val="000000"/>
              </a:solidFill>
              <a:round/>
              <a:headEnd/>
              <a:tailEnd/>
            </a:ln>
            <a:effectLst/>
          </p:spPr>
          <p:txBody>
            <a:bodyPr wrap="none" anchor="ctr"/>
            <a:lstStyle/>
            <a:p>
              <a:endParaRPr lang="en-US"/>
            </a:p>
          </p:txBody>
        </p:sp>
        <p:sp>
          <p:nvSpPr>
            <p:cNvPr id="24648" name="Line 72"/>
            <p:cNvSpPr>
              <a:spLocks noChangeShapeType="1"/>
            </p:cNvSpPr>
            <p:nvPr/>
          </p:nvSpPr>
          <p:spPr bwMode="auto">
            <a:xfrm flipV="1">
              <a:off x="1834" y="2569"/>
              <a:ext cx="25" cy="32"/>
            </a:xfrm>
            <a:prstGeom prst="line">
              <a:avLst/>
            </a:prstGeom>
            <a:noFill/>
            <a:ln w="31511">
              <a:solidFill>
                <a:srgbClr val="000000"/>
              </a:solidFill>
              <a:round/>
              <a:headEnd/>
              <a:tailEnd/>
            </a:ln>
            <a:effectLst/>
          </p:spPr>
          <p:txBody>
            <a:bodyPr wrap="none" anchor="ctr"/>
            <a:lstStyle/>
            <a:p>
              <a:endParaRPr lang="en-US"/>
            </a:p>
          </p:txBody>
        </p:sp>
        <p:sp>
          <p:nvSpPr>
            <p:cNvPr id="24649" name="Line 73"/>
            <p:cNvSpPr>
              <a:spLocks noChangeShapeType="1"/>
            </p:cNvSpPr>
            <p:nvPr/>
          </p:nvSpPr>
          <p:spPr bwMode="auto">
            <a:xfrm flipV="1">
              <a:off x="1859" y="2532"/>
              <a:ext cx="25" cy="37"/>
            </a:xfrm>
            <a:prstGeom prst="line">
              <a:avLst/>
            </a:prstGeom>
            <a:noFill/>
            <a:ln w="31511">
              <a:solidFill>
                <a:srgbClr val="000000"/>
              </a:solidFill>
              <a:round/>
              <a:headEnd/>
              <a:tailEnd/>
            </a:ln>
            <a:effectLst/>
          </p:spPr>
          <p:txBody>
            <a:bodyPr wrap="none" anchor="ctr"/>
            <a:lstStyle/>
            <a:p>
              <a:endParaRPr lang="en-US"/>
            </a:p>
          </p:txBody>
        </p:sp>
        <p:sp>
          <p:nvSpPr>
            <p:cNvPr id="24650" name="Line 74"/>
            <p:cNvSpPr>
              <a:spLocks noChangeShapeType="1"/>
            </p:cNvSpPr>
            <p:nvPr/>
          </p:nvSpPr>
          <p:spPr bwMode="auto">
            <a:xfrm flipV="1">
              <a:off x="1884" y="2501"/>
              <a:ext cx="25" cy="31"/>
            </a:xfrm>
            <a:prstGeom prst="line">
              <a:avLst/>
            </a:prstGeom>
            <a:noFill/>
            <a:ln w="31511">
              <a:solidFill>
                <a:srgbClr val="000000"/>
              </a:solidFill>
              <a:round/>
              <a:headEnd/>
              <a:tailEnd/>
            </a:ln>
            <a:effectLst/>
          </p:spPr>
          <p:txBody>
            <a:bodyPr wrap="none" anchor="ctr"/>
            <a:lstStyle/>
            <a:p>
              <a:endParaRPr lang="en-US"/>
            </a:p>
          </p:txBody>
        </p:sp>
        <p:sp>
          <p:nvSpPr>
            <p:cNvPr id="24651" name="Line 75"/>
            <p:cNvSpPr>
              <a:spLocks noChangeShapeType="1"/>
            </p:cNvSpPr>
            <p:nvPr/>
          </p:nvSpPr>
          <p:spPr bwMode="auto">
            <a:xfrm flipV="1">
              <a:off x="1909" y="2469"/>
              <a:ext cx="18" cy="32"/>
            </a:xfrm>
            <a:prstGeom prst="line">
              <a:avLst/>
            </a:prstGeom>
            <a:noFill/>
            <a:ln w="31511">
              <a:solidFill>
                <a:srgbClr val="000000"/>
              </a:solidFill>
              <a:round/>
              <a:headEnd/>
              <a:tailEnd/>
            </a:ln>
            <a:effectLst/>
          </p:spPr>
          <p:txBody>
            <a:bodyPr wrap="none" anchor="ctr"/>
            <a:lstStyle/>
            <a:p>
              <a:endParaRPr lang="en-US"/>
            </a:p>
          </p:txBody>
        </p:sp>
        <p:sp>
          <p:nvSpPr>
            <p:cNvPr id="24652" name="Line 76"/>
            <p:cNvSpPr>
              <a:spLocks noChangeShapeType="1"/>
            </p:cNvSpPr>
            <p:nvPr/>
          </p:nvSpPr>
          <p:spPr bwMode="auto">
            <a:xfrm flipV="1">
              <a:off x="1927" y="2441"/>
              <a:ext cx="25" cy="28"/>
            </a:xfrm>
            <a:prstGeom prst="line">
              <a:avLst/>
            </a:prstGeom>
            <a:noFill/>
            <a:ln w="31511">
              <a:solidFill>
                <a:srgbClr val="000000"/>
              </a:solidFill>
              <a:round/>
              <a:headEnd/>
              <a:tailEnd/>
            </a:ln>
            <a:effectLst/>
          </p:spPr>
          <p:txBody>
            <a:bodyPr wrap="none" anchor="ctr"/>
            <a:lstStyle/>
            <a:p>
              <a:endParaRPr lang="en-US"/>
            </a:p>
          </p:txBody>
        </p:sp>
        <p:sp>
          <p:nvSpPr>
            <p:cNvPr id="24653" name="Line 77"/>
            <p:cNvSpPr>
              <a:spLocks noChangeShapeType="1"/>
            </p:cNvSpPr>
            <p:nvPr/>
          </p:nvSpPr>
          <p:spPr bwMode="auto">
            <a:xfrm flipV="1">
              <a:off x="1952" y="2414"/>
              <a:ext cx="26" cy="27"/>
            </a:xfrm>
            <a:prstGeom prst="line">
              <a:avLst/>
            </a:prstGeom>
            <a:noFill/>
            <a:ln w="31511">
              <a:solidFill>
                <a:srgbClr val="000000"/>
              </a:solidFill>
              <a:round/>
              <a:headEnd/>
              <a:tailEnd/>
            </a:ln>
            <a:effectLst/>
          </p:spPr>
          <p:txBody>
            <a:bodyPr wrap="none" anchor="ctr"/>
            <a:lstStyle/>
            <a:p>
              <a:endParaRPr lang="en-US"/>
            </a:p>
          </p:txBody>
        </p:sp>
        <p:sp>
          <p:nvSpPr>
            <p:cNvPr id="24654" name="Line 78"/>
            <p:cNvSpPr>
              <a:spLocks noChangeShapeType="1"/>
            </p:cNvSpPr>
            <p:nvPr/>
          </p:nvSpPr>
          <p:spPr bwMode="auto">
            <a:xfrm flipV="1">
              <a:off x="1978" y="2387"/>
              <a:ext cx="24" cy="27"/>
            </a:xfrm>
            <a:prstGeom prst="line">
              <a:avLst/>
            </a:prstGeom>
            <a:noFill/>
            <a:ln w="31511">
              <a:solidFill>
                <a:srgbClr val="000000"/>
              </a:solidFill>
              <a:round/>
              <a:headEnd/>
              <a:tailEnd/>
            </a:ln>
            <a:effectLst/>
          </p:spPr>
          <p:txBody>
            <a:bodyPr wrap="none" anchor="ctr"/>
            <a:lstStyle/>
            <a:p>
              <a:endParaRPr lang="en-US"/>
            </a:p>
          </p:txBody>
        </p:sp>
        <p:sp>
          <p:nvSpPr>
            <p:cNvPr id="24655" name="Line 79"/>
            <p:cNvSpPr>
              <a:spLocks noChangeShapeType="1"/>
            </p:cNvSpPr>
            <p:nvPr/>
          </p:nvSpPr>
          <p:spPr bwMode="auto">
            <a:xfrm flipV="1">
              <a:off x="2002" y="2359"/>
              <a:ext cx="19" cy="28"/>
            </a:xfrm>
            <a:prstGeom prst="line">
              <a:avLst/>
            </a:prstGeom>
            <a:noFill/>
            <a:ln w="31511">
              <a:solidFill>
                <a:srgbClr val="000000"/>
              </a:solidFill>
              <a:round/>
              <a:headEnd/>
              <a:tailEnd/>
            </a:ln>
            <a:effectLst/>
          </p:spPr>
          <p:txBody>
            <a:bodyPr wrap="none" anchor="ctr"/>
            <a:lstStyle/>
            <a:p>
              <a:endParaRPr lang="en-US"/>
            </a:p>
          </p:txBody>
        </p:sp>
        <p:sp>
          <p:nvSpPr>
            <p:cNvPr id="24656" name="Line 80"/>
            <p:cNvSpPr>
              <a:spLocks noChangeShapeType="1"/>
            </p:cNvSpPr>
            <p:nvPr/>
          </p:nvSpPr>
          <p:spPr bwMode="auto">
            <a:xfrm flipV="1">
              <a:off x="2021" y="2337"/>
              <a:ext cx="25" cy="22"/>
            </a:xfrm>
            <a:prstGeom prst="line">
              <a:avLst/>
            </a:prstGeom>
            <a:noFill/>
            <a:ln w="31511">
              <a:solidFill>
                <a:srgbClr val="000000"/>
              </a:solidFill>
              <a:round/>
              <a:headEnd/>
              <a:tailEnd/>
            </a:ln>
            <a:effectLst/>
          </p:spPr>
          <p:txBody>
            <a:bodyPr wrap="none" anchor="ctr"/>
            <a:lstStyle/>
            <a:p>
              <a:endParaRPr lang="en-US"/>
            </a:p>
          </p:txBody>
        </p:sp>
        <p:sp>
          <p:nvSpPr>
            <p:cNvPr id="24657" name="Line 81"/>
            <p:cNvSpPr>
              <a:spLocks noChangeShapeType="1"/>
            </p:cNvSpPr>
            <p:nvPr/>
          </p:nvSpPr>
          <p:spPr bwMode="auto">
            <a:xfrm flipV="1">
              <a:off x="2046" y="2319"/>
              <a:ext cx="25" cy="18"/>
            </a:xfrm>
            <a:prstGeom prst="line">
              <a:avLst/>
            </a:prstGeom>
            <a:noFill/>
            <a:ln w="31511">
              <a:solidFill>
                <a:srgbClr val="000000"/>
              </a:solidFill>
              <a:round/>
              <a:headEnd/>
              <a:tailEnd/>
            </a:ln>
            <a:effectLst/>
          </p:spPr>
          <p:txBody>
            <a:bodyPr wrap="none" anchor="ctr"/>
            <a:lstStyle/>
            <a:p>
              <a:endParaRPr lang="en-US"/>
            </a:p>
          </p:txBody>
        </p:sp>
        <p:sp>
          <p:nvSpPr>
            <p:cNvPr id="24658" name="Line 82"/>
            <p:cNvSpPr>
              <a:spLocks noChangeShapeType="1"/>
            </p:cNvSpPr>
            <p:nvPr/>
          </p:nvSpPr>
          <p:spPr bwMode="auto">
            <a:xfrm flipV="1">
              <a:off x="2071" y="2300"/>
              <a:ext cx="25" cy="19"/>
            </a:xfrm>
            <a:prstGeom prst="line">
              <a:avLst/>
            </a:prstGeom>
            <a:noFill/>
            <a:ln w="31511">
              <a:solidFill>
                <a:srgbClr val="000000"/>
              </a:solidFill>
              <a:round/>
              <a:headEnd/>
              <a:tailEnd/>
            </a:ln>
            <a:effectLst/>
          </p:spPr>
          <p:txBody>
            <a:bodyPr wrap="none" anchor="ctr"/>
            <a:lstStyle/>
            <a:p>
              <a:endParaRPr lang="en-US"/>
            </a:p>
          </p:txBody>
        </p:sp>
        <p:sp>
          <p:nvSpPr>
            <p:cNvPr id="24659" name="Line 83"/>
            <p:cNvSpPr>
              <a:spLocks noChangeShapeType="1"/>
            </p:cNvSpPr>
            <p:nvPr/>
          </p:nvSpPr>
          <p:spPr bwMode="auto">
            <a:xfrm flipV="1">
              <a:off x="2096" y="2286"/>
              <a:ext cx="25" cy="14"/>
            </a:xfrm>
            <a:prstGeom prst="line">
              <a:avLst/>
            </a:prstGeom>
            <a:noFill/>
            <a:ln w="31511">
              <a:solidFill>
                <a:srgbClr val="000000"/>
              </a:solidFill>
              <a:round/>
              <a:headEnd/>
              <a:tailEnd/>
            </a:ln>
            <a:effectLst/>
          </p:spPr>
          <p:txBody>
            <a:bodyPr wrap="none" anchor="ctr"/>
            <a:lstStyle/>
            <a:p>
              <a:endParaRPr lang="en-US"/>
            </a:p>
          </p:txBody>
        </p:sp>
        <p:sp>
          <p:nvSpPr>
            <p:cNvPr id="24660" name="Line 84"/>
            <p:cNvSpPr>
              <a:spLocks noChangeShapeType="1"/>
            </p:cNvSpPr>
            <p:nvPr/>
          </p:nvSpPr>
          <p:spPr bwMode="auto">
            <a:xfrm flipV="1">
              <a:off x="2121" y="2272"/>
              <a:ext cx="18" cy="14"/>
            </a:xfrm>
            <a:prstGeom prst="line">
              <a:avLst/>
            </a:prstGeom>
            <a:noFill/>
            <a:ln w="31511">
              <a:solidFill>
                <a:srgbClr val="000000"/>
              </a:solidFill>
              <a:round/>
              <a:headEnd/>
              <a:tailEnd/>
            </a:ln>
            <a:effectLst/>
          </p:spPr>
          <p:txBody>
            <a:bodyPr wrap="none" anchor="ctr"/>
            <a:lstStyle/>
            <a:p>
              <a:endParaRPr lang="en-US"/>
            </a:p>
          </p:txBody>
        </p:sp>
        <p:sp>
          <p:nvSpPr>
            <p:cNvPr id="24661" name="Line 85"/>
            <p:cNvSpPr>
              <a:spLocks noChangeShapeType="1"/>
            </p:cNvSpPr>
            <p:nvPr/>
          </p:nvSpPr>
          <p:spPr bwMode="auto">
            <a:xfrm flipV="1">
              <a:off x="2139" y="2263"/>
              <a:ext cx="25" cy="9"/>
            </a:xfrm>
            <a:prstGeom prst="line">
              <a:avLst/>
            </a:prstGeom>
            <a:noFill/>
            <a:ln w="31511">
              <a:solidFill>
                <a:srgbClr val="000000"/>
              </a:solidFill>
              <a:round/>
              <a:headEnd/>
              <a:tailEnd/>
            </a:ln>
            <a:effectLst/>
          </p:spPr>
          <p:txBody>
            <a:bodyPr wrap="none" anchor="ctr"/>
            <a:lstStyle/>
            <a:p>
              <a:endParaRPr lang="en-US"/>
            </a:p>
          </p:txBody>
        </p:sp>
        <p:sp>
          <p:nvSpPr>
            <p:cNvPr id="24662" name="Line 86"/>
            <p:cNvSpPr>
              <a:spLocks noChangeShapeType="1"/>
            </p:cNvSpPr>
            <p:nvPr/>
          </p:nvSpPr>
          <p:spPr bwMode="auto">
            <a:xfrm flipV="1">
              <a:off x="2164" y="2255"/>
              <a:ext cx="25" cy="8"/>
            </a:xfrm>
            <a:prstGeom prst="line">
              <a:avLst/>
            </a:prstGeom>
            <a:noFill/>
            <a:ln w="31511">
              <a:solidFill>
                <a:srgbClr val="000000"/>
              </a:solidFill>
              <a:round/>
              <a:headEnd/>
              <a:tailEnd/>
            </a:ln>
            <a:effectLst/>
          </p:spPr>
          <p:txBody>
            <a:bodyPr wrap="none" anchor="ctr"/>
            <a:lstStyle/>
            <a:p>
              <a:endParaRPr lang="en-US"/>
            </a:p>
          </p:txBody>
        </p:sp>
        <p:sp>
          <p:nvSpPr>
            <p:cNvPr id="24663" name="Line 87"/>
            <p:cNvSpPr>
              <a:spLocks noChangeShapeType="1"/>
            </p:cNvSpPr>
            <p:nvPr/>
          </p:nvSpPr>
          <p:spPr bwMode="auto">
            <a:xfrm flipV="1">
              <a:off x="2189" y="2250"/>
              <a:ext cx="25" cy="5"/>
            </a:xfrm>
            <a:prstGeom prst="line">
              <a:avLst/>
            </a:prstGeom>
            <a:noFill/>
            <a:ln w="31511">
              <a:solidFill>
                <a:srgbClr val="000000"/>
              </a:solidFill>
              <a:round/>
              <a:headEnd/>
              <a:tailEnd/>
            </a:ln>
            <a:effectLst/>
          </p:spPr>
          <p:txBody>
            <a:bodyPr wrap="none" anchor="ctr"/>
            <a:lstStyle/>
            <a:p>
              <a:endParaRPr lang="en-US"/>
            </a:p>
          </p:txBody>
        </p:sp>
        <p:sp>
          <p:nvSpPr>
            <p:cNvPr id="24664" name="Line 88"/>
            <p:cNvSpPr>
              <a:spLocks noChangeShapeType="1"/>
            </p:cNvSpPr>
            <p:nvPr/>
          </p:nvSpPr>
          <p:spPr bwMode="auto">
            <a:xfrm>
              <a:off x="2214" y="2250"/>
              <a:ext cx="19" cy="0"/>
            </a:xfrm>
            <a:prstGeom prst="line">
              <a:avLst/>
            </a:prstGeom>
            <a:noFill/>
            <a:ln w="31511">
              <a:solidFill>
                <a:srgbClr val="000000"/>
              </a:solidFill>
              <a:round/>
              <a:headEnd/>
              <a:tailEnd/>
            </a:ln>
            <a:effectLst/>
          </p:spPr>
          <p:txBody>
            <a:bodyPr wrap="none" anchor="ctr"/>
            <a:lstStyle/>
            <a:p>
              <a:endParaRPr lang="en-US"/>
            </a:p>
          </p:txBody>
        </p:sp>
        <p:sp>
          <p:nvSpPr>
            <p:cNvPr id="24665" name="Line 89"/>
            <p:cNvSpPr>
              <a:spLocks noChangeShapeType="1"/>
            </p:cNvSpPr>
            <p:nvPr/>
          </p:nvSpPr>
          <p:spPr bwMode="auto">
            <a:xfrm>
              <a:off x="2233" y="2250"/>
              <a:ext cx="25" cy="0"/>
            </a:xfrm>
            <a:prstGeom prst="line">
              <a:avLst/>
            </a:prstGeom>
            <a:noFill/>
            <a:ln w="31511">
              <a:solidFill>
                <a:srgbClr val="000000"/>
              </a:solidFill>
              <a:round/>
              <a:headEnd/>
              <a:tailEnd/>
            </a:ln>
            <a:effectLst/>
          </p:spPr>
          <p:txBody>
            <a:bodyPr wrap="none" anchor="ctr"/>
            <a:lstStyle/>
            <a:p>
              <a:endParaRPr lang="en-US"/>
            </a:p>
          </p:txBody>
        </p:sp>
        <p:sp>
          <p:nvSpPr>
            <p:cNvPr id="24666" name="Line 90"/>
            <p:cNvSpPr>
              <a:spLocks noChangeShapeType="1"/>
            </p:cNvSpPr>
            <p:nvPr/>
          </p:nvSpPr>
          <p:spPr bwMode="auto">
            <a:xfrm>
              <a:off x="2258" y="2250"/>
              <a:ext cx="25" cy="5"/>
            </a:xfrm>
            <a:prstGeom prst="line">
              <a:avLst/>
            </a:prstGeom>
            <a:noFill/>
            <a:ln w="31511">
              <a:solidFill>
                <a:srgbClr val="000000"/>
              </a:solidFill>
              <a:round/>
              <a:headEnd/>
              <a:tailEnd/>
            </a:ln>
            <a:effectLst/>
          </p:spPr>
          <p:txBody>
            <a:bodyPr wrap="none" anchor="ctr"/>
            <a:lstStyle/>
            <a:p>
              <a:endParaRPr lang="en-US"/>
            </a:p>
          </p:txBody>
        </p:sp>
        <p:sp>
          <p:nvSpPr>
            <p:cNvPr id="24667" name="Line 91"/>
            <p:cNvSpPr>
              <a:spLocks noChangeShapeType="1"/>
            </p:cNvSpPr>
            <p:nvPr/>
          </p:nvSpPr>
          <p:spPr bwMode="auto">
            <a:xfrm>
              <a:off x="2283" y="2255"/>
              <a:ext cx="24" cy="8"/>
            </a:xfrm>
            <a:prstGeom prst="line">
              <a:avLst/>
            </a:prstGeom>
            <a:noFill/>
            <a:ln w="31511">
              <a:solidFill>
                <a:srgbClr val="000000"/>
              </a:solidFill>
              <a:round/>
              <a:headEnd/>
              <a:tailEnd/>
            </a:ln>
            <a:effectLst/>
          </p:spPr>
          <p:txBody>
            <a:bodyPr wrap="none" anchor="ctr"/>
            <a:lstStyle/>
            <a:p>
              <a:endParaRPr lang="en-US"/>
            </a:p>
          </p:txBody>
        </p:sp>
        <p:sp>
          <p:nvSpPr>
            <p:cNvPr id="24668" name="Line 92"/>
            <p:cNvSpPr>
              <a:spLocks noChangeShapeType="1"/>
            </p:cNvSpPr>
            <p:nvPr/>
          </p:nvSpPr>
          <p:spPr bwMode="auto">
            <a:xfrm>
              <a:off x="2307" y="2263"/>
              <a:ext cx="25" cy="9"/>
            </a:xfrm>
            <a:prstGeom prst="line">
              <a:avLst/>
            </a:prstGeom>
            <a:noFill/>
            <a:ln w="31511">
              <a:solidFill>
                <a:srgbClr val="000000"/>
              </a:solidFill>
              <a:round/>
              <a:headEnd/>
              <a:tailEnd/>
            </a:ln>
            <a:effectLst/>
          </p:spPr>
          <p:txBody>
            <a:bodyPr wrap="none" anchor="ctr"/>
            <a:lstStyle/>
            <a:p>
              <a:endParaRPr lang="en-US"/>
            </a:p>
          </p:txBody>
        </p:sp>
        <p:sp>
          <p:nvSpPr>
            <p:cNvPr id="24669" name="Line 93"/>
            <p:cNvSpPr>
              <a:spLocks noChangeShapeType="1"/>
            </p:cNvSpPr>
            <p:nvPr/>
          </p:nvSpPr>
          <p:spPr bwMode="auto">
            <a:xfrm>
              <a:off x="2332" y="2272"/>
              <a:ext cx="19" cy="14"/>
            </a:xfrm>
            <a:prstGeom prst="line">
              <a:avLst/>
            </a:prstGeom>
            <a:noFill/>
            <a:ln w="31511">
              <a:solidFill>
                <a:srgbClr val="000000"/>
              </a:solidFill>
              <a:round/>
              <a:headEnd/>
              <a:tailEnd/>
            </a:ln>
            <a:effectLst/>
          </p:spPr>
          <p:txBody>
            <a:bodyPr wrap="none" anchor="ctr"/>
            <a:lstStyle/>
            <a:p>
              <a:endParaRPr lang="en-US"/>
            </a:p>
          </p:txBody>
        </p:sp>
        <p:sp>
          <p:nvSpPr>
            <p:cNvPr id="24670" name="Line 94"/>
            <p:cNvSpPr>
              <a:spLocks noChangeShapeType="1"/>
            </p:cNvSpPr>
            <p:nvPr/>
          </p:nvSpPr>
          <p:spPr bwMode="auto">
            <a:xfrm>
              <a:off x="2351" y="2286"/>
              <a:ext cx="25" cy="14"/>
            </a:xfrm>
            <a:prstGeom prst="line">
              <a:avLst/>
            </a:prstGeom>
            <a:noFill/>
            <a:ln w="31511">
              <a:solidFill>
                <a:srgbClr val="000000"/>
              </a:solidFill>
              <a:round/>
              <a:headEnd/>
              <a:tailEnd/>
            </a:ln>
            <a:effectLst/>
          </p:spPr>
          <p:txBody>
            <a:bodyPr wrap="none" anchor="ctr"/>
            <a:lstStyle/>
            <a:p>
              <a:endParaRPr lang="en-US"/>
            </a:p>
          </p:txBody>
        </p:sp>
        <p:sp>
          <p:nvSpPr>
            <p:cNvPr id="24671" name="Line 95"/>
            <p:cNvSpPr>
              <a:spLocks noChangeShapeType="1"/>
            </p:cNvSpPr>
            <p:nvPr/>
          </p:nvSpPr>
          <p:spPr bwMode="auto">
            <a:xfrm>
              <a:off x="2376" y="2300"/>
              <a:ext cx="25" cy="19"/>
            </a:xfrm>
            <a:prstGeom prst="line">
              <a:avLst/>
            </a:prstGeom>
            <a:noFill/>
            <a:ln w="31511">
              <a:solidFill>
                <a:srgbClr val="000000"/>
              </a:solidFill>
              <a:round/>
              <a:headEnd/>
              <a:tailEnd/>
            </a:ln>
            <a:effectLst/>
          </p:spPr>
          <p:txBody>
            <a:bodyPr wrap="none" anchor="ctr"/>
            <a:lstStyle/>
            <a:p>
              <a:endParaRPr lang="en-US"/>
            </a:p>
          </p:txBody>
        </p:sp>
        <p:sp>
          <p:nvSpPr>
            <p:cNvPr id="24672" name="Line 96"/>
            <p:cNvSpPr>
              <a:spLocks noChangeShapeType="1"/>
            </p:cNvSpPr>
            <p:nvPr/>
          </p:nvSpPr>
          <p:spPr bwMode="auto">
            <a:xfrm>
              <a:off x="2401" y="2319"/>
              <a:ext cx="25" cy="18"/>
            </a:xfrm>
            <a:prstGeom prst="line">
              <a:avLst/>
            </a:prstGeom>
            <a:noFill/>
            <a:ln w="31511">
              <a:solidFill>
                <a:srgbClr val="000000"/>
              </a:solidFill>
              <a:round/>
              <a:headEnd/>
              <a:tailEnd/>
            </a:ln>
            <a:effectLst/>
          </p:spPr>
          <p:txBody>
            <a:bodyPr wrap="none" anchor="ctr"/>
            <a:lstStyle/>
            <a:p>
              <a:endParaRPr lang="en-US"/>
            </a:p>
          </p:txBody>
        </p:sp>
        <p:sp>
          <p:nvSpPr>
            <p:cNvPr id="24673" name="Line 97"/>
            <p:cNvSpPr>
              <a:spLocks noChangeShapeType="1"/>
            </p:cNvSpPr>
            <p:nvPr/>
          </p:nvSpPr>
          <p:spPr bwMode="auto">
            <a:xfrm>
              <a:off x="2426" y="2337"/>
              <a:ext cx="25" cy="22"/>
            </a:xfrm>
            <a:prstGeom prst="line">
              <a:avLst/>
            </a:prstGeom>
            <a:noFill/>
            <a:ln w="31511">
              <a:solidFill>
                <a:srgbClr val="000000"/>
              </a:solidFill>
              <a:round/>
              <a:headEnd/>
              <a:tailEnd/>
            </a:ln>
            <a:effectLst/>
          </p:spPr>
          <p:txBody>
            <a:bodyPr wrap="none" anchor="ctr"/>
            <a:lstStyle/>
            <a:p>
              <a:endParaRPr lang="en-US"/>
            </a:p>
          </p:txBody>
        </p:sp>
        <p:sp>
          <p:nvSpPr>
            <p:cNvPr id="24674" name="Line 98"/>
            <p:cNvSpPr>
              <a:spLocks noChangeShapeType="1"/>
            </p:cNvSpPr>
            <p:nvPr/>
          </p:nvSpPr>
          <p:spPr bwMode="auto">
            <a:xfrm>
              <a:off x="2451" y="2359"/>
              <a:ext cx="18" cy="28"/>
            </a:xfrm>
            <a:prstGeom prst="line">
              <a:avLst/>
            </a:prstGeom>
            <a:noFill/>
            <a:ln w="31511">
              <a:solidFill>
                <a:srgbClr val="000000"/>
              </a:solidFill>
              <a:round/>
              <a:headEnd/>
              <a:tailEnd/>
            </a:ln>
            <a:effectLst/>
          </p:spPr>
          <p:txBody>
            <a:bodyPr wrap="none" anchor="ctr"/>
            <a:lstStyle/>
            <a:p>
              <a:endParaRPr lang="en-US"/>
            </a:p>
          </p:txBody>
        </p:sp>
        <p:sp>
          <p:nvSpPr>
            <p:cNvPr id="24675" name="Line 99"/>
            <p:cNvSpPr>
              <a:spLocks noChangeShapeType="1"/>
            </p:cNvSpPr>
            <p:nvPr/>
          </p:nvSpPr>
          <p:spPr bwMode="auto">
            <a:xfrm>
              <a:off x="2469" y="2387"/>
              <a:ext cx="26" cy="27"/>
            </a:xfrm>
            <a:prstGeom prst="line">
              <a:avLst/>
            </a:prstGeom>
            <a:noFill/>
            <a:ln w="31511">
              <a:solidFill>
                <a:srgbClr val="000000"/>
              </a:solidFill>
              <a:round/>
              <a:headEnd/>
              <a:tailEnd/>
            </a:ln>
            <a:effectLst/>
          </p:spPr>
          <p:txBody>
            <a:bodyPr wrap="none" anchor="ctr"/>
            <a:lstStyle/>
            <a:p>
              <a:endParaRPr lang="en-US"/>
            </a:p>
          </p:txBody>
        </p:sp>
        <p:sp>
          <p:nvSpPr>
            <p:cNvPr id="24676" name="Line 100"/>
            <p:cNvSpPr>
              <a:spLocks noChangeShapeType="1"/>
            </p:cNvSpPr>
            <p:nvPr/>
          </p:nvSpPr>
          <p:spPr bwMode="auto">
            <a:xfrm>
              <a:off x="2495" y="2414"/>
              <a:ext cx="25" cy="27"/>
            </a:xfrm>
            <a:prstGeom prst="line">
              <a:avLst/>
            </a:prstGeom>
            <a:noFill/>
            <a:ln w="31511">
              <a:solidFill>
                <a:srgbClr val="000000"/>
              </a:solidFill>
              <a:round/>
              <a:headEnd/>
              <a:tailEnd/>
            </a:ln>
            <a:effectLst/>
          </p:spPr>
          <p:txBody>
            <a:bodyPr wrap="none" anchor="ctr"/>
            <a:lstStyle/>
            <a:p>
              <a:endParaRPr lang="en-US"/>
            </a:p>
          </p:txBody>
        </p:sp>
        <p:sp>
          <p:nvSpPr>
            <p:cNvPr id="24677" name="Line 101"/>
            <p:cNvSpPr>
              <a:spLocks noChangeShapeType="1"/>
            </p:cNvSpPr>
            <p:nvPr/>
          </p:nvSpPr>
          <p:spPr bwMode="auto">
            <a:xfrm>
              <a:off x="2520" y="2441"/>
              <a:ext cx="24" cy="28"/>
            </a:xfrm>
            <a:prstGeom prst="line">
              <a:avLst/>
            </a:prstGeom>
            <a:noFill/>
            <a:ln w="31511">
              <a:solidFill>
                <a:srgbClr val="000000"/>
              </a:solidFill>
              <a:round/>
              <a:headEnd/>
              <a:tailEnd/>
            </a:ln>
            <a:effectLst/>
          </p:spPr>
          <p:txBody>
            <a:bodyPr wrap="none" anchor="ctr"/>
            <a:lstStyle/>
            <a:p>
              <a:endParaRPr lang="en-US"/>
            </a:p>
          </p:txBody>
        </p:sp>
        <p:sp>
          <p:nvSpPr>
            <p:cNvPr id="24678" name="Line 102"/>
            <p:cNvSpPr>
              <a:spLocks noChangeShapeType="1"/>
            </p:cNvSpPr>
            <p:nvPr/>
          </p:nvSpPr>
          <p:spPr bwMode="auto">
            <a:xfrm>
              <a:off x="2544" y="2469"/>
              <a:ext cx="19" cy="32"/>
            </a:xfrm>
            <a:prstGeom prst="line">
              <a:avLst/>
            </a:prstGeom>
            <a:noFill/>
            <a:ln w="31511">
              <a:solidFill>
                <a:srgbClr val="000000"/>
              </a:solidFill>
              <a:round/>
              <a:headEnd/>
              <a:tailEnd/>
            </a:ln>
            <a:effectLst/>
          </p:spPr>
          <p:txBody>
            <a:bodyPr wrap="none" anchor="ctr"/>
            <a:lstStyle/>
            <a:p>
              <a:endParaRPr lang="en-US"/>
            </a:p>
          </p:txBody>
        </p:sp>
        <p:sp>
          <p:nvSpPr>
            <p:cNvPr id="24679" name="Line 103"/>
            <p:cNvSpPr>
              <a:spLocks noChangeShapeType="1"/>
            </p:cNvSpPr>
            <p:nvPr/>
          </p:nvSpPr>
          <p:spPr bwMode="auto">
            <a:xfrm>
              <a:off x="2563" y="2501"/>
              <a:ext cx="25" cy="31"/>
            </a:xfrm>
            <a:prstGeom prst="line">
              <a:avLst/>
            </a:prstGeom>
            <a:noFill/>
            <a:ln w="31511">
              <a:solidFill>
                <a:srgbClr val="000000"/>
              </a:solidFill>
              <a:round/>
              <a:headEnd/>
              <a:tailEnd/>
            </a:ln>
            <a:effectLst/>
          </p:spPr>
          <p:txBody>
            <a:bodyPr wrap="none" anchor="ctr"/>
            <a:lstStyle/>
            <a:p>
              <a:endParaRPr lang="en-US"/>
            </a:p>
          </p:txBody>
        </p:sp>
        <p:sp>
          <p:nvSpPr>
            <p:cNvPr id="24680" name="Line 104"/>
            <p:cNvSpPr>
              <a:spLocks noChangeShapeType="1"/>
            </p:cNvSpPr>
            <p:nvPr/>
          </p:nvSpPr>
          <p:spPr bwMode="auto">
            <a:xfrm>
              <a:off x="2588" y="2532"/>
              <a:ext cx="25" cy="37"/>
            </a:xfrm>
            <a:prstGeom prst="line">
              <a:avLst/>
            </a:prstGeom>
            <a:noFill/>
            <a:ln w="31511">
              <a:solidFill>
                <a:srgbClr val="000000"/>
              </a:solidFill>
              <a:round/>
              <a:headEnd/>
              <a:tailEnd/>
            </a:ln>
            <a:effectLst/>
          </p:spPr>
          <p:txBody>
            <a:bodyPr wrap="none" anchor="ctr"/>
            <a:lstStyle/>
            <a:p>
              <a:endParaRPr lang="en-US"/>
            </a:p>
          </p:txBody>
        </p:sp>
        <p:sp>
          <p:nvSpPr>
            <p:cNvPr id="24681" name="Line 105"/>
            <p:cNvSpPr>
              <a:spLocks noChangeShapeType="1"/>
            </p:cNvSpPr>
            <p:nvPr/>
          </p:nvSpPr>
          <p:spPr bwMode="auto">
            <a:xfrm>
              <a:off x="2613" y="2569"/>
              <a:ext cx="24" cy="32"/>
            </a:xfrm>
            <a:prstGeom prst="line">
              <a:avLst/>
            </a:prstGeom>
            <a:noFill/>
            <a:ln w="31511">
              <a:solidFill>
                <a:srgbClr val="000000"/>
              </a:solidFill>
              <a:round/>
              <a:headEnd/>
              <a:tailEnd/>
            </a:ln>
            <a:effectLst/>
          </p:spPr>
          <p:txBody>
            <a:bodyPr wrap="none" anchor="ctr"/>
            <a:lstStyle/>
            <a:p>
              <a:endParaRPr lang="en-US"/>
            </a:p>
          </p:txBody>
        </p:sp>
        <p:sp>
          <p:nvSpPr>
            <p:cNvPr id="24682" name="Line 106"/>
            <p:cNvSpPr>
              <a:spLocks noChangeShapeType="1"/>
            </p:cNvSpPr>
            <p:nvPr/>
          </p:nvSpPr>
          <p:spPr bwMode="auto">
            <a:xfrm>
              <a:off x="2637" y="2601"/>
              <a:ext cx="25" cy="36"/>
            </a:xfrm>
            <a:prstGeom prst="line">
              <a:avLst/>
            </a:prstGeom>
            <a:noFill/>
            <a:ln w="31511">
              <a:solidFill>
                <a:srgbClr val="000000"/>
              </a:solidFill>
              <a:round/>
              <a:headEnd/>
              <a:tailEnd/>
            </a:ln>
            <a:effectLst/>
          </p:spPr>
          <p:txBody>
            <a:bodyPr wrap="none" anchor="ctr"/>
            <a:lstStyle/>
            <a:p>
              <a:endParaRPr lang="en-US"/>
            </a:p>
          </p:txBody>
        </p:sp>
        <p:sp>
          <p:nvSpPr>
            <p:cNvPr id="24683" name="Line 107"/>
            <p:cNvSpPr>
              <a:spLocks noChangeShapeType="1"/>
            </p:cNvSpPr>
            <p:nvPr/>
          </p:nvSpPr>
          <p:spPr bwMode="auto">
            <a:xfrm>
              <a:off x="2662" y="2637"/>
              <a:ext cx="20" cy="32"/>
            </a:xfrm>
            <a:prstGeom prst="line">
              <a:avLst/>
            </a:prstGeom>
            <a:noFill/>
            <a:ln w="31511">
              <a:solidFill>
                <a:srgbClr val="000000"/>
              </a:solidFill>
              <a:round/>
              <a:headEnd/>
              <a:tailEnd/>
            </a:ln>
            <a:effectLst/>
          </p:spPr>
          <p:txBody>
            <a:bodyPr wrap="none" anchor="ctr"/>
            <a:lstStyle/>
            <a:p>
              <a:endParaRPr lang="en-US"/>
            </a:p>
          </p:txBody>
        </p:sp>
        <p:sp>
          <p:nvSpPr>
            <p:cNvPr id="24684" name="Line 108"/>
            <p:cNvSpPr>
              <a:spLocks noChangeShapeType="1"/>
            </p:cNvSpPr>
            <p:nvPr/>
          </p:nvSpPr>
          <p:spPr bwMode="auto">
            <a:xfrm>
              <a:off x="2682" y="2669"/>
              <a:ext cx="24" cy="36"/>
            </a:xfrm>
            <a:prstGeom prst="line">
              <a:avLst/>
            </a:prstGeom>
            <a:noFill/>
            <a:ln w="31511">
              <a:solidFill>
                <a:srgbClr val="000000"/>
              </a:solidFill>
              <a:round/>
              <a:headEnd/>
              <a:tailEnd/>
            </a:ln>
            <a:effectLst/>
          </p:spPr>
          <p:txBody>
            <a:bodyPr wrap="none" anchor="ctr"/>
            <a:lstStyle/>
            <a:p>
              <a:endParaRPr lang="en-US"/>
            </a:p>
          </p:txBody>
        </p:sp>
        <p:sp>
          <p:nvSpPr>
            <p:cNvPr id="24685" name="Line 109"/>
            <p:cNvSpPr>
              <a:spLocks noChangeShapeType="1"/>
            </p:cNvSpPr>
            <p:nvPr/>
          </p:nvSpPr>
          <p:spPr bwMode="auto">
            <a:xfrm>
              <a:off x="2706" y="2705"/>
              <a:ext cx="25" cy="37"/>
            </a:xfrm>
            <a:prstGeom prst="line">
              <a:avLst/>
            </a:prstGeom>
            <a:noFill/>
            <a:ln w="31511">
              <a:solidFill>
                <a:srgbClr val="000000"/>
              </a:solidFill>
              <a:round/>
              <a:headEnd/>
              <a:tailEnd/>
            </a:ln>
            <a:effectLst/>
          </p:spPr>
          <p:txBody>
            <a:bodyPr wrap="none" anchor="ctr"/>
            <a:lstStyle/>
            <a:p>
              <a:endParaRPr lang="en-US"/>
            </a:p>
          </p:txBody>
        </p:sp>
        <p:sp>
          <p:nvSpPr>
            <p:cNvPr id="24686" name="Line 110"/>
            <p:cNvSpPr>
              <a:spLocks noChangeShapeType="1"/>
            </p:cNvSpPr>
            <p:nvPr/>
          </p:nvSpPr>
          <p:spPr bwMode="auto">
            <a:xfrm>
              <a:off x="2731" y="2742"/>
              <a:ext cx="25" cy="36"/>
            </a:xfrm>
            <a:prstGeom prst="line">
              <a:avLst/>
            </a:prstGeom>
            <a:noFill/>
            <a:ln w="31511">
              <a:solidFill>
                <a:srgbClr val="000000"/>
              </a:solidFill>
              <a:round/>
              <a:headEnd/>
              <a:tailEnd/>
            </a:ln>
            <a:effectLst/>
          </p:spPr>
          <p:txBody>
            <a:bodyPr wrap="none" anchor="ctr"/>
            <a:lstStyle/>
            <a:p>
              <a:endParaRPr lang="en-US"/>
            </a:p>
          </p:txBody>
        </p:sp>
        <p:sp>
          <p:nvSpPr>
            <p:cNvPr id="24687" name="Line 111"/>
            <p:cNvSpPr>
              <a:spLocks noChangeShapeType="1"/>
            </p:cNvSpPr>
            <p:nvPr/>
          </p:nvSpPr>
          <p:spPr bwMode="auto">
            <a:xfrm>
              <a:off x="2756" y="2778"/>
              <a:ext cx="19" cy="32"/>
            </a:xfrm>
            <a:prstGeom prst="line">
              <a:avLst/>
            </a:prstGeom>
            <a:noFill/>
            <a:ln w="31511">
              <a:solidFill>
                <a:srgbClr val="000000"/>
              </a:solidFill>
              <a:round/>
              <a:headEnd/>
              <a:tailEnd/>
            </a:ln>
            <a:effectLst/>
          </p:spPr>
          <p:txBody>
            <a:bodyPr wrap="none" anchor="ctr"/>
            <a:lstStyle/>
            <a:p>
              <a:endParaRPr lang="en-US"/>
            </a:p>
          </p:txBody>
        </p:sp>
        <p:sp>
          <p:nvSpPr>
            <p:cNvPr id="24688" name="Line 112"/>
            <p:cNvSpPr>
              <a:spLocks noChangeShapeType="1"/>
            </p:cNvSpPr>
            <p:nvPr/>
          </p:nvSpPr>
          <p:spPr bwMode="auto">
            <a:xfrm>
              <a:off x="2775" y="2810"/>
              <a:ext cx="25" cy="37"/>
            </a:xfrm>
            <a:prstGeom prst="line">
              <a:avLst/>
            </a:prstGeom>
            <a:noFill/>
            <a:ln w="31511">
              <a:solidFill>
                <a:srgbClr val="000000"/>
              </a:solidFill>
              <a:round/>
              <a:headEnd/>
              <a:tailEnd/>
            </a:ln>
            <a:effectLst/>
          </p:spPr>
          <p:txBody>
            <a:bodyPr wrap="none" anchor="ctr"/>
            <a:lstStyle/>
            <a:p>
              <a:endParaRPr lang="en-US"/>
            </a:p>
          </p:txBody>
        </p:sp>
        <p:sp>
          <p:nvSpPr>
            <p:cNvPr id="24689" name="Line 113"/>
            <p:cNvSpPr>
              <a:spLocks noChangeShapeType="1"/>
            </p:cNvSpPr>
            <p:nvPr/>
          </p:nvSpPr>
          <p:spPr bwMode="auto">
            <a:xfrm>
              <a:off x="2800" y="2847"/>
              <a:ext cx="25" cy="31"/>
            </a:xfrm>
            <a:prstGeom prst="line">
              <a:avLst/>
            </a:prstGeom>
            <a:noFill/>
            <a:ln w="31511">
              <a:solidFill>
                <a:srgbClr val="000000"/>
              </a:solidFill>
              <a:round/>
              <a:headEnd/>
              <a:tailEnd/>
            </a:ln>
            <a:effectLst/>
          </p:spPr>
          <p:txBody>
            <a:bodyPr wrap="none" anchor="ctr"/>
            <a:lstStyle/>
            <a:p>
              <a:endParaRPr lang="en-US"/>
            </a:p>
          </p:txBody>
        </p:sp>
        <p:sp>
          <p:nvSpPr>
            <p:cNvPr id="24690" name="Line 114"/>
            <p:cNvSpPr>
              <a:spLocks noChangeShapeType="1"/>
            </p:cNvSpPr>
            <p:nvPr/>
          </p:nvSpPr>
          <p:spPr bwMode="auto">
            <a:xfrm>
              <a:off x="2825" y="2878"/>
              <a:ext cx="25" cy="32"/>
            </a:xfrm>
            <a:prstGeom prst="line">
              <a:avLst/>
            </a:prstGeom>
            <a:noFill/>
            <a:ln w="31511">
              <a:solidFill>
                <a:srgbClr val="000000"/>
              </a:solidFill>
              <a:round/>
              <a:headEnd/>
              <a:tailEnd/>
            </a:ln>
            <a:effectLst/>
          </p:spPr>
          <p:txBody>
            <a:bodyPr wrap="none" anchor="ctr"/>
            <a:lstStyle/>
            <a:p>
              <a:endParaRPr lang="en-US"/>
            </a:p>
          </p:txBody>
        </p:sp>
        <p:sp>
          <p:nvSpPr>
            <p:cNvPr id="24691" name="Line 115"/>
            <p:cNvSpPr>
              <a:spLocks noChangeShapeType="1"/>
            </p:cNvSpPr>
            <p:nvPr/>
          </p:nvSpPr>
          <p:spPr bwMode="auto">
            <a:xfrm>
              <a:off x="2850" y="2910"/>
              <a:ext cx="24" cy="33"/>
            </a:xfrm>
            <a:prstGeom prst="line">
              <a:avLst/>
            </a:prstGeom>
            <a:noFill/>
            <a:ln w="31511">
              <a:solidFill>
                <a:srgbClr val="000000"/>
              </a:solidFill>
              <a:round/>
              <a:headEnd/>
              <a:tailEnd/>
            </a:ln>
            <a:effectLst/>
          </p:spPr>
          <p:txBody>
            <a:bodyPr wrap="none" anchor="ctr"/>
            <a:lstStyle/>
            <a:p>
              <a:endParaRPr lang="en-US"/>
            </a:p>
          </p:txBody>
        </p:sp>
        <p:sp>
          <p:nvSpPr>
            <p:cNvPr id="24692" name="Line 116"/>
            <p:cNvSpPr>
              <a:spLocks noChangeShapeType="1"/>
            </p:cNvSpPr>
            <p:nvPr/>
          </p:nvSpPr>
          <p:spPr bwMode="auto">
            <a:xfrm>
              <a:off x="2874" y="2943"/>
              <a:ext cx="19" cy="32"/>
            </a:xfrm>
            <a:prstGeom prst="line">
              <a:avLst/>
            </a:prstGeom>
            <a:noFill/>
            <a:ln w="31511">
              <a:solidFill>
                <a:srgbClr val="000000"/>
              </a:solidFill>
              <a:round/>
              <a:headEnd/>
              <a:tailEnd/>
            </a:ln>
            <a:effectLst/>
          </p:spPr>
          <p:txBody>
            <a:bodyPr wrap="none" anchor="ctr"/>
            <a:lstStyle/>
            <a:p>
              <a:endParaRPr lang="en-US"/>
            </a:p>
          </p:txBody>
        </p:sp>
        <p:sp>
          <p:nvSpPr>
            <p:cNvPr id="24693" name="Line 117"/>
            <p:cNvSpPr>
              <a:spLocks noChangeShapeType="1"/>
            </p:cNvSpPr>
            <p:nvPr/>
          </p:nvSpPr>
          <p:spPr bwMode="auto">
            <a:xfrm>
              <a:off x="2893" y="2975"/>
              <a:ext cx="25" cy="31"/>
            </a:xfrm>
            <a:prstGeom prst="line">
              <a:avLst/>
            </a:prstGeom>
            <a:noFill/>
            <a:ln w="31511">
              <a:solidFill>
                <a:srgbClr val="000000"/>
              </a:solidFill>
              <a:round/>
              <a:headEnd/>
              <a:tailEnd/>
            </a:ln>
            <a:effectLst/>
          </p:spPr>
          <p:txBody>
            <a:bodyPr wrap="none" anchor="ctr"/>
            <a:lstStyle/>
            <a:p>
              <a:endParaRPr lang="en-US"/>
            </a:p>
          </p:txBody>
        </p:sp>
        <p:sp>
          <p:nvSpPr>
            <p:cNvPr id="24694" name="Line 118"/>
            <p:cNvSpPr>
              <a:spLocks noChangeShapeType="1"/>
            </p:cNvSpPr>
            <p:nvPr/>
          </p:nvSpPr>
          <p:spPr bwMode="auto">
            <a:xfrm>
              <a:off x="2918" y="3006"/>
              <a:ext cx="25" cy="28"/>
            </a:xfrm>
            <a:prstGeom prst="line">
              <a:avLst/>
            </a:prstGeom>
            <a:noFill/>
            <a:ln w="31511">
              <a:solidFill>
                <a:srgbClr val="000000"/>
              </a:solidFill>
              <a:round/>
              <a:headEnd/>
              <a:tailEnd/>
            </a:ln>
            <a:effectLst/>
          </p:spPr>
          <p:txBody>
            <a:bodyPr wrap="none" anchor="ctr"/>
            <a:lstStyle/>
            <a:p>
              <a:endParaRPr lang="en-US"/>
            </a:p>
          </p:txBody>
        </p:sp>
        <p:sp>
          <p:nvSpPr>
            <p:cNvPr id="24695" name="Line 119"/>
            <p:cNvSpPr>
              <a:spLocks noChangeShapeType="1"/>
            </p:cNvSpPr>
            <p:nvPr/>
          </p:nvSpPr>
          <p:spPr bwMode="auto">
            <a:xfrm>
              <a:off x="2943" y="3034"/>
              <a:ext cx="25" cy="27"/>
            </a:xfrm>
            <a:prstGeom prst="line">
              <a:avLst/>
            </a:prstGeom>
            <a:noFill/>
            <a:ln w="31511">
              <a:solidFill>
                <a:srgbClr val="000000"/>
              </a:solidFill>
              <a:round/>
              <a:headEnd/>
              <a:tailEnd/>
            </a:ln>
            <a:effectLst/>
          </p:spPr>
          <p:txBody>
            <a:bodyPr wrap="none" anchor="ctr"/>
            <a:lstStyle/>
            <a:p>
              <a:endParaRPr lang="en-US"/>
            </a:p>
          </p:txBody>
        </p:sp>
        <p:sp>
          <p:nvSpPr>
            <p:cNvPr id="24696" name="Line 120"/>
            <p:cNvSpPr>
              <a:spLocks noChangeShapeType="1"/>
            </p:cNvSpPr>
            <p:nvPr/>
          </p:nvSpPr>
          <p:spPr bwMode="auto">
            <a:xfrm>
              <a:off x="2968" y="3061"/>
              <a:ext cx="19" cy="27"/>
            </a:xfrm>
            <a:prstGeom prst="line">
              <a:avLst/>
            </a:prstGeom>
            <a:noFill/>
            <a:ln w="31511">
              <a:solidFill>
                <a:srgbClr val="000000"/>
              </a:solidFill>
              <a:round/>
              <a:headEnd/>
              <a:tailEnd/>
            </a:ln>
            <a:effectLst/>
          </p:spPr>
          <p:txBody>
            <a:bodyPr wrap="none" anchor="ctr"/>
            <a:lstStyle/>
            <a:p>
              <a:endParaRPr lang="en-US"/>
            </a:p>
          </p:txBody>
        </p:sp>
        <p:sp>
          <p:nvSpPr>
            <p:cNvPr id="24697" name="Line 121"/>
            <p:cNvSpPr>
              <a:spLocks noChangeShapeType="1"/>
            </p:cNvSpPr>
            <p:nvPr/>
          </p:nvSpPr>
          <p:spPr bwMode="auto">
            <a:xfrm>
              <a:off x="2987" y="3088"/>
              <a:ext cx="24" cy="28"/>
            </a:xfrm>
            <a:prstGeom prst="line">
              <a:avLst/>
            </a:prstGeom>
            <a:noFill/>
            <a:ln w="31511">
              <a:solidFill>
                <a:srgbClr val="000000"/>
              </a:solidFill>
              <a:round/>
              <a:headEnd/>
              <a:tailEnd/>
            </a:ln>
            <a:effectLst/>
          </p:spPr>
          <p:txBody>
            <a:bodyPr wrap="none" anchor="ctr"/>
            <a:lstStyle/>
            <a:p>
              <a:endParaRPr lang="en-US"/>
            </a:p>
          </p:txBody>
        </p:sp>
        <p:sp>
          <p:nvSpPr>
            <p:cNvPr id="24698" name="Line 122"/>
            <p:cNvSpPr>
              <a:spLocks noChangeShapeType="1"/>
            </p:cNvSpPr>
            <p:nvPr/>
          </p:nvSpPr>
          <p:spPr bwMode="auto">
            <a:xfrm>
              <a:off x="3011" y="3116"/>
              <a:ext cx="25" cy="22"/>
            </a:xfrm>
            <a:prstGeom prst="line">
              <a:avLst/>
            </a:prstGeom>
            <a:noFill/>
            <a:ln w="31511">
              <a:solidFill>
                <a:srgbClr val="000000"/>
              </a:solidFill>
              <a:round/>
              <a:headEnd/>
              <a:tailEnd/>
            </a:ln>
            <a:effectLst/>
          </p:spPr>
          <p:txBody>
            <a:bodyPr wrap="none" anchor="ctr"/>
            <a:lstStyle/>
            <a:p>
              <a:endParaRPr lang="en-US"/>
            </a:p>
          </p:txBody>
        </p:sp>
        <p:sp>
          <p:nvSpPr>
            <p:cNvPr id="24699" name="Line 123"/>
            <p:cNvSpPr>
              <a:spLocks noChangeShapeType="1"/>
            </p:cNvSpPr>
            <p:nvPr/>
          </p:nvSpPr>
          <p:spPr bwMode="auto">
            <a:xfrm>
              <a:off x="3036" y="3138"/>
              <a:ext cx="25" cy="23"/>
            </a:xfrm>
            <a:prstGeom prst="line">
              <a:avLst/>
            </a:prstGeom>
            <a:noFill/>
            <a:ln w="31511">
              <a:solidFill>
                <a:srgbClr val="000000"/>
              </a:solidFill>
              <a:round/>
              <a:headEnd/>
              <a:tailEnd/>
            </a:ln>
            <a:effectLst/>
          </p:spPr>
          <p:txBody>
            <a:bodyPr wrap="none" anchor="ctr"/>
            <a:lstStyle/>
            <a:p>
              <a:endParaRPr lang="en-US"/>
            </a:p>
          </p:txBody>
        </p:sp>
        <p:sp>
          <p:nvSpPr>
            <p:cNvPr id="24700" name="Line 124"/>
            <p:cNvSpPr>
              <a:spLocks noChangeShapeType="1"/>
            </p:cNvSpPr>
            <p:nvPr/>
          </p:nvSpPr>
          <p:spPr bwMode="auto">
            <a:xfrm>
              <a:off x="3061" y="3161"/>
              <a:ext cx="25" cy="19"/>
            </a:xfrm>
            <a:prstGeom prst="line">
              <a:avLst/>
            </a:prstGeom>
            <a:noFill/>
            <a:ln w="31511">
              <a:solidFill>
                <a:srgbClr val="000000"/>
              </a:solidFill>
              <a:round/>
              <a:headEnd/>
              <a:tailEnd/>
            </a:ln>
            <a:effectLst/>
          </p:spPr>
          <p:txBody>
            <a:bodyPr wrap="none" anchor="ctr"/>
            <a:lstStyle/>
            <a:p>
              <a:endParaRPr lang="en-US"/>
            </a:p>
          </p:txBody>
        </p:sp>
        <p:sp>
          <p:nvSpPr>
            <p:cNvPr id="24701" name="Line 125"/>
            <p:cNvSpPr>
              <a:spLocks noChangeShapeType="1"/>
            </p:cNvSpPr>
            <p:nvPr/>
          </p:nvSpPr>
          <p:spPr bwMode="auto">
            <a:xfrm>
              <a:off x="3086" y="3180"/>
              <a:ext cx="19" cy="22"/>
            </a:xfrm>
            <a:prstGeom prst="line">
              <a:avLst/>
            </a:prstGeom>
            <a:noFill/>
            <a:ln w="31511">
              <a:solidFill>
                <a:srgbClr val="000000"/>
              </a:solidFill>
              <a:round/>
              <a:headEnd/>
              <a:tailEnd/>
            </a:ln>
            <a:effectLst/>
          </p:spPr>
          <p:txBody>
            <a:bodyPr wrap="none" anchor="ctr"/>
            <a:lstStyle/>
            <a:p>
              <a:endParaRPr lang="en-US"/>
            </a:p>
          </p:txBody>
        </p:sp>
        <p:sp>
          <p:nvSpPr>
            <p:cNvPr id="24702" name="Line 126"/>
            <p:cNvSpPr>
              <a:spLocks noChangeShapeType="1"/>
            </p:cNvSpPr>
            <p:nvPr/>
          </p:nvSpPr>
          <p:spPr bwMode="auto">
            <a:xfrm>
              <a:off x="3105" y="3202"/>
              <a:ext cx="25" cy="18"/>
            </a:xfrm>
            <a:prstGeom prst="line">
              <a:avLst/>
            </a:prstGeom>
            <a:noFill/>
            <a:ln w="31511">
              <a:solidFill>
                <a:srgbClr val="000000"/>
              </a:solidFill>
              <a:round/>
              <a:headEnd/>
              <a:tailEnd/>
            </a:ln>
            <a:effectLst/>
          </p:spPr>
          <p:txBody>
            <a:bodyPr wrap="none" anchor="ctr"/>
            <a:lstStyle/>
            <a:p>
              <a:endParaRPr lang="en-US"/>
            </a:p>
          </p:txBody>
        </p:sp>
        <p:sp>
          <p:nvSpPr>
            <p:cNvPr id="24703" name="Line 127"/>
            <p:cNvSpPr>
              <a:spLocks noChangeShapeType="1"/>
            </p:cNvSpPr>
            <p:nvPr/>
          </p:nvSpPr>
          <p:spPr bwMode="auto">
            <a:xfrm>
              <a:off x="3130" y="3220"/>
              <a:ext cx="25" cy="18"/>
            </a:xfrm>
            <a:prstGeom prst="line">
              <a:avLst/>
            </a:prstGeom>
            <a:noFill/>
            <a:ln w="31511">
              <a:solidFill>
                <a:srgbClr val="000000"/>
              </a:solidFill>
              <a:round/>
              <a:headEnd/>
              <a:tailEnd/>
            </a:ln>
            <a:effectLst/>
          </p:spPr>
          <p:txBody>
            <a:bodyPr wrap="none" anchor="ctr"/>
            <a:lstStyle/>
            <a:p>
              <a:endParaRPr lang="en-US"/>
            </a:p>
          </p:txBody>
        </p:sp>
        <p:sp>
          <p:nvSpPr>
            <p:cNvPr id="24704" name="Line 128"/>
            <p:cNvSpPr>
              <a:spLocks noChangeShapeType="1"/>
            </p:cNvSpPr>
            <p:nvPr/>
          </p:nvSpPr>
          <p:spPr bwMode="auto">
            <a:xfrm>
              <a:off x="3155" y="3238"/>
              <a:ext cx="25" cy="14"/>
            </a:xfrm>
            <a:prstGeom prst="line">
              <a:avLst/>
            </a:prstGeom>
            <a:noFill/>
            <a:ln w="31511">
              <a:solidFill>
                <a:srgbClr val="000000"/>
              </a:solidFill>
              <a:round/>
              <a:headEnd/>
              <a:tailEnd/>
            </a:ln>
            <a:effectLst/>
          </p:spPr>
          <p:txBody>
            <a:bodyPr wrap="none" anchor="ctr"/>
            <a:lstStyle/>
            <a:p>
              <a:endParaRPr lang="en-US"/>
            </a:p>
          </p:txBody>
        </p:sp>
        <p:sp>
          <p:nvSpPr>
            <p:cNvPr id="24705" name="Freeform 129"/>
            <p:cNvSpPr>
              <a:spLocks/>
            </p:cNvSpPr>
            <p:nvPr/>
          </p:nvSpPr>
          <p:spPr bwMode="auto">
            <a:xfrm>
              <a:off x="3180" y="3252"/>
              <a:ext cx="26" cy="19"/>
            </a:xfrm>
            <a:custGeom>
              <a:avLst/>
              <a:gdLst/>
              <a:ahLst/>
              <a:cxnLst>
                <a:cxn ang="0">
                  <a:pos x="0" y="0"/>
                </a:cxn>
                <a:cxn ang="0">
                  <a:pos x="12" y="9"/>
                </a:cxn>
                <a:cxn ang="0">
                  <a:pos x="25" y="18"/>
                </a:cxn>
              </a:cxnLst>
              <a:rect l="0" t="0" r="r" b="b"/>
              <a:pathLst>
                <a:path w="26" h="19">
                  <a:moveTo>
                    <a:pt x="0" y="0"/>
                  </a:moveTo>
                  <a:lnTo>
                    <a:pt x="12" y="9"/>
                  </a:lnTo>
                  <a:lnTo>
                    <a:pt x="25" y="18"/>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06" name="Line 130"/>
            <p:cNvSpPr>
              <a:spLocks noChangeShapeType="1"/>
            </p:cNvSpPr>
            <p:nvPr/>
          </p:nvSpPr>
          <p:spPr bwMode="auto">
            <a:xfrm>
              <a:off x="3205" y="3270"/>
              <a:ext cx="19" cy="14"/>
            </a:xfrm>
            <a:prstGeom prst="line">
              <a:avLst/>
            </a:prstGeom>
            <a:noFill/>
            <a:ln w="31511">
              <a:solidFill>
                <a:srgbClr val="000000"/>
              </a:solidFill>
              <a:round/>
              <a:headEnd/>
              <a:tailEnd/>
            </a:ln>
            <a:effectLst/>
          </p:spPr>
          <p:txBody>
            <a:bodyPr wrap="none" anchor="ctr"/>
            <a:lstStyle/>
            <a:p>
              <a:endParaRPr lang="en-US"/>
            </a:p>
          </p:txBody>
        </p:sp>
        <p:sp>
          <p:nvSpPr>
            <p:cNvPr id="24707" name="Line 131"/>
            <p:cNvSpPr>
              <a:spLocks noChangeShapeType="1"/>
            </p:cNvSpPr>
            <p:nvPr/>
          </p:nvSpPr>
          <p:spPr bwMode="auto">
            <a:xfrm>
              <a:off x="3224" y="3284"/>
              <a:ext cx="25" cy="14"/>
            </a:xfrm>
            <a:prstGeom prst="line">
              <a:avLst/>
            </a:prstGeom>
            <a:noFill/>
            <a:ln w="31511">
              <a:solidFill>
                <a:srgbClr val="000000"/>
              </a:solidFill>
              <a:round/>
              <a:headEnd/>
              <a:tailEnd/>
            </a:ln>
            <a:effectLst/>
          </p:spPr>
          <p:txBody>
            <a:bodyPr wrap="none" anchor="ctr"/>
            <a:lstStyle/>
            <a:p>
              <a:endParaRPr lang="en-US"/>
            </a:p>
          </p:txBody>
        </p:sp>
        <p:sp>
          <p:nvSpPr>
            <p:cNvPr id="24708" name="Line 132"/>
            <p:cNvSpPr>
              <a:spLocks noChangeShapeType="1"/>
            </p:cNvSpPr>
            <p:nvPr/>
          </p:nvSpPr>
          <p:spPr bwMode="auto">
            <a:xfrm>
              <a:off x="3249" y="3298"/>
              <a:ext cx="24" cy="10"/>
            </a:xfrm>
            <a:prstGeom prst="line">
              <a:avLst/>
            </a:prstGeom>
            <a:noFill/>
            <a:ln w="31511">
              <a:solidFill>
                <a:srgbClr val="000000"/>
              </a:solidFill>
              <a:round/>
              <a:headEnd/>
              <a:tailEnd/>
            </a:ln>
            <a:effectLst/>
          </p:spPr>
          <p:txBody>
            <a:bodyPr wrap="none" anchor="ctr"/>
            <a:lstStyle/>
            <a:p>
              <a:endParaRPr lang="en-US"/>
            </a:p>
          </p:txBody>
        </p:sp>
        <p:sp>
          <p:nvSpPr>
            <p:cNvPr id="24709" name="Freeform 133"/>
            <p:cNvSpPr>
              <a:spLocks/>
            </p:cNvSpPr>
            <p:nvPr/>
          </p:nvSpPr>
          <p:spPr bwMode="auto">
            <a:xfrm>
              <a:off x="3273" y="3308"/>
              <a:ext cx="26" cy="14"/>
            </a:xfrm>
            <a:custGeom>
              <a:avLst/>
              <a:gdLst/>
              <a:ahLst/>
              <a:cxnLst>
                <a:cxn ang="0">
                  <a:pos x="0" y="0"/>
                </a:cxn>
                <a:cxn ang="0">
                  <a:pos x="13" y="3"/>
                </a:cxn>
                <a:cxn ang="0">
                  <a:pos x="25" y="13"/>
                </a:cxn>
              </a:cxnLst>
              <a:rect l="0" t="0" r="r" b="b"/>
              <a:pathLst>
                <a:path w="26" h="14">
                  <a:moveTo>
                    <a:pt x="0" y="0"/>
                  </a:moveTo>
                  <a:lnTo>
                    <a:pt x="13" y="3"/>
                  </a:lnTo>
                  <a:lnTo>
                    <a:pt x="25" y="13"/>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10" name="Line 134"/>
            <p:cNvSpPr>
              <a:spLocks noChangeShapeType="1"/>
            </p:cNvSpPr>
            <p:nvPr/>
          </p:nvSpPr>
          <p:spPr bwMode="auto">
            <a:xfrm>
              <a:off x="3298" y="3321"/>
              <a:ext cx="19" cy="9"/>
            </a:xfrm>
            <a:prstGeom prst="line">
              <a:avLst/>
            </a:prstGeom>
            <a:noFill/>
            <a:ln w="31511">
              <a:solidFill>
                <a:srgbClr val="000000"/>
              </a:solidFill>
              <a:round/>
              <a:headEnd/>
              <a:tailEnd/>
            </a:ln>
            <a:effectLst/>
          </p:spPr>
          <p:txBody>
            <a:bodyPr wrap="none" anchor="ctr"/>
            <a:lstStyle/>
            <a:p>
              <a:endParaRPr lang="en-US"/>
            </a:p>
          </p:txBody>
        </p:sp>
        <p:sp>
          <p:nvSpPr>
            <p:cNvPr id="24711" name="Line 135"/>
            <p:cNvSpPr>
              <a:spLocks noChangeShapeType="1"/>
            </p:cNvSpPr>
            <p:nvPr/>
          </p:nvSpPr>
          <p:spPr bwMode="auto">
            <a:xfrm>
              <a:off x="3317" y="3330"/>
              <a:ext cx="24" cy="9"/>
            </a:xfrm>
            <a:prstGeom prst="line">
              <a:avLst/>
            </a:prstGeom>
            <a:noFill/>
            <a:ln w="31511">
              <a:solidFill>
                <a:srgbClr val="000000"/>
              </a:solidFill>
              <a:round/>
              <a:headEnd/>
              <a:tailEnd/>
            </a:ln>
            <a:effectLst/>
          </p:spPr>
          <p:txBody>
            <a:bodyPr wrap="none" anchor="ctr"/>
            <a:lstStyle/>
            <a:p>
              <a:endParaRPr lang="en-US"/>
            </a:p>
          </p:txBody>
        </p:sp>
        <p:sp>
          <p:nvSpPr>
            <p:cNvPr id="24712" name="Line 136"/>
            <p:cNvSpPr>
              <a:spLocks noChangeShapeType="1"/>
            </p:cNvSpPr>
            <p:nvPr/>
          </p:nvSpPr>
          <p:spPr bwMode="auto">
            <a:xfrm>
              <a:off x="3341" y="3339"/>
              <a:ext cx="25" cy="9"/>
            </a:xfrm>
            <a:prstGeom prst="line">
              <a:avLst/>
            </a:prstGeom>
            <a:noFill/>
            <a:ln w="31511">
              <a:solidFill>
                <a:srgbClr val="000000"/>
              </a:solidFill>
              <a:round/>
              <a:headEnd/>
              <a:tailEnd/>
            </a:ln>
            <a:effectLst/>
          </p:spPr>
          <p:txBody>
            <a:bodyPr wrap="none" anchor="ctr"/>
            <a:lstStyle/>
            <a:p>
              <a:endParaRPr lang="en-US"/>
            </a:p>
          </p:txBody>
        </p:sp>
        <p:sp>
          <p:nvSpPr>
            <p:cNvPr id="24713" name="Line 137"/>
            <p:cNvSpPr>
              <a:spLocks noChangeShapeType="1"/>
            </p:cNvSpPr>
            <p:nvPr/>
          </p:nvSpPr>
          <p:spPr bwMode="auto">
            <a:xfrm>
              <a:off x="3366" y="3348"/>
              <a:ext cx="26" cy="4"/>
            </a:xfrm>
            <a:prstGeom prst="line">
              <a:avLst/>
            </a:prstGeom>
            <a:noFill/>
            <a:ln w="31511">
              <a:solidFill>
                <a:srgbClr val="000000"/>
              </a:solidFill>
              <a:round/>
              <a:headEnd/>
              <a:tailEnd/>
            </a:ln>
            <a:effectLst/>
          </p:spPr>
          <p:txBody>
            <a:bodyPr wrap="none" anchor="ctr"/>
            <a:lstStyle/>
            <a:p>
              <a:endParaRPr lang="en-US"/>
            </a:p>
          </p:txBody>
        </p:sp>
        <p:sp>
          <p:nvSpPr>
            <p:cNvPr id="24714" name="Line 138"/>
            <p:cNvSpPr>
              <a:spLocks noChangeShapeType="1"/>
            </p:cNvSpPr>
            <p:nvPr/>
          </p:nvSpPr>
          <p:spPr bwMode="auto">
            <a:xfrm>
              <a:off x="3392" y="3352"/>
              <a:ext cx="25" cy="9"/>
            </a:xfrm>
            <a:prstGeom prst="line">
              <a:avLst/>
            </a:prstGeom>
            <a:noFill/>
            <a:ln w="31511">
              <a:solidFill>
                <a:srgbClr val="000000"/>
              </a:solidFill>
              <a:round/>
              <a:headEnd/>
              <a:tailEnd/>
            </a:ln>
            <a:effectLst/>
          </p:spPr>
          <p:txBody>
            <a:bodyPr wrap="none" anchor="ctr"/>
            <a:lstStyle/>
            <a:p>
              <a:endParaRPr lang="en-US"/>
            </a:p>
          </p:txBody>
        </p:sp>
        <p:sp>
          <p:nvSpPr>
            <p:cNvPr id="24715" name="Line 139"/>
            <p:cNvSpPr>
              <a:spLocks noChangeShapeType="1"/>
            </p:cNvSpPr>
            <p:nvPr/>
          </p:nvSpPr>
          <p:spPr bwMode="auto">
            <a:xfrm>
              <a:off x="3417" y="3361"/>
              <a:ext cx="18" cy="5"/>
            </a:xfrm>
            <a:prstGeom prst="line">
              <a:avLst/>
            </a:prstGeom>
            <a:noFill/>
            <a:ln w="31511">
              <a:solidFill>
                <a:srgbClr val="000000"/>
              </a:solidFill>
              <a:round/>
              <a:headEnd/>
              <a:tailEnd/>
            </a:ln>
            <a:effectLst/>
          </p:spPr>
          <p:txBody>
            <a:bodyPr wrap="none" anchor="ctr"/>
            <a:lstStyle/>
            <a:p>
              <a:endParaRPr lang="en-US"/>
            </a:p>
          </p:txBody>
        </p:sp>
        <p:sp>
          <p:nvSpPr>
            <p:cNvPr id="24716" name="Line 140"/>
            <p:cNvSpPr>
              <a:spLocks noChangeShapeType="1"/>
            </p:cNvSpPr>
            <p:nvPr/>
          </p:nvSpPr>
          <p:spPr bwMode="auto">
            <a:xfrm>
              <a:off x="3435" y="3366"/>
              <a:ext cx="25" cy="5"/>
            </a:xfrm>
            <a:prstGeom prst="line">
              <a:avLst/>
            </a:prstGeom>
            <a:noFill/>
            <a:ln w="31511">
              <a:solidFill>
                <a:srgbClr val="000000"/>
              </a:solidFill>
              <a:round/>
              <a:headEnd/>
              <a:tailEnd/>
            </a:ln>
            <a:effectLst/>
          </p:spPr>
          <p:txBody>
            <a:bodyPr wrap="none" anchor="ctr"/>
            <a:lstStyle/>
            <a:p>
              <a:endParaRPr lang="en-US"/>
            </a:p>
          </p:txBody>
        </p:sp>
        <p:sp>
          <p:nvSpPr>
            <p:cNvPr id="24717" name="Line 141"/>
            <p:cNvSpPr>
              <a:spLocks noChangeShapeType="1"/>
            </p:cNvSpPr>
            <p:nvPr/>
          </p:nvSpPr>
          <p:spPr bwMode="auto">
            <a:xfrm>
              <a:off x="3460" y="3371"/>
              <a:ext cx="25" cy="4"/>
            </a:xfrm>
            <a:prstGeom prst="line">
              <a:avLst/>
            </a:prstGeom>
            <a:noFill/>
            <a:ln w="31511">
              <a:solidFill>
                <a:srgbClr val="000000"/>
              </a:solidFill>
              <a:round/>
              <a:headEnd/>
              <a:tailEnd/>
            </a:ln>
            <a:effectLst/>
          </p:spPr>
          <p:txBody>
            <a:bodyPr wrap="none" anchor="ctr"/>
            <a:lstStyle/>
            <a:p>
              <a:endParaRPr lang="en-US"/>
            </a:p>
          </p:txBody>
        </p:sp>
        <p:sp>
          <p:nvSpPr>
            <p:cNvPr id="24718" name="Line 142"/>
            <p:cNvSpPr>
              <a:spLocks noChangeShapeType="1"/>
            </p:cNvSpPr>
            <p:nvPr/>
          </p:nvSpPr>
          <p:spPr bwMode="auto">
            <a:xfrm>
              <a:off x="3485" y="3375"/>
              <a:ext cx="25" cy="5"/>
            </a:xfrm>
            <a:prstGeom prst="line">
              <a:avLst/>
            </a:prstGeom>
            <a:noFill/>
            <a:ln w="31511">
              <a:solidFill>
                <a:srgbClr val="000000"/>
              </a:solidFill>
              <a:round/>
              <a:headEnd/>
              <a:tailEnd/>
            </a:ln>
            <a:effectLst/>
          </p:spPr>
          <p:txBody>
            <a:bodyPr wrap="none" anchor="ctr"/>
            <a:lstStyle/>
            <a:p>
              <a:endParaRPr lang="en-US"/>
            </a:p>
          </p:txBody>
        </p:sp>
        <p:sp>
          <p:nvSpPr>
            <p:cNvPr id="24719" name="Line 143"/>
            <p:cNvSpPr>
              <a:spLocks noChangeShapeType="1"/>
            </p:cNvSpPr>
            <p:nvPr/>
          </p:nvSpPr>
          <p:spPr bwMode="auto">
            <a:xfrm>
              <a:off x="3510" y="3380"/>
              <a:ext cx="19" cy="5"/>
            </a:xfrm>
            <a:prstGeom prst="line">
              <a:avLst/>
            </a:prstGeom>
            <a:noFill/>
            <a:ln w="31511">
              <a:solidFill>
                <a:srgbClr val="000000"/>
              </a:solidFill>
              <a:round/>
              <a:headEnd/>
              <a:tailEnd/>
            </a:ln>
            <a:effectLst/>
          </p:spPr>
          <p:txBody>
            <a:bodyPr wrap="none" anchor="ctr"/>
            <a:lstStyle/>
            <a:p>
              <a:endParaRPr lang="en-US"/>
            </a:p>
          </p:txBody>
        </p:sp>
        <p:sp>
          <p:nvSpPr>
            <p:cNvPr id="24720" name="Line 144"/>
            <p:cNvSpPr>
              <a:spLocks noChangeShapeType="1"/>
            </p:cNvSpPr>
            <p:nvPr/>
          </p:nvSpPr>
          <p:spPr bwMode="auto">
            <a:xfrm>
              <a:off x="3529" y="3385"/>
              <a:ext cx="25" cy="4"/>
            </a:xfrm>
            <a:prstGeom prst="line">
              <a:avLst/>
            </a:prstGeom>
            <a:noFill/>
            <a:ln w="31511">
              <a:solidFill>
                <a:srgbClr val="000000"/>
              </a:solidFill>
              <a:round/>
              <a:headEnd/>
              <a:tailEnd/>
            </a:ln>
            <a:effectLst/>
          </p:spPr>
          <p:txBody>
            <a:bodyPr wrap="none" anchor="ctr"/>
            <a:lstStyle/>
            <a:p>
              <a:endParaRPr lang="en-US"/>
            </a:p>
          </p:txBody>
        </p:sp>
        <p:sp>
          <p:nvSpPr>
            <p:cNvPr id="24721" name="Line 145"/>
            <p:cNvSpPr>
              <a:spLocks noChangeShapeType="1"/>
            </p:cNvSpPr>
            <p:nvPr/>
          </p:nvSpPr>
          <p:spPr bwMode="auto">
            <a:xfrm>
              <a:off x="3554" y="3389"/>
              <a:ext cx="24" cy="4"/>
            </a:xfrm>
            <a:prstGeom prst="line">
              <a:avLst/>
            </a:prstGeom>
            <a:noFill/>
            <a:ln w="31511">
              <a:solidFill>
                <a:srgbClr val="000000"/>
              </a:solidFill>
              <a:round/>
              <a:headEnd/>
              <a:tailEnd/>
            </a:ln>
            <a:effectLst/>
          </p:spPr>
          <p:txBody>
            <a:bodyPr wrap="none" anchor="ctr"/>
            <a:lstStyle/>
            <a:p>
              <a:endParaRPr lang="en-US"/>
            </a:p>
          </p:txBody>
        </p:sp>
        <p:sp>
          <p:nvSpPr>
            <p:cNvPr id="24722" name="Line 146"/>
            <p:cNvSpPr>
              <a:spLocks noChangeShapeType="1"/>
            </p:cNvSpPr>
            <p:nvPr/>
          </p:nvSpPr>
          <p:spPr bwMode="auto">
            <a:xfrm>
              <a:off x="3578" y="3393"/>
              <a:ext cx="25" cy="0"/>
            </a:xfrm>
            <a:prstGeom prst="line">
              <a:avLst/>
            </a:prstGeom>
            <a:noFill/>
            <a:ln w="31511">
              <a:solidFill>
                <a:srgbClr val="000000"/>
              </a:solidFill>
              <a:round/>
              <a:headEnd/>
              <a:tailEnd/>
            </a:ln>
            <a:effectLst/>
          </p:spPr>
          <p:txBody>
            <a:bodyPr wrap="none" anchor="ctr"/>
            <a:lstStyle/>
            <a:p>
              <a:endParaRPr lang="en-US"/>
            </a:p>
          </p:txBody>
        </p:sp>
        <p:sp>
          <p:nvSpPr>
            <p:cNvPr id="24723" name="Freeform 147"/>
            <p:cNvSpPr>
              <a:spLocks/>
            </p:cNvSpPr>
            <p:nvPr/>
          </p:nvSpPr>
          <p:spPr bwMode="auto">
            <a:xfrm>
              <a:off x="3603" y="3393"/>
              <a:ext cx="26" cy="7"/>
            </a:xfrm>
            <a:custGeom>
              <a:avLst/>
              <a:gdLst/>
              <a:ahLst/>
              <a:cxnLst>
                <a:cxn ang="0">
                  <a:pos x="0" y="0"/>
                </a:cxn>
                <a:cxn ang="0">
                  <a:pos x="13" y="0"/>
                </a:cxn>
                <a:cxn ang="0">
                  <a:pos x="25" y="6"/>
                </a:cxn>
              </a:cxnLst>
              <a:rect l="0" t="0" r="r" b="b"/>
              <a:pathLst>
                <a:path w="26" h="7">
                  <a:moveTo>
                    <a:pt x="0" y="0"/>
                  </a:moveTo>
                  <a:lnTo>
                    <a:pt x="13" y="0"/>
                  </a:lnTo>
                  <a:lnTo>
                    <a:pt x="25" y="6"/>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24" name="Line 148"/>
            <p:cNvSpPr>
              <a:spLocks noChangeShapeType="1"/>
            </p:cNvSpPr>
            <p:nvPr/>
          </p:nvSpPr>
          <p:spPr bwMode="auto">
            <a:xfrm>
              <a:off x="3628" y="3399"/>
              <a:ext cx="19" cy="0"/>
            </a:xfrm>
            <a:prstGeom prst="line">
              <a:avLst/>
            </a:prstGeom>
            <a:noFill/>
            <a:ln w="31511">
              <a:solidFill>
                <a:srgbClr val="000000"/>
              </a:solidFill>
              <a:round/>
              <a:headEnd/>
              <a:tailEnd/>
            </a:ln>
            <a:effectLst/>
          </p:spPr>
          <p:txBody>
            <a:bodyPr wrap="none" anchor="ctr"/>
            <a:lstStyle/>
            <a:p>
              <a:endParaRPr lang="en-US"/>
            </a:p>
          </p:txBody>
        </p:sp>
        <p:sp>
          <p:nvSpPr>
            <p:cNvPr id="24725" name="Freeform 149"/>
            <p:cNvSpPr>
              <a:spLocks/>
            </p:cNvSpPr>
            <p:nvPr/>
          </p:nvSpPr>
          <p:spPr bwMode="auto">
            <a:xfrm>
              <a:off x="3647" y="3399"/>
              <a:ext cx="26" cy="4"/>
            </a:xfrm>
            <a:custGeom>
              <a:avLst/>
              <a:gdLst/>
              <a:ahLst/>
              <a:cxnLst>
                <a:cxn ang="0">
                  <a:pos x="0" y="0"/>
                </a:cxn>
                <a:cxn ang="0">
                  <a:pos x="12" y="0"/>
                </a:cxn>
                <a:cxn ang="0">
                  <a:pos x="25" y="3"/>
                </a:cxn>
              </a:cxnLst>
              <a:rect l="0" t="0" r="r" b="b"/>
              <a:pathLst>
                <a:path w="26" h="4">
                  <a:moveTo>
                    <a:pt x="0" y="0"/>
                  </a:moveTo>
                  <a:lnTo>
                    <a:pt x="12" y="0"/>
                  </a:lnTo>
                  <a:lnTo>
                    <a:pt x="25" y="3"/>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26" name="Line 150"/>
            <p:cNvSpPr>
              <a:spLocks noChangeShapeType="1"/>
            </p:cNvSpPr>
            <p:nvPr/>
          </p:nvSpPr>
          <p:spPr bwMode="auto">
            <a:xfrm>
              <a:off x="3672" y="3402"/>
              <a:ext cx="25" cy="0"/>
            </a:xfrm>
            <a:prstGeom prst="line">
              <a:avLst/>
            </a:prstGeom>
            <a:noFill/>
            <a:ln w="31511">
              <a:solidFill>
                <a:srgbClr val="000000"/>
              </a:solidFill>
              <a:round/>
              <a:headEnd/>
              <a:tailEnd/>
            </a:ln>
            <a:effectLst/>
          </p:spPr>
          <p:txBody>
            <a:bodyPr wrap="none" anchor="ctr"/>
            <a:lstStyle/>
            <a:p>
              <a:endParaRPr lang="en-US"/>
            </a:p>
          </p:txBody>
        </p:sp>
        <p:sp>
          <p:nvSpPr>
            <p:cNvPr id="24727" name="Line 151"/>
            <p:cNvSpPr>
              <a:spLocks noChangeShapeType="1"/>
            </p:cNvSpPr>
            <p:nvPr/>
          </p:nvSpPr>
          <p:spPr bwMode="auto">
            <a:xfrm>
              <a:off x="3697" y="3402"/>
              <a:ext cx="25" cy="0"/>
            </a:xfrm>
            <a:prstGeom prst="line">
              <a:avLst/>
            </a:prstGeom>
            <a:noFill/>
            <a:ln w="31511">
              <a:solidFill>
                <a:srgbClr val="000000"/>
              </a:solidFill>
              <a:round/>
              <a:headEnd/>
              <a:tailEnd/>
            </a:ln>
            <a:effectLst/>
          </p:spPr>
          <p:txBody>
            <a:bodyPr wrap="none" anchor="ctr"/>
            <a:lstStyle/>
            <a:p>
              <a:endParaRPr lang="en-US"/>
            </a:p>
          </p:txBody>
        </p:sp>
        <p:sp>
          <p:nvSpPr>
            <p:cNvPr id="24728" name="Line 152"/>
            <p:cNvSpPr>
              <a:spLocks noChangeShapeType="1"/>
            </p:cNvSpPr>
            <p:nvPr/>
          </p:nvSpPr>
          <p:spPr bwMode="auto">
            <a:xfrm>
              <a:off x="3722" y="3402"/>
              <a:ext cx="18" cy="0"/>
            </a:xfrm>
            <a:prstGeom prst="line">
              <a:avLst/>
            </a:prstGeom>
            <a:noFill/>
            <a:ln w="31511">
              <a:solidFill>
                <a:srgbClr val="000000"/>
              </a:solidFill>
              <a:round/>
              <a:headEnd/>
              <a:tailEnd/>
            </a:ln>
            <a:effectLst/>
          </p:spPr>
          <p:txBody>
            <a:bodyPr wrap="none" anchor="ctr"/>
            <a:lstStyle/>
            <a:p>
              <a:endParaRPr lang="en-US"/>
            </a:p>
          </p:txBody>
        </p:sp>
        <p:sp>
          <p:nvSpPr>
            <p:cNvPr id="24729" name="Freeform 153"/>
            <p:cNvSpPr>
              <a:spLocks/>
            </p:cNvSpPr>
            <p:nvPr/>
          </p:nvSpPr>
          <p:spPr bwMode="auto">
            <a:xfrm>
              <a:off x="3740" y="3402"/>
              <a:ext cx="26" cy="6"/>
            </a:xfrm>
            <a:custGeom>
              <a:avLst/>
              <a:gdLst/>
              <a:ahLst/>
              <a:cxnLst>
                <a:cxn ang="0">
                  <a:pos x="0" y="0"/>
                </a:cxn>
                <a:cxn ang="0">
                  <a:pos x="13" y="0"/>
                </a:cxn>
                <a:cxn ang="0">
                  <a:pos x="25" y="5"/>
                </a:cxn>
              </a:cxnLst>
              <a:rect l="0" t="0" r="r" b="b"/>
              <a:pathLst>
                <a:path w="26" h="6">
                  <a:moveTo>
                    <a:pt x="0" y="0"/>
                  </a:moveTo>
                  <a:lnTo>
                    <a:pt x="13" y="0"/>
                  </a:lnTo>
                  <a:lnTo>
                    <a:pt x="25" y="5"/>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30" name="Line 154"/>
            <p:cNvSpPr>
              <a:spLocks noChangeShapeType="1"/>
            </p:cNvSpPr>
            <p:nvPr/>
          </p:nvSpPr>
          <p:spPr bwMode="auto">
            <a:xfrm>
              <a:off x="3765" y="3407"/>
              <a:ext cx="26" cy="0"/>
            </a:xfrm>
            <a:prstGeom prst="line">
              <a:avLst/>
            </a:prstGeom>
            <a:noFill/>
            <a:ln w="31511">
              <a:solidFill>
                <a:srgbClr val="000000"/>
              </a:solidFill>
              <a:round/>
              <a:headEnd/>
              <a:tailEnd/>
            </a:ln>
            <a:effectLst/>
          </p:spPr>
          <p:txBody>
            <a:bodyPr wrap="none" anchor="ctr"/>
            <a:lstStyle/>
            <a:p>
              <a:endParaRPr lang="en-US"/>
            </a:p>
          </p:txBody>
        </p:sp>
        <p:sp>
          <p:nvSpPr>
            <p:cNvPr id="24731" name="Line 155"/>
            <p:cNvSpPr>
              <a:spLocks noChangeShapeType="1"/>
            </p:cNvSpPr>
            <p:nvPr/>
          </p:nvSpPr>
          <p:spPr bwMode="auto">
            <a:xfrm>
              <a:off x="3791" y="3407"/>
              <a:ext cx="25" cy="0"/>
            </a:xfrm>
            <a:prstGeom prst="line">
              <a:avLst/>
            </a:prstGeom>
            <a:noFill/>
            <a:ln w="31511">
              <a:solidFill>
                <a:srgbClr val="000000"/>
              </a:solidFill>
              <a:round/>
              <a:headEnd/>
              <a:tailEnd/>
            </a:ln>
            <a:effectLst/>
          </p:spPr>
          <p:txBody>
            <a:bodyPr wrap="none" anchor="ctr"/>
            <a:lstStyle/>
            <a:p>
              <a:endParaRPr lang="en-US"/>
            </a:p>
          </p:txBody>
        </p:sp>
        <p:sp>
          <p:nvSpPr>
            <p:cNvPr id="24732" name="Line 156"/>
            <p:cNvSpPr>
              <a:spLocks noChangeShapeType="1"/>
            </p:cNvSpPr>
            <p:nvPr/>
          </p:nvSpPr>
          <p:spPr bwMode="auto">
            <a:xfrm>
              <a:off x="3816" y="3407"/>
              <a:ext cx="24" cy="0"/>
            </a:xfrm>
            <a:prstGeom prst="line">
              <a:avLst/>
            </a:prstGeom>
            <a:noFill/>
            <a:ln w="31511">
              <a:solidFill>
                <a:srgbClr val="000000"/>
              </a:solidFill>
              <a:round/>
              <a:headEnd/>
              <a:tailEnd/>
            </a:ln>
            <a:effectLst/>
          </p:spPr>
          <p:txBody>
            <a:bodyPr wrap="none" anchor="ctr"/>
            <a:lstStyle/>
            <a:p>
              <a:endParaRPr lang="en-US"/>
            </a:p>
          </p:txBody>
        </p:sp>
        <p:sp>
          <p:nvSpPr>
            <p:cNvPr id="24733" name="Line 157"/>
            <p:cNvSpPr>
              <a:spLocks noChangeShapeType="1"/>
            </p:cNvSpPr>
            <p:nvPr/>
          </p:nvSpPr>
          <p:spPr bwMode="auto">
            <a:xfrm>
              <a:off x="3840" y="3407"/>
              <a:ext cx="19" cy="0"/>
            </a:xfrm>
            <a:prstGeom prst="line">
              <a:avLst/>
            </a:prstGeom>
            <a:noFill/>
            <a:ln w="31511">
              <a:solidFill>
                <a:srgbClr val="000000"/>
              </a:solidFill>
              <a:round/>
              <a:headEnd/>
              <a:tailEnd/>
            </a:ln>
            <a:effectLst/>
          </p:spPr>
          <p:txBody>
            <a:bodyPr wrap="none" anchor="ctr"/>
            <a:lstStyle/>
            <a:p>
              <a:endParaRPr lang="en-US"/>
            </a:p>
          </p:txBody>
        </p:sp>
        <p:sp>
          <p:nvSpPr>
            <p:cNvPr id="24734" name="Line 158"/>
            <p:cNvSpPr>
              <a:spLocks noChangeShapeType="1"/>
            </p:cNvSpPr>
            <p:nvPr/>
          </p:nvSpPr>
          <p:spPr bwMode="auto">
            <a:xfrm>
              <a:off x="3859" y="3407"/>
              <a:ext cx="25" cy="0"/>
            </a:xfrm>
            <a:prstGeom prst="line">
              <a:avLst/>
            </a:prstGeom>
            <a:noFill/>
            <a:ln w="31511">
              <a:solidFill>
                <a:srgbClr val="000000"/>
              </a:solidFill>
              <a:round/>
              <a:headEnd/>
              <a:tailEnd/>
            </a:ln>
            <a:effectLst/>
          </p:spPr>
          <p:txBody>
            <a:bodyPr wrap="none" anchor="ctr"/>
            <a:lstStyle/>
            <a:p>
              <a:endParaRPr lang="en-US"/>
            </a:p>
          </p:txBody>
        </p:sp>
        <p:sp>
          <p:nvSpPr>
            <p:cNvPr id="24735" name="Freeform 159"/>
            <p:cNvSpPr>
              <a:spLocks/>
            </p:cNvSpPr>
            <p:nvPr/>
          </p:nvSpPr>
          <p:spPr bwMode="auto">
            <a:xfrm>
              <a:off x="3884" y="3407"/>
              <a:ext cx="26" cy="6"/>
            </a:xfrm>
            <a:custGeom>
              <a:avLst/>
              <a:gdLst/>
              <a:ahLst/>
              <a:cxnLst>
                <a:cxn ang="0">
                  <a:pos x="0" y="0"/>
                </a:cxn>
                <a:cxn ang="0">
                  <a:pos x="12" y="0"/>
                </a:cxn>
                <a:cxn ang="0">
                  <a:pos x="25" y="5"/>
                </a:cxn>
              </a:cxnLst>
              <a:rect l="0" t="0" r="r" b="b"/>
              <a:pathLst>
                <a:path w="26" h="6">
                  <a:moveTo>
                    <a:pt x="0" y="0"/>
                  </a:moveTo>
                  <a:lnTo>
                    <a:pt x="12" y="0"/>
                  </a:lnTo>
                  <a:lnTo>
                    <a:pt x="25" y="5"/>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36" name="Line 160"/>
            <p:cNvSpPr>
              <a:spLocks noChangeShapeType="1"/>
            </p:cNvSpPr>
            <p:nvPr/>
          </p:nvSpPr>
          <p:spPr bwMode="auto">
            <a:xfrm>
              <a:off x="3909" y="3412"/>
              <a:ext cx="25" cy="0"/>
            </a:xfrm>
            <a:prstGeom prst="line">
              <a:avLst/>
            </a:prstGeom>
            <a:noFill/>
            <a:ln w="31511">
              <a:solidFill>
                <a:srgbClr val="000000"/>
              </a:solidFill>
              <a:round/>
              <a:headEnd/>
              <a:tailEnd/>
            </a:ln>
            <a:effectLst/>
          </p:spPr>
          <p:txBody>
            <a:bodyPr wrap="none" anchor="ctr"/>
            <a:lstStyle/>
            <a:p>
              <a:endParaRPr lang="en-US"/>
            </a:p>
          </p:txBody>
        </p:sp>
        <p:sp>
          <p:nvSpPr>
            <p:cNvPr id="24737" name="Line 161"/>
            <p:cNvSpPr>
              <a:spLocks noChangeShapeType="1"/>
            </p:cNvSpPr>
            <p:nvPr/>
          </p:nvSpPr>
          <p:spPr bwMode="auto">
            <a:xfrm>
              <a:off x="3934" y="3412"/>
              <a:ext cx="24" cy="0"/>
            </a:xfrm>
            <a:prstGeom prst="line">
              <a:avLst/>
            </a:prstGeom>
            <a:noFill/>
            <a:ln w="31511">
              <a:solidFill>
                <a:srgbClr val="000000"/>
              </a:solidFill>
              <a:round/>
              <a:headEnd/>
              <a:tailEnd/>
            </a:ln>
            <a:effectLst/>
          </p:spPr>
          <p:txBody>
            <a:bodyPr wrap="none" anchor="ctr"/>
            <a:lstStyle/>
            <a:p>
              <a:endParaRPr lang="en-US"/>
            </a:p>
          </p:txBody>
        </p:sp>
        <p:sp>
          <p:nvSpPr>
            <p:cNvPr id="24738" name="Line 162"/>
            <p:cNvSpPr>
              <a:spLocks noChangeShapeType="1"/>
            </p:cNvSpPr>
            <p:nvPr/>
          </p:nvSpPr>
          <p:spPr bwMode="auto">
            <a:xfrm>
              <a:off x="3958" y="3412"/>
              <a:ext cx="19" cy="0"/>
            </a:xfrm>
            <a:prstGeom prst="line">
              <a:avLst/>
            </a:prstGeom>
            <a:noFill/>
            <a:ln w="31511">
              <a:solidFill>
                <a:srgbClr val="000000"/>
              </a:solidFill>
              <a:round/>
              <a:headEnd/>
              <a:tailEnd/>
            </a:ln>
            <a:effectLst/>
          </p:spPr>
          <p:txBody>
            <a:bodyPr wrap="none" anchor="ctr"/>
            <a:lstStyle/>
            <a:p>
              <a:endParaRPr lang="en-US"/>
            </a:p>
          </p:txBody>
        </p:sp>
        <p:sp>
          <p:nvSpPr>
            <p:cNvPr id="24739" name="Line 163"/>
            <p:cNvSpPr>
              <a:spLocks noChangeShapeType="1"/>
            </p:cNvSpPr>
            <p:nvPr/>
          </p:nvSpPr>
          <p:spPr bwMode="auto">
            <a:xfrm>
              <a:off x="3977" y="3412"/>
              <a:ext cx="25" cy="0"/>
            </a:xfrm>
            <a:prstGeom prst="line">
              <a:avLst/>
            </a:prstGeom>
            <a:noFill/>
            <a:ln w="31511">
              <a:solidFill>
                <a:srgbClr val="000000"/>
              </a:solidFill>
              <a:round/>
              <a:headEnd/>
              <a:tailEnd/>
            </a:ln>
            <a:effectLst/>
          </p:spPr>
          <p:txBody>
            <a:bodyPr wrap="none" anchor="ctr"/>
            <a:lstStyle/>
            <a:p>
              <a:endParaRPr lang="en-US"/>
            </a:p>
          </p:txBody>
        </p:sp>
        <p:sp>
          <p:nvSpPr>
            <p:cNvPr id="24740" name="Line 164"/>
            <p:cNvSpPr>
              <a:spLocks noChangeShapeType="1"/>
            </p:cNvSpPr>
            <p:nvPr/>
          </p:nvSpPr>
          <p:spPr bwMode="auto">
            <a:xfrm>
              <a:off x="4002" y="3412"/>
              <a:ext cx="25" cy="0"/>
            </a:xfrm>
            <a:prstGeom prst="line">
              <a:avLst/>
            </a:prstGeom>
            <a:noFill/>
            <a:ln w="31511">
              <a:solidFill>
                <a:srgbClr val="000000"/>
              </a:solidFill>
              <a:round/>
              <a:headEnd/>
              <a:tailEnd/>
            </a:ln>
            <a:effectLst/>
          </p:spPr>
          <p:txBody>
            <a:bodyPr wrap="none" anchor="ctr"/>
            <a:lstStyle/>
            <a:p>
              <a:endParaRPr lang="en-US"/>
            </a:p>
          </p:txBody>
        </p:sp>
        <p:sp>
          <p:nvSpPr>
            <p:cNvPr id="24741" name="Line 165"/>
            <p:cNvSpPr>
              <a:spLocks noChangeShapeType="1"/>
            </p:cNvSpPr>
            <p:nvPr/>
          </p:nvSpPr>
          <p:spPr bwMode="auto">
            <a:xfrm>
              <a:off x="4027" y="3412"/>
              <a:ext cx="25" cy="0"/>
            </a:xfrm>
            <a:prstGeom prst="line">
              <a:avLst/>
            </a:prstGeom>
            <a:noFill/>
            <a:ln w="31511">
              <a:solidFill>
                <a:srgbClr val="000000"/>
              </a:solidFill>
              <a:round/>
              <a:headEnd/>
              <a:tailEnd/>
            </a:ln>
            <a:effectLst/>
          </p:spPr>
          <p:txBody>
            <a:bodyPr wrap="none" anchor="ctr"/>
            <a:lstStyle/>
            <a:p>
              <a:endParaRPr lang="en-US"/>
            </a:p>
          </p:txBody>
        </p:sp>
        <p:sp>
          <p:nvSpPr>
            <p:cNvPr id="24742" name="Line 166"/>
            <p:cNvSpPr>
              <a:spLocks noChangeShapeType="1"/>
            </p:cNvSpPr>
            <p:nvPr/>
          </p:nvSpPr>
          <p:spPr bwMode="auto">
            <a:xfrm>
              <a:off x="4052" y="3412"/>
              <a:ext cx="19" cy="0"/>
            </a:xfrm>
            <a:prstGeom prst="line">
              <a:avLst/>
            </a:prstGeom>
            <a:noFill/>
            <a:ln w="31511">
              <a:solidFill>
                <a:srgbClr val="000000"/>
              </a:solidFill>
              <a:round/>
              <a:headEnd/>
              <a:tailEnd/>
            </a:ln>
            <a:effectLst/>
          </p:spPr>
          <p:txBody>
            <a:bodyPr wrap="none" anchor="ctr"/>
            <a:lstStyle/>
            <a:p>
              <a:endParaRPr lang="en-US"/>
            </a:p>
          </p:txBody>
        </p:sp>
        <p:sp>
          <p:nvSpPr>
            <p:cNvPr id="24743" name="Line 167"/>
            <p:cNvSpPr>
              <a:spLocks noChangeShapeType="1"/>
            </p:cNvSpPr>
            <p:nvPr/>
          </p:nvSpPr>
          <p:spPr bwMode="auto">
            <a:xfrm>
              <a:off x="4071" y="3412"/>
              <a:ext cx="25" cy="0"/>
            </a:xfrm>
            <a:prstGeom prst="line">
              <a:avLst/>
            </a:prstGeom>
            <a:noFill/>
            <a:ln w="31511">
              <a:solidFill>
                <a:srgbClr val="000000"/>
              </a:solidFill>
              <a:round/>
              <a:headEnd/>
              <a:tailEnd/>
            </a:ln>
            <a:effectLst/>
          </p:spPr>
          <p:txBody>
            <a:bodyPr wrap="none" anchor="ctr"/>
            <a:lstStyle/>
            <a:p>
              <a:endParaRPr lang="en-US"/>
            </a:p>
          </p:txBody>
        </p:sp>
        <p:sp>
          <p:nvSpPr>
            <p:cNvPr id="24744" name="Line 168"/>
            <p:cNvSpPr>
              <a:spLocks noChangeShapeType="1"/>
            </p:cNvSpPr>
            <p:nvPr/>
          </p:nvSpPr>
          <p:spPr bwMode="auto">
            <a:xfrm>
              <a:off x="4096" y="3412"/>
              <a:ext cx="25" cy="0"/>
            </a:xfrm>
            <a:prstGeom prst="line">
              <a:avLst/>
            </a:prstGeom>
            <a:noFill/>
            <a:ln w="31511">
              <a:solidFill>
                <a:srgbClr val="000000"/>
              </a:solidFill>
              <a:round/>
              <a:headEnd/>
              <a:tailEnd/>
            </a:ln>
            <a:effectLst/>
          </p:spPr>
          <p:txBody>
            <a:bodyPr wrap="none" anchor="ctr"/>
            <a:lstStyle/>
            <a:p>
              <a:endParaRPr lang="en-US"/>
            </a:p>
          </p:txBody>
        </p:sp>
        <p:sp>
          <p:nvSpPr>
            <p:cNvPr id="24745" name="Freeform 169"/>
            <p:cNvSpPr>
              <a:spLocks/>
            </p:cNvSpPr>
            <p:nvPr/>
          </p:nvSpPr>
          <p:spPr bwMode="auto">
            <a:xfrm>
              <a:off x="557" y="2250"/>
              <a:ext cx="2318" cy="1163"/>
            </a:xfrm>
            <a:custGeom>
              <a:avLst/>
              <a:gdLst/>
              <a:ahLst/>
              <a:cxnLst>
                <a:cxn ang="0">
                  <a:pos x="2268" y="628"/>
                </a:cxn>
                <a:cxn ang="0">
                  <a:pos x="2218" y="560"/>
                </a:cxn>
                <a:cxn ang="0">
                  <a:pos x="2174" y="492"/>
                </a:cxn>
                <a:cxn ang="0">
                  <a:pos x="2125" y="419"/>
                </a:cxn>
                <a:cxn ang="0">
                  <a:pos x="2080" y="351"/>
                </a:cxn>
                <a:cxn ang="0">
                  <a:pos x="2031" y="282"/>
                </a:cxn>
                <a:cxn ang="0">
                  <a:pos x="1987" y="219"/>
                </a:cxn>
                <a:cxn ang="0">
                  <a:pos x="1938" y="164"/>
                </a:cxn>
                <a:cxn ang="0">
                  <a:pos x="1894" y="109"/>
                </a:cxn>
                <a:cxn ang="0">
                  <a:pos x="1844" y="69"/>
                </a:cxn>
                <a:cxn ang="0">
                  <a:pos x="1794" y="36"/>
                </a:cxn>
                <a:cxn ang="0">
                  <a:pos x="1750" y="13"/>
                </a:cxn>
                <a:cxn ang="0">
                  <a:pos x="1701" y="0"/>
                </a:cxn>
                <a:cxn ang="0">
                  <a:pos x="1657" y="0"/>
                </a:cxn>
                <a:cxn ang="0">
                  <a:pos x="1607" y="13"/>
                </a:cxn>
                <a:cxn ang="0">
                  <a:pos x="1564" y="36"/>
                </a:cxn>
                <a:cxn ang="0">
                  <a:pos x="1514" y="69"/>
                </a:cxn>
                <a:cxn ang="0">
                  <a:pos x="1464" y="109"/>
                </a:cxn>
                <a:cxn ang="0">
                  <a:pos x="1421" y="164"/>
                </a:cxn>
                <a:cxn ang="0">
                  <a:pos x="1370" y="219"/>
                </a:cxn>
                <a:cxn ang="0">
                  <a:pos x="1327" y="282"/>
                </a:cxn>
                <a:cxn ang="0">
                  <a:pos x="1277" y="351"/>
                </a:cxn>
                <a:cxn ang="0">
                  <a:pos x="1234" y="419"/>
                </a:cxn>
                <a:cxn ang="0">
                  <a:pos x="1183" y="492"/>
                </a:cxn>
                <a:cxn ang="0">
                  <a:pos x="1140" y="560"/>
                </a:cxn>
                <a:cxn ang="0">
                  <a:pos x="1090" y="628"/>
                </a:cxn>
                <a:cxn ang="0">
                  <a:pos x="1040" y="693"/>
                </a:cxn>
                <a:cxn ang="0">
                  <a:pos x="996" y="756"/>
                </a:cxn>
                <a:cxn ang="0">
                  <a:pos x="947" y="811"/>
                </a:cxn>
                <a:cxn ang="0">
                  <a:pos x="903" y="866"/>
                </a:cxn>
                <a:cxn ang="0">
                  <a:pos x="854" y="911"/>
                </a:cxn>
                <a:cxn ang="0">
                  <a:pos x="809" y="952"/>
                </a:cxn>
                <a:cxn ang="0">
                  <a:pos x="760" y="988"/>
                </a:cxn>
                <a:cxn ang="0">
                  <a:pos x="723" y="1011"/>
                </a:cxn>
                <a:cxn ang="0">
                  <a:pos x="691" y="1034"/>
                </a:cxn>
                <a:cxn ang="0">
                  <a:pos x="641" y="1058"/>
                </a:cxn>
                <a:cxn ang="0">
                  <a:pos x="598" y="1080"/>
                </a:cxn>
                <a:cxn ang="0">
                  <a:pos x="548" y="1098"/>
                </a:cxn>
                <a:cxn ang="0">
                  <a:pos x="498" y="1111"/>
                </a:cxn>
                <a:cxn ang="0">
                  <a:pos x="455" y="1121"/>
                </a:cxn>
                <a:cxn ang="0">
                  <a:pos x="405" y="1130"/>
                </a:cxn>
                <a:cxn ang="0">
                  <a:pos x="361" y="1139"/>
                </a:cxn>
                <a:cxn ang="0">
                  <a:pos x="311" y="1143"/>
                </a:cxn>
                <a:cxn ang="0">
                  <a:pos x="286" y="1149"/>
                </a:cxn>
                <a:cxn ang="0">
                  <a:pos x="243" y="1152"/>
                </a:cxn>
                <a:cxn ang="0">
                  <a:pos x="193" y="1152"/>
                </a:cxn>
                <a:cxn ang="0">
                  <a:pos x="155" y="1152"/>
                </a:cxn>
                <a:cxn ang="0">
                  <a:pos x="125" y="1157"/>
                </a:cxn>
                <a:cxn ang="0">
                  <a:pos x="74" y="1157"/>
                </a:cxn>
                <a:cxn ang="0">
                  <a:pos x="31" y="1157"/>
                </a:cxn>
                <a:cxn ang="0">
                  <a:pos x="2317" y="1162"/>
                </a:cxn>
              </a:cxnLst>
              <a:rect l="0" t="0" r="r" b="b"/>
              <a:pathLst>
                <a:path w="2318" h="1163">
                  <a:moveTo>
                    <a:pt x="2291" y="1161"/>
                  </a:moveTo>
                  <a:lnTo>
                    <a:pt x="2291" y="653"/>
                  </a:lnTo>
                  <a:lnTo>
                    <a:pt x="2293" y="660"/>
                  </a:lnTo>
                  <a:lnTo>
                    <a:pt x="2268" y="628"/>
                  </a:lnTo>
                  <a:lnTo>
                    <a:pt x="2268" y="628"/>
                  </a:lnTo>
                  <a:lnTo>
                    <a:pt x="2243" y="597"/>
                  </a:lnTo>
                  <a:lnTo>
                    <a:pt x="2243" y="597"/>
                  </a:lnTo>
                  <a:lnTo>
                    <a:pt x="2218" y="560"/>
                  </a:lnTo>
                  <a:lnTo>
                    <a:pt x="2218" y="560"/>
                  </a:lnTo>
                  <a:lnTo>
                    <a:pt x="2199" y="528"/>
                  </a:lnTo>
                  <a:lnTo>
                    <a:pt x="2199" y="528"/>
                  </a:lnTo>
                  <a:lnTo>
                    <a:pt x="2174" y="492"/>
                  </a:lnTo>
                  <a:lnTo>
                    <a:pt x="2174" y="492"/>
                  </a:lnTo>
                  <a:lnTo>
                    <a:pt x="2149" y="455"/>
                  </a:lnTo>
                  <a:lnTo>
                    <a:pt x="2149" y="455"/>
                  </a:lnTo>
                  <a:lnTo>
                    <a:pt x="2125" y="419"/>
                  </a:lnTo>
                  <a:lnTo>
                    <a:pt x="2125" y="419"/>
                  </a:lnTo>
                  <a:lnTo>
                    <a:pt x="2105" y="387"/>
                  </a:lnTo>
                  <a:lnTo>
                    <a:pt x="2105" y="387"/>
                  </a:lnTo>
                  <a:lnTo>
                    <a:pt x="2080" y="351"/>
                  </a:lnTo>
                  <a:lnTo>
                    <a:pt x="2080" y="351"/>
                  </a:lnTo>
                  <a:lnTo>
                    <a:pt x="2056" y="319"/>
                  </a:lnTo>
                  <a:lnTo>
                    <a:pt x="2056" y="319"/>
                  </a:lnTo>
                  <a:lnTo>
                    <a:pt x="2031" y="282"/>
                  </a:lnTo>
                  <a:lnTo>
                    <a:pt x="2031" y="282"/>
                  </a:lnTo>
                  <a:lnTo>
                    <a:pt x="2006" y="251"/>
                  </a:lnTo>
                  <a:lnTo>
                    <a:pt x="2006" y="251"/>
                  </a:lnTo>
                  <a:lnTo>
                    <a:pt x="1987" y="219"/>
                  </a:lnTo>
                  <a:lnTo>
                    <a:pt x="1987" y="219"/>
                  </a:lnTo>
                  <a:lnTo>
                    <a:pt x="1963" y="191"/>
                  </a:lnTo>
                  <a:lnTo>
                    <a:pt x="1963" y="191"/>
                  </a:lnTo>
                  <a:lnTo>
                    <a:pt x="1938" y="164"/>
                  </a:lnTo>
                  <a:lnTo>
                    <a:pt x="1938" y="164"/>
                  </a:lnTo>
                  <a:lnTo>
                    <a:pt x="1912" y="137"/>
                  </a:lnTo>
                  <a:lnTo>
                    <a:pt x="1912" y="137"/>
                  </a:lnTo>
                  <a:lnTo>
                    <a:pt x="1894" y="109"/>
                  </a:lnTo>
                  <a:lnTo>
                    <a:pt x="1894" y="109"/>
                  </a:lnTo>
                  <a:lnTo>
                    <a:pt x="1869" y="87"/>
                  </a:lnTo>
                  <a:lnTo>
                    <a:pt x="1869" y="87"/>
                  </a:lnTo>
                  <a:lnTo>
                    <a:pt x="1844" y="69"/>
                  </a:lnTo>
                  <a:lnTo>
                    <a:pt x="1844" y="69"/>
                  </a:lnTo>
                  <a:lnTo>
                    <a:pt x="1819" y="50"/>
                  </a:lnTo>
                  <a:lnTo>
                    <a:pt x="1819" y="50"/>
                  </a:lnTo>
                  <a:lnTo>
                    <a:pt x="1794" y="36"/>
                  </a:lnTo>
                  <a:lnTo>
                    <a:pt x="1794" y="36"/>
                  </a:lnTo>
                  <a:lnTo>
                    <a:pt x="1775" y="22"/>
                  </a:lnTo>
                  <a:lnTo>
                    <a:pt x="1775" y="22"/>
                  </a:lnTo>
                  <a:lnTo>
                    <a:pt x="1750" y="13"/>
                  </a:lnTo>
                  <a:lnTo>
                    <a:pt x="1750" y="13"/>
                  </a:lnTo>
                  <a:lnTo>
                    <a:pt x="1726" y="5"/>
                  </a:lnTo>
                  <a:lnTo>
                    <a:pt x="1726" y="5"/>
                  </a:lnTo>
                  <a:lnTo>
                    <a:pt x="1701" y="0"/>
                  </a:lnTo>
                  <a:lnTo>
                    <a:pt x="1701" y="0"/>
                  </a:lnTo>
                  <a:lnTo>
                    <a:pt x="1676" y="0"/>
                  </a:lnTo>
                  <a:lnTo>
                    <a:pt x="1676" y="0"/>
                  </a:lnTo>
                  <a:lnTo>
                    <a:pt x="1657" y="0"/>
                  </a:lnTo>
                  <a:lnTo>
                    <a:pt x="1657" y="0"/>
                  </a:lnTo>
                  <a:lnTo>
                    <a:pt x="1632" y="5"/>
                  </a:lnTo>
                  <a:lnTo>
                    <a:pt x="1632" y="5"/>
                  </a:lnTo>
                  <a:lnTo>
                    <a:pt x="1607" y="13"/>
                  </a:lnTo>
                  <a:lnTo>
                    <a:pt x="1607" y="13"/>
                  </a:lnTo>
                  <a:lnTo>
                    <a:pt x="1582" y="22"/>
                  </a:lnTo>
                  <a:lnTo>
                    <a:pt x="1582" y="22"/>
                  </a:lnTo>
                  <a:lnTo>
                    <a:pt x="1564" y="36"/>
                  </a:lnTo>
                  <a:lnTo>
                    <a:pt x="1564" y="36"/>
                  </a:lnTo>
                  <a:lnTo>
                    <a:pt x="1539" y="50"/>
                  </a:lnTo>
                  <a:lnTo>
                    <a:pt x="1539" y="50"/>
                  </a:lnTo>
                  <a:lnTo>
                    <a:pt x="1514" y="69"/>
                  </a:lnTo>
                  <a:lnTo>
                    <a:pt x="1514" y="69"/>
                  </a:lnTo>
                  <a:lnTo>
                    <a:pt x="1489" y="87"/>
                  </a:lnTo>
                  <a:lnTo>
                    <a:pt x="1489" y="87"/>
                  </a:lnTo>
                  <a:lnTo>
                    <a:pt x="1464" y="109"/>
                  </a:lnTo>
                  <a:lnTo>
                    <a:pt x="1464" y="109"/>
                  </a:lnTo>
                  <a:lnTo>
                    <a:pt x="1445" y="137"/>
                  </a:lnTo>
                  <a:lnTo>
                    <a:pt x="1445" y="137"/>
                  </a:lnTo>
                  <a:lnTo>
                    <a:pt x="1421" y="164"/>
                  </a:lnTo>
                  <a:lnTo>
                    <a:pt x="1421" y="164"/>
                  </a:lnTo>
                  <a:lnTo>
                    <a:pt x="1395" y="191"/>
                  </a:lnTo>
                  <a:lnTo>
                    <a:pt x="1395" y="191"/>
                  </a:lnTo>
                  <a:lnTo>
                    <a:pt x="1370" y="219"/>
                  </a:lnTo>
                  <a:lnTo>
                    <a:pt x="1370" y="219"/>
                  </a:lnTo>
                  <a:lnTo>
                    <a:pt x="1352" y="251"/>
                  </a:lnTo>
                  <a:lnTo>
                    <a:pt x="1352" y="251"/>
                  </a:lnTo>
                  <a:lnTo>
                    <a:pt x="1327" y="282"/>
                  </a:lnTo>
                  <a:lnTo>
                    <a:pt x="1327" y="282"/>
                  </a:lnTo>
                  <a:lnTo>
                    <a:pt x="1302" y="319"/>
                  </a:lnTo>
                  <a:lnTo>
                    <a:pt x="1302" y="319"/>
                  </a:lnTo>
                  <a:lnTo>
                    <a:pt x="1277" y="351"/>
                  </a:lnTo>
                  <a:lnTo>
                    <a:pt x="1277" y="351"/>
                  </a:lnTo>
                  <a:lnTo>
                    <a:pt x="1252" y="387"/>
                  </a:lnTo>
                  <a:lnTo>
                    <a:pt x="1252" y="387"/>
                  </a:lnTo>
                  <a:lnTo>
                    <a:pt x="1234" y="419"/>
                  </a:lnTo>
                  <a:lnTo>
                    <a:pt x="1234" y="419"/>
                  </a:lnTo>
                  <a:lnTo>
                    <a:pt x="1208" y="455"/>
                  </a:lnTo>
                  <a:lnTo>
                    <a:pt x="1208" y="455"/>
                  </a:lnTo>
                  <a:lnTo>
                    <a:pt x="1183" y="492"/>
                  </a:lnTo>
                  <a:lnTo>
                    <a:pt x="1183" y="492"/>
                  </a:lnTo>
                  <a:lnTo>
                    <a:pt x="1159" y="528"/>
                  </a:lnTo>
                  <a:lnTo>
                    <a:pt x="1159" y="528"/>
                  </a:lnTo>
                  <a:lnTo>
                    <a:pt x="1140" y="560"/>
                  </a:lnTo>
                  <a:lnTo>
                    <a:pt x="1140" y="560"/>
                  </a:lnTo>
                  <a:lnTo>
                    <a:pt x="1115" y="597"/>
                  </a:lnTo>
                  <a:lnTo>
                    <a:pt x="1115" y="597"/>
                  </a:lnTo>
                  <a:lnTo>
                    <a:pt x="1090" y="628"/>
                  </a:lnTo>
                  <a:lnTo>
                    <a:pt x="1090" y="628"/>
                  </a:lnTo>
                  <a:lnTo>
                    <a:pt x="1065" y="660"/>
                  </a:lnTo>
                  <a:lnTo>
                    <a:pt x="1065" y="660"/>
                  </a:lnTo>
                  <a:lnTo>
                    <a:pt x="1040" y="693"/>
                  </a:lnTo>
                  <a:lnTo>
                    <a:pt x="1040" y="693"/>
                  </a:lnTo>
                  <a:lnTo>
                    <a:pt x="1022" y="725"/>
                  </a:lnTo>
                  <a:lnTo>
                    <a:pt x="1022" y="725"/>
                  </a:lnTo>
                  <a:lnTo>
                    <a:pt x="996" y="756"/>
                  </a:lnTo>
                  <a:lnTo>
                    <a:pt x="996" y="756"/>
                  </a:lnTo>
                  <a:lnTo>
                    <a:pt x="972" y="784"/>
                  </a:lnTo>
                  <a:lnTo>
                    <a:pt x="972" y="784"/>
                  </a:lnTo>
                  <a:lnTo>
                    <a:pt x="947" y="811"/>
                  </a:lnTo>
                  <a:lnTo>
                    <a:pt x="947" y="811"/>
                  </a:lnTo>
                  <a:lnTo>
                    <a:pt x="922" y="838"/>
                  </a:lnTo>
                  <a:lnTo>
                    <a:pt x="922" y="838"/>
                  </a:lnTo>
                  <a:lnTo>
                    <a:pt x="903" y="866"/>
                  </a:lnTo>
                  <a:lnTo>
                    <a:pt x="903" y="866"/>
                  </a:lnTo>
                  <a:lnTo>
                    <a:pt x="878" y="888"/>
                  </a:lnTo>
                  <a:lnTo>
                    <a:pt x="878" y="888"/>
                  </a:lnTo>
                  <a:lnTo>
                    <a:pt x="854" y="911"/>
                  </a:lnTo>
                  <a:lnTo>
                    <a:pt x="854" y="911"/>
                  </a:lnTo>
                  <a:lnTo>
                    <a:pt x="829" y="930"/>
                  </a:lnTo>
                  <a:lnTo>
                    <a:pt x="829" y="930"/>
                  </a:lnTo>
                  <a:lnTo>
                    <a:pt x="809" y="952"/>
                  </a:lnTo>
                  <a:lnTo>
                    <a:pt x="809" y="952"/>
                  </a:lnTo>
                  <a:lnTo>
                    <a:pt x="785" y="970"/>
                  </a:lnTo>
                  <a:lnTo>
                    <a:pt x="785" y="970"/>
                  </a:lnTo>
                  <a:lnTo>
                    <a:pt x="760" y="988"/>
                  </a:lnTo>
                  <a:lnTo>
                    <a:pt x="760" y="988"/>
                  </a:lnTo>
                  <a:lnTo>
                    <a:pt x="735" y="1002"/>
                  </a:lnTo>
                  <a:lnTo>
                    <a:pt x="735" y="1002"/>
                  </a:lnTo>
                  <a:lnTo>
                    <a:pt x="723" y="1011"/>
                  </a:lnTo>
                  <a:lnTo>
                    <a:pt x="710" y="1020"/>
                  </a:lnTo>
                  <a:lnTo>
                    <a:pt x="710" y="1020"/>
                  </a:lnTo>
                  <a:lnTo>
                    <a:pt x="691" y="1034"/>
                  </a:lnTo>
                  <a:lnTo>
                    <a:pt x="691" y="1034"/>
                  </a:lnTo>
                  <a:lnTo>
                    <a:pt x="666" y="1048"/>
                  </a:lnTo>
                  <a:lnTo>
                    <a:pt x="666" y="1048"/>
                  </a:lnTo>
                  <a:lnTo>
                    <a:pt x="641" y="1058"/>
                  </a:lnTo>
                  <a:lnTo>
                    <a:pt x="641" y="1058"/>
                  </a:lnTo>
                  <a:lnTo>
                    <a:pt x="629" y="1061"/>
                  </a:lnTo>
                  <a:lnTo>
                    <a:pt x="616" y="1071"/>
                  </a:lnTo>
                  <a:lnTo>
                    <a:pt x="616" y="1071"/>
                  </a:lnTo>
                  <a:lnTo>
                    <a:pt x="598" y="1080"/>
                  </a:lnTo>
                  <a:lnTo>
                    <a:pt x="598" y="1080"/>
                  </a:lnTo>
                  <a:lnTo>
                    <a:pt x="573" y="1089"/>
                  </a:lnTo>
                  <a:lnTo>
                    <a:pt x="573" y="1089"/>
                  </a:lnTo>
                  <a:lnTo>
                    <a:pt x="548" y="1098"/>
                  </a:lnTo>
                  <a:lnTo>
                    <a:pt x="548" y="1098"/>
                  </a:lnTo>
                  <a:lnTo>
                    <a:pt x="523" y="1102"/>
                  </a:lnTo>
                  <a:lnTo>
                    <a:pt x="523" y="1102"/>
                  </a:lnTo>
                  <a:lnTo>
                    <a:pt x="498" y="1111"/>
                  </a:lnTo>
                  <a:lnTo>
                    <a:pt x="498" y="1111"/>
                  </a:lnTo>
                  <a:lnTo>
                    <a:pt x="479" y="1116"/>
                  </a:lnTo>
                  <a:lnTo>
                    <a:pt x="479" y="1116"/>
                  </a:lnTo>
                  <a:lnTo>
                    <a:pt x="455" y="1121"/>
                  </a:lnTo>
                  <a:lnTo>
                    <a:pt x="455" y="1121"/>
                  </a:lnTo>
                  <a:lnTo>
                    <a:pt x="430" y="1125"/>
                  </a:lnTo>
                  <a:lnTo>
                    <a:pt x="430" y="1125"/>
                  </a:lnTo>
                  <a:lnTo>
                    <a:pt x="405" y="1130"/>
                  </a:lnTo>
                  <a:lnTo>
                    <a:pt x="405" y="1130"/>
                  </a:lnTo>
                  <a:lnTo>
                    <a:pt x="386" y="1135"/>
                  </a:lnTo>
                  <a:lnTo>
                    <a:pt x="386" y="1135"/>
                  </a:lnTo>
                  <a:lnTo>
                    <a:pt x="361" y="1139"/>
                  </a:lnTo>
                  <a:lnTo>
                    <a:pt x="361" y="1139"/>
                  </a:lnTo>
                  <a:lnTo>
                    <a:pt x="336" y="1143"/>
                  </a:lnTo>
                  <a:lnTo>
                    <a:pt x="336" y="1143"/>
                  </a:lnTo>
                  <a:lnTo>
                    <a:pt x="311" y="1143"/>
                  </a:lnTo>
                  <a:lnTo>
                    <a:pt x="311" y="1143"/>
                  </a:lnTo>
                  <a:lnTo>
                    <a:pt x="298" y="1143"/>
                  </a:lnTo>
                  <a:lnTo>
                    <a:pt x="286" y="1149"/>
                  </a:lnTo>
                  <a:lnTo>
                    <a:pt x="286" y="1149"/>
                  </a:lnTo>
                  <a:lnTo>
                    <a:pt x="267" y="1149"/>
                  </a:lnTo>
                  <a:lnTo>
                    <a:pt x="267" y="1149"/>
                  </a:lnTo>
                  <a:lnTo>
                    <a:pt x="255" y="1149"/>
                  </a:lnTo>
                  <a:lnTo>
                    <a:pt x="243" y="1152"/>
                  </a:lnTo>
                  <a:lnTo>
                    <a:pt x="243" y="1152"/>
                  </a:lnTo>
                  <a:lnTo>
                    <a:pt x="218" y="1152"/>
                  </a:lnTo>
                  <a:lnTo>
                    <a:pt x="218" y="1152"/>
                  </a:lnTo>
                  <a:lnTo>
                    <a:pt x="193" y="1152"/>
                  </a:lnTo>
                  <a:lnTo>
                    <a:pt x="193" y="1152"/>
                  </a:lnTo>
                  <a:lnTo>
                    <a:pt x="168" y="1152"/>
                  </a:lnTo>
                  <a:lnTo>
                    <a:pt x="168" y="1152"/>
                  </a:lnTo>
                  <a:lnTo>
                    <a:pt x="155" y="1152"/>
                  </a:lnTo>
                  <a:lnTo>
                    <a:pt x="150" y="1157"/>
                  </a:lnTo>
                  <a:lnTo>
                    <a:pt x="150" y="1157"/>
                  </a:lnTo>
                  <a:lnTo>
                    <a:pt x="125" y="1157"/>
                  </a:lnTo>
                  <a:lnTo>
                    <a:pt x="125" y="1157"/>
                  </a:lnTo>
                  <a:lnTo>
                    <a:pt x="99" y="1157"/>
                  </a:lnTo>
                  <a:lnTo>
                    <a:pt x="99" y="1157"/>
                  </a:lnTo>
                  <a:lnTo>
                    <a:pt x="74" y="1157"/>
                  </a:lnTo>
                  <a:lnTo>
                    <a:pt x="74" y="1157"/>
                  </a:lnTo>
                  <a:lnTo>
                    <a:pt x="56" y="1157"/>
                  </a:lnTo>
                  <a:lnTo>
                    <a:pt x="56" y="1157"/>
                  </a:lnTo>
                  <a:lnTo>
                    <a:pt x="31" y="1157"/>
                  </a:lnTo>
                  <a:lnTo>
                    <a:pt x="31" y="1157"/>
                  </a:lnTo>
                  <a:lnTo>
                    <a:pt x="18" y="1157"/>
                  </a:lnTo>
                  <a:lnTo>
                    <a:pt x="6" y="1162"/>
                  </a:lnTo>
                  <a:lnTo>
                    <a:pt x="0" y="1162"/>
                  </a:lnTo>
                  <a:lnTo>
                    <a:pt x="2317" y="1162"/>
                  </a:lnTo>
                  <a:lnTo>
                    <a:pt x="2291" y="1161"/>
                  </a:lnTo>
                  <a:lnTo>
                    <a:pt x="2291" y="1161"/>
                  </a:lnTo>
                </a:path>
              </a:pathLst>
            </a:custGeom>
            <a:solidFill>
              <a:srgbClr val="7F604F"/>
            </a:solidFill>
            <a:ln w="31511" cap="flat" cmpd="sng">
              <a:solidFill>
                <a:srgbClr val="7F604F"/>
              </a:solidFill>
              <a:prstDash val="solid"/>
              <a:round/>
              <a:headEnd type="none" w="med" len="med"/>
              <a:tailEnd type="none" w="med" len="med"/>
            </a:ln>
            <a:effectLst/>
          </p:spPr>
          <p:txBody>
            <a:bodyPr/>
            <a:lstStyle/>
            <a:p>
              <a:endParaRPr lang="en-US"/>
            </a:p>
          </p:txBody>
        </p:sp>
      </p:grpSp>
      <p:grpSp>
        <p:nvGrpSpPr>
          <p:cNvPr id="24911" name="Group 335"/>
          <p:cNvGrpSpPr>
            <a:grpSpLocks/>
          </p:cNvGrpSpPr>
          <p:nvPr/>
        </p:nvGrpSpPr>
        <p:grpSpPr bwMode="auto">
          <a:xfrm>
            <a:off x="636588" y="5843588"/>
            <a:ext cx="9156700" cy="1846262"/>
            <a:chOff x="401" y="3681"/>
            <a:chExt cx="5768" cy="1163"/>
          </a:xfrm>
        </p:grpSpPr>
        <p:sp>
          <p:nvSpPr>
            <p:cNvPr id="24747" name="Line 171"/>
            <p:cNvSpPr>
              <a:spLocks noChangeShapeType="1"/>
            </p:cNvSpPr>
            <p:nvPr/>
          </p:nvSpPr>
          <p:spPr bwMode="auto">
            <a:xfrm>
              <a:off x="401" y="4843"/>
              <a:ext cx="3770" cy="0"/>
            </a:xfrm>
            <a:prstGeom prst="line">
              <a:avLst/>
            </a:prstGeom>
            <a:noFill/>
            <a:ln w="31511">
              <a:solidFill>
                <a:srgbClr val="000000"/>
              </a:solidFill>
              <a:round/>
              <a:headEnd/>
              <a:tailEnd/>
            </a:ln>
            <a:effectLst/>
          </p:spPr>
          <p:txBody>
            <a:bodyPr wrap="none" anchor="ctr"/>
            <a:lstStyle/>
            <a:p>
              <a:endParaRPr lang="en-US"/>
            </a:p>
          </p:txBody>
        </p:sp>
        <p:sp>
          <p:nvSpPr>
            <p:cNvPr id="24748" name="Line 172"/>
            <p:cNvSpPr>
              <a:spLocks noChangeShapeType="1"/>
            </p:cNvSpPr>
            <p:nvPr/>
          </p:nvSpPr>
          <p:spPr bwMode="auto">
            <a:xfrm>
              <a:off x="401" y="4843"/>
              <a:ext cx="25" cy="0"/>
            </a:xfrm>
            <a:prstGeom prst="line">
              <a:avLst/>
            </a:prstGeom>
            <a:noFill/>
            <a:ln w="31511">
              <a:solidFill>
                <a:srgbClr val="000000"/>
              </a:solidFill>
              <a:round/>
              <a:headEnd/>
              <a:tailEnd/>
            </a:ln>
            <a:effectLst/>
          </p:spPr>
          <p:txBody>
            <a:bodyPr wrap="none" anchor="ctr"/>
            <a:lstStyle/>
            <a:p>
              <a:endParaRPr lang="en-US"/>
            </a:p>
          </p:txBody>
        </p:sp>
        <p:sp>
          <p:nvSpPr>
            <p:cNvPr id="24749" name="Line 173"/>
            <p:cNvSpPr>
              <a:spLocks noChangeShapeType="1"/>
            </p:cNvSpPr>
            <p:nvPr/>
          </p:nvSpPr>
          <p:spPr bwMode="auto">
            <a:xfrm>
              <a:off x="426" y="4843"/>
              <a:ext cx="25" cy="0"/>
            </a:xfrm>
            <a:prstGeom prst="line">
              <a:avLst/>
            </a:prstGeom>
            <a:noFill/>
            <a:ln w="31511">
              <a:solidFill>
                <a:srgbClr val="000000"/>
              </a:solidFill>
              <a:round/>
              <a:headEnd/>
              <a:tailEnd/>
            </a:ln>
            <a:effectLst/>
          </p:spPr>
          <p:txBody>
            <a:bodyPr wrap="none" anchor="ctr"/>
            <a:lstStyle/>
            <a:p>
              <a:endParaRPr lang="en-US"/>
            </a:p>
          </p:txBody>
        </p:sp>
        <p:sp>
          <p:nvSpPr>
            <p:cNvPr id="24750" name="Line 174"/>
            <p:cNvSpPr>
              <a:spLocks noChangeShapeType="1"/>
            </p:cNvSpPr>
            <p:nvPr/>
          </p:nvSpPr>
          <p:spPr bwMode="auto">
            <a:xfrm>
              <a:off x="451" y="4843"/>
              <a:ext cx="19" cy="0"/>
            </a:xfrm>
            <a:prstGeom prst="line">
              <a:avLst/>
            </a:prstGeom>
            <a:noFill/>
            <a:ln w="31511">
              <a:solidFill>
                <a:srgbClr val="000000"/>
              </a:solidFill>
              <a:round/>
              <a:headEnd/>
              <a:tailEnd/>
            </a:ln>
            <a:effectLst/>
          </p:spPr>
          <p:txBody>
            <a:bodyPr wrap="none" anchor="ctr"/>
            <a:lstStyle/>
            <a:p>
              <a:endParaRPr lang="en-US"/>
            </a:p>
          </p:txBody>
        </p:sp>
        <p:sp>
          <p:nvSpPr>
            <p:cNvPr id="24751" name="Line 175"/>
            <p:cNvSpPr>
              <a:spLocks noChangeShapeType="1"/>
            </p:cNvSpPr>
            <p:nvPr/>
          </p:nvSpPr>
          <p:spPr bwMode="auto">
            <a:xfrm>
              <a:off x="470" y="4843"/>
              <a:ext cx="25" cy="0"/>
            </a:xfrm>
            <a:prstGeom prst="line">
              <a:avLst/>
            </a:prstGeom>
            <a:noFill/>
            <a:ln w="31511">
              <a:solidFill>
                <a:srgbClr val="000000"/>
              </a:solidFill>
              <a:round/>
              <a:headEnd/>
              <a:tailEnd/>
            </a:ln>
            <a:effectLst/>
          </p:spPr>
          <p:txBody>
            <a:bodyPr wrap="none" anchor="ctr"/>
            <a:lstStyle/>
            <a:p>
              <a:endParaRPr lang="en-US"/>
            </a:p>
          </p:txBody>
        </p:sp>
        <p:sp>
          <p:nvSpPr>
            <p:cNvPr id="24752" name="Line 176"/>
            <p:cNvSpPr>
              <a:spLocks noChangeShapeType="1"/>
            </p:cNvSpPr>
            <p:nvPr/>
          </p:nvSpPr>
          <p:spPr bwMode="auto">
            <a:xfrm>
              <a:off x="495" y="4843"/>
              <a:ext cx="24" cy="0"/>
            </a:xfrm>
            <a:prstGeom prst="line">
              <a:avLst/>
            </a:prstGeom>
            <a:noFill/>
            <a:ln w="31511">
              <a:solidFill>
                <a:srgbClr val="000000"/>
              </a:solidFill>
              <a:round/>
              <a:headEnd/>
              <a:tailEnd/>
            </a:ln>
            <a:effectLst/>
          </p:spPr>
          <p:txBody>
            <a:bodyPr wrap="none" anchor="ctr"/>
            <a:lstStyle/>
            <a:p>
              <a:endParaRPr lang="en-US"/>
            </a:p>
          </p:txBody>
        </p:sp>
        <p:sp>
          <p:nvSpPr>
            <p:cNvPr id="24753" name="Line 177"/>
            <p:cNvSpPr>
              <a:spLocks noChangeShapeType="1"/>
            </p:cNvSpPr>
            <p:nvPr/>
          </p:nvSpPr>
          <p:spPr bwMode="auto">
            <a:xfrm>
              <a:off x="519" y="4843"/>
              <a:ext cx="25" cy="0"/>
            </a:xfrm>
            <a:prstGeom prst="line">
              <a:avLst/>
            </a:prstGeom>
            <a:noFill/>
            <a:ln w="31511">
              <a:solidFill>
                <a:srgbClr val="000000"/>
              </a:solidFill>
              <a:round/>
              <a:headEnd/>
              <a:tailEnd/>
            </a:ln>
            <a:effectLst/>
          </p:spPr>
          <p:txBody>
            <a:bodyPr wrap="none" anchor="ctr"/>
            <a:lstStyle/>
            <a:p>
              <a:endParaRPr lang="en-US"/>
            </a:p>
          </p:txBody>
        </p:sp>
        <p:sp>
          <p:nvSpPr>
            <p:cNvPr id="24754" name="Line 178"/>
            <p:cNvSpPr>
              <a:spLocks noChangeShapeType="1"/>
            </p:cNvSpPr>
            <p:nvPr/>
          </p:nvSpPr>
          <p:spPr bwMode="auto">
            <a:xfrm>
              <a:off x="544" y="4843"/>
              <a:ext cx="19" cy="0"/>
            </a:xfrm>
            <a:prstGeom prst="line">
              <a:avLst/>
            </a:prstGeom>
            <a:noFill/>
            <a:ln w="31511">
              <a:solidFill>
                <a:srgbClr val="000000"/>
              </a:solidFill>
              <a:round/>
              <a:headEnd/>
              <a:tailEnd/>
            </a:ln>
            <a:effectLst/>
          </p:spPr>
          <p:txBody>
            <a:bodyPr wrap="none" anchor="ctr"/>
            <a:lstStyle/>
            <a:p>
              <a:endParaRPr lang="en-US"/>
            </a:p>
          </p:txBody>
        </p:sp>
        <p:sp>
          <p:nvSpPr>
            <p:cNvPr id="24755" name="Line 179"/>
            <p:cNvSpPr>
              <a:spLocks noChangeShapeType="1"/>
            </p:cNvSpPr>
            <p:nvPr/>
          </p:nvSpPr>
          <p:spPr bwMode="auto">
            <a:xfrm>
              <a:off x="563" y="4843"/>
              <a:ext cx="25" cy="0"/>
            </a:xfrm>
            <a:prstGeom prst="line">
              <a:avLst/>
            </a:prstGeom>
            <a:noFill/>
            <a:ln w="31511">
              <a:solidFill>
                <a:srgbClr val="000000"/>
              </a:solidFill>
              <a:round/>
              <a:headEnd/>
              <a:tailEnd/>
            </a:ln>
            <a:effectLst/>
          </p:spPr>
          <p:txBody>
            <a:bodyPr wrap="none" anchor="ctr"/>
            <a:lstStyle/>
            <a:p>
              <a:endParaRPr lang="en-US"/>
            </a:p>
          </p:txBody>
        </p:sp>
        <p:sp>
          <p:nvSpPr>
            <p:cNvPr id="24756" name="Line 180"/>
            <p:cNvSpPr>
              <a:spLocks noChangeShapeType="1"/>
            </p:cNvSpPr>
            <p:nvPr/>
          </p:nvSpPr>
          <p:spPr bwMode="auto">
            <a:xfrm>
              <a:off x="588" y="4843"/>
              <a:ext cx="25" cy="0"/>
            </a:xfrm>
            <a:prstGeom prst="line">
              <a:avLst/>
            </a:prstGeom>
            <a:noFill/>
            <a:ln w="31511">
              <a:solidFill>
                <a:srgbClr val="000000"/>
              </a:solidFill>
              <a:round/>
              <a:headEnd/>
              <a:tailEnd/>
            </a:ln>
            <a:effectLst/>
          </p:spPr>
          <p:txBody>
            <a:bodyPr wrap="none" anchor="ctr"/>
            <a:lstStyle/>
            <a:p>
              <a:endParaRPr lang="en-US"/>
            </a:p>
          </p:txBody>
        </p:sp>
        <p:sp>
          <p:nvSpPr>
            <p:cNvPr id="24757" name="Freeform 181"/>
            <p:cNvSpPr>
              <a:spLocks/>
            </p:cNvSpPr>
            <p:nvPr/>
          </p:nvSpPr>
          <p:spPr bwMode="auto">
            <a:xfrm>
              <a:off x="613" y="4838"/>
              <a:ext cx="26" cy="6"/>
            </a:xfrm>
            <a:custGeom>
              <a:avLst/>
              <a:gdLst/>
              <a:ahLst/>
              <a:cxnLst>
                <a:cxn ang="0">
                  <a:pos x="0" y="5"/>
                </a:cxn>
                <a:cxn ang="0">
                  <a:pos x="12" y="0"/>
                </a:cxn>
                <a:cxn ang="0">
                  <a:pos x="25" y="0"/>
                </a:cxn>
              </a:cxnLst>
              <a:rect l="0" t="0" r="r" b="b"/>
              <a:pathLst>
                <a:path w="26" h="6">
                  <a:moveTo>
                    <a:pt x="0" y="5"/>
                  </a:moveTo>
                  <a:lnTo>
                    <a:pt x="12" y="0"/>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58" name="Line 182"/>
            <p:cNvSpPr>
              <a:spLocks noChangeShapeType="1"/>
            </p:cNvSpPr>
            <p:nvPr/>
          </p:nvSpPr>
          <p:spPr bwMode="auto">
            <a:xfrm>
              <a:off x="638" y="4838"/>
              <a:ext cx="25" cy="0"/>
            </a:xfrm>
            <a:prstGeom prst="line">
              <a:avLst/>
            </a:prstGeom>
            <a:noFill/>
            <a:ln w="31511">
              <a:solidFill>
                <a:srgbClr val="000000"/>
              </a:solidFill>
              <a:round/>
              <a:headEnd/>
              <a:tailEnd/>
            </a:ln>
            <a:effectLst/>
          </p:spPr>
          <p:txBody>
            <a:bodyPr wrap="none" anchor="ctr"/>
            <a:lstStyle/>
            <a:p>
              <a:endParaRPr lang="en-US"/>
            </a:p>
          </p:txBody>
        </p:sp>
        <p:sp>
          <p:nvSpPr>
            <p:cNvPr id="24759" name="Line 183"/>
            <p:cNvSpPr>
              <a:spLocks noChangeShapeType="1"/>
            </p:cNvSpPr>
            <p:nvPr/>
          </p:nvSpPr>
          <p:spPr bwMode="auto">
            <a:xfrm>
              <a:off x="663" y="4838"/>
              <a:ext cx="19" cy="0"/>
            </a:xfrm>
            <a:prstGeom prst="line">
              <a:avLst/>
            </a:prstGeom>
            <a:noFill/>
            <a:ln w="31511">
              <a:solidFill>
                <a:srgbClr val="000000"/>
              </a:solidFill>
              <a:round/>
              <a:headEnd/>
              <a:tailEnd/>
            </a:ln>
            <a:effectLst/>
          </p:spPr>
          <p:txBody>
            <a:bodyPr wrap="none" anchor="ctr"/>
            <a:lstStyle/>
            <a:p>
              <a:endParaRPr lang="en-US"/>
            </a:p>
          </p:txBody>
        </p:sp>
        <p:sp>
          <p:nvSpPr>
            <p:cNvPr id="24760" name="Line 184"/>
            <p:cNvSpPr>
              <a:spLocks noChangeShapeType="1"/>
            </p:cNvSpPr>
            <p:nvPr/>
          </p:nvSpPr>
          <p:spPr bwMode="auto">
            <a:xfrm>
              <a:off x="682" y="4838"/>
              <a:ext cx="25" cy="0"/>
            </a:xfrm>
            <a:prstGeom prst="line">
              <a:avLst/>
            </a:prstGeom>
            <a:noFill/>
            <a:ln w="31511">
              <a:solidFill>
                <a:srgbClr val="000000"/>
              </a:solidFill>
              <a:round/>
              <a:headEnd/>
              <a:tailEnd/>
            </a:ln>
            <a:effectLst/>
          </p:spPr>
          <p:txBody>
            <a:bodyPr wrap="none" anchor="ctr"/>
            <a:lstStyle/>
            <a:p>
              <a:endParaRPr lang="en-US"/>
            </a:p>
          </p:txBody>
        </p:sp>
        <p:sp>
          <p:nvSpPr>
            <p:cNvPr id="24761" name="Line 185"/>
            <p:cNvSpPr>
              <a:spLocks noChangeShapeType="1"/>
            </p:cNvSpPr>
            <p:nvPr/>
          </p:nvSpPr>
          <p:spPr bwMode="auto">
            <a:xfrm>
              <a:off x="707" y="4838"/>
              <a:ext cx="25" cy="0"/>
            </a:xfrm>
            <a:prstGeom prst="line">
              <a:avLst/>
            </a:prstGeom>
            <a:noFill/>
            <a:ln w="31511">
              <a:solidFill>
                <a:srgbClr val="000000"/>
              </a:solidFill>
              <a:round/>
              <a:headEnd/>
              <a:tailEnd/>
            </a:ln>
            <a:effectLst/>
          </p:spPr>
          <p:txBody>
            <a:bodyPr wrap="none" anchor="ctr"/>
            <a:lstStyle/>
            <a:p>
              <a:endParaRPr lang="en-US"/>
            </a:p>
          </p:txBody>
        </p:sp>
        <p:sp>
          <p:nvSpPr>
            <p:cNvPr id="24762" name="Line 186"/>
            <p:cNvSpPr>
              <a:spLocks noChangeShapeType="1"/>
            </p:cNvSpPr>
            <p:nvPr/>
          </p:nvSpPr>
          <p:spPr bwMode="auto">
            <a:xfrm>
              <a:off x="732" y="4838"/>
              <a:ext cx="24" cy="0"/>
            </a:xfrm>
            <a:prstGeom prst="line">
              <a:avLst/>
            </a:prstGeom>
            <a:noFill/>
            <a:ln w="31511">
              <a:solidFill>
                <a:srgbClr val="000000"/>
              </a:solidFill>
              <a:round/>
              <a:headEnd/>
              <a:tailEnd/>
            </a:ln>
            <a:effectLst/>
          </p:spPr>
          <p:txBody>
            <a:bodyPr wrap="none" anchor="ctr"/>
            <a:lstStyle/>
            <a:p>
              <a:endParaRPr lang="en-US"/>
            </a:p>
          </p:txBody>
        </p:sp>
        <p:sp>
          <p:nvSpPr>
            <p:cNvPr id="24763" name="Freeform 187"/>
            <p:cNvSpPr>
              <a:spLocks/>
            </p:cNvSpPr>
            <p:nvPr/>
          </p:nvSpPr>
          <p:spPr bwMode="auto">
            <a:xfrm>
              <a:off x="756" y="4834"/>
              <a:ext cx="20" cy="5"/>
            </a:xfrm>
            <a:custGeom>
              <a:avLst/>
              <a:gdLst/>
              <a:ahLst/>
              <a:cxnLst>
                <a:cxn ang="0">
                  <a:pos x="0" y="4"/>
                </a:cxn>
                <a:cxn ang="0">
                  <a:pos x="6" y="0"/>
                </a:cxn>
                <a:cxn ang="0">
                  <a:pos x="19" y="0"/>
                </a:cxn>
              </a:cxnLst>
              <a:rect l="0" t="0" r="r" b="b"/>
              <a:pathLst>
                <a:path w="20" h="5">
                  <a:moveTo>
                    <a:pt x="0" y="4"/>
                  </a:moveTo>
                  <a:lnTo>
                    <a:pt x="6" y="0"/>
                  </a:lnTo>
                  <a:lnTo>
                    <a:pt x="19"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64" name="Line 188"/>
            <p:cNvSpPr>
              <a:spLocks noChangeShapeType="1"/>
            </p:cNvSpPr>
            <p:nvPr/>
          </p:nvSpPr>
          <p:spPr bwMode="auto">
            <a:xfrm>
              <a:off x="775" y="4834"/>
              <a:ext cx="25" cy="0"/>
            </a:xfrm>
            <a:prstGeom prst="line">
              <a:avLst/>
            </a:prstGeom>
            <a:noFill/>
            <a:ln w="31511">
              <a:solidFill>
                <a:srgbClr val="000000"/>
              </a:solidFill>
              <a:round/>
              <a:headEnd/>
              <a:tailEnd/>
            </a:ln>
            <a:effectLst/>
          </p:spPr>
          <p:txBody>
            <a:bodyPr wrap="none" anchor="ctr"/>
            <a:lstStyle/>
            <a:p>
              <a:endParaRPr lang="en-US"/>
            </a:p>
          </p:txBody>
        </p:sp>
        <p:sp>
          <p:nvSpPr>
            <p:cNvPr id="24765" name="Line 189"/>
            <p:cNvSpPr>
              <a:spLocks noChangeShapeType="1"/>
            </p:cNvSpPr>
            <p:nvPr/>
          </p:nvSpPr>
          <p:spPr bwMode="auto">
            <a:xfrm>
              <a:off x="800" y="4834"/>
              <a:ext cx="25" cy="0"/>
            </a:xfrm>
            <a:prstGeom prst="line">
              <a:avLst/>
            </a:prstGeom>
            <a:noFill/>
            <a:ln w="31511">
              <a:solidFill>
                <a:srgbClr val="000000"/>
              </a:solidFill>
              <a:round/>
              <a:headEnd/>
              <a:tailEnd/>
            </a:ln>
            <a:effectLst/>
          </p:spPr>
          <p:txBody>
            <a:bodyPr wrap="none" anchor="ctr"/>
            <a:lstStyle/>
            <a:p>
              <a:endParaRPr lang="en-US"/>
            </a:p>
          </p:txBody>
        </p:sp>
        <p:sp>
          <p:nvSpPr>
            <p:cNvPr id="24766" name="Line 190"/>
            <p:cNvSpPr>
              <a:spLocks noChangeShapeType="1"/>
            </p:cNvSpPr>
            <p:nvPr/>
          </p:nvSpPr>
          <p:spPr bwMode="auto">
            <a:xfrm>
              <a:off x="825" y="4834"/>
              <a:ext cx="24" cy="0"/>
            </a:xfrm>
            <a:prstGeom prst="line">
              <a:avLst/>
            </a:prstGeom>
            <a:noFill/>
            <a:ln w="31511">
              <a:solidFill>
                <a:srgbClr val="000000"/>
              </a:solidFill>
              <a:round/>
              <a:headEnd/>
              <a:tailEnd/>
            </a:ln>
            <a:effectLst/>
          </p:spPr>
          <p:txBody>
            <a:bodyPr wrap="none" anchor="ctr"/>
            <a:lstStyle/>
            <a:p>
              <a:endParaRPr lang="en-US"/>
            </a:p>
          </p:txBody>
        </p:sp>
        <p:sp>
          <p:nvSpPr>
            <p:cNvPr id="24767" name="Freeform 191"/>
            <p:cNvSpPr>
              <a:spLocks/>
            </p:cNvSpPr>
            <p:nvPr/>
          </p:nvSpPr>
          <p:spPr bwMode="auto">
            <a:xfrm>
              <a:off x="849" y="4830"/>
              <a:ext cx="27" cy="5"/>
            </a:xfrm>
            <a:custGeom>
              <a:avLst/>
              <a:gdLst/>
              <a:ahLst/>
              <a:cxnLst>
                <a:cxn ang="0">
                  <a:pos x="0" y="4"/>
                </a:cxn>
                <a:cxn ang="0">
                  <a:pos x="13" y="0"/>
                </a:cxn>
                <a:cxn ang="0">
                  <a:pos x="26" y="0"/>
                </a:cxn>
              </a:cxnLst>
              <a:rect l="0" t="0" r="r" b="b"/>
              <a:pathLst>
                <a:path w="27" h="5">
                  <a:moveTo>
                    <a:pt x="0" y="4"/>
                  </a:moveTo>
                  <a:lnTo>
                    <a:pt x="13" y="0"/>
                  </a:lnTo>
                  <a:lnTo>
                    <a:pt x="26"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68" name="Line 192"/>
            <p:cNvSpPr>
              <a:spLocks noChangeShapeType="1"/>
            </p:cNvSpPr>
            <p:nvPr/>
          </p:nvSpPr>
          <p:spPr bwMode="auto">
            <a:xfrm>
              <a:off x="875" y="4830"/>
              <a:ext cx="18" cy="0"/>
            </a:xfrm>
            <a:prstGeom prst="line">
              <a:avLst/>
            </a:prstGeom>
            <a:noFill/>
            <a:ln w="31511">
              <a:solidFill>
                <a:srgbClr val="000000"/>
              </a:solidFill>
              <a:round/>
              <a:headEnd/>
              <a:tailEnd/>
            </a:ln>
            <a:effectLst/>
          </p:spPr>
          <p:txBody>
            <a:bodyPr wrap="none" anchor="ctr"/>
            <a:lstStyle/>
            <a:p>
              <a:endParaRPr lang="en-US"/>
            </a:p>
          </p:txBody>
        </p:sp>
        <p:sp>
          <p:nvSpPr>
            <p:cNvPr id="24769" name="Freeform 193"/>
            <p:cNvSpPr>
              <a:spLocks/>
            </p:cNvSpPr>
            <p:nvPr/>
          </p:nvSpPr>
          <p:spPr bwMode="auto">
            <a:xfrm>
              <a:off x="893" y="4824"/>
              <a:ext cx="26" cy="7"/>
            </a:xfrm>
            <a:custGeom>
              <a:avLst/>
              <a:gdLst/>
              <a:ahLst/>
              <a:cxnLst>
                <a:cxn ang="0">
                  <a:pos x="0" y="6"/>
                </a:cxn>
                <a:cxn ang="0">
                  <a:pos x="13" y="0"/>
                </a:cxn>
                <a:cxn ang="0">
                  <a:pos x="25" y="0"/>
                </a:cxn>
              </a:cxnLst>
              <a:rect l="0" t="0" r="r" b="b"/>
              <a:pathLst>
                <a:path w="26" h="7">
                  <a:moveTo>
                    <a:pt x="0" y="6"/>
                  </a:moveTo>
                  <a:lnTo>
                    <a:pt x="13" y="0"/>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70" name="Line 194"/>
            <p:cNvSpPr>
              <a:spLocks noChangeShapeType="1"/>
            </p:cNvSpPr>
            <p:nvPr/>
          </p:nvSpPr>
          <p:spPr bwMode="auto">
            <a:xfrm>
              <a:off x="918" y="4824"/>
              <a:ext cx="25" cy="0"/>
            </a:xfrm>
            <a:prstGeom prst="line">
              <a:avLst/>
            </a:prstGeom>
            <a:noFill/>
            <a:ln w="31511">
              <a:solidFill>
                <a:srgbClr val="000000"/>
              </a:solidFill>
              <a:round/>
              <a:headEnd/>
              <a:tailEnd/>
            </a:ln>
            <a:effectLst/>
          </p:spPr>
          <p:txBody>
            <a:bodyPr wrap="none" anchor="ctr"/>
            <a:lstStyle/>
            <a:p>
              <a:endParaRPr lang="en-US"/>
            </a:p>
          </p:txBody>
        </p:sp>
        <p:sp>
          <p:nvSpPr>
            <p:cNvPr id="24771" name="Line 195"/>
            <p:cNvSpPr>
              <a:spLocks noChangeShapeType="1"/>
            </p:cNvSpPr>
            <p:nvPr/>
          </p:nvSpPr>
          <p:spPr bwMode="auto">
            <a:xfrm flipV="1">
              <a:off x="943" y="4821"/>
              <a:ext cx="25" cy="3"/>
            </a:xfrm>
            <a:prstGeom prst="line">
              <a:avLst/>
            </a:prstGeom>
            <a:noFill/>
            <a:ln w="31511">
              <a:solidFill>
                <a:srgbClr val="000000"/>
              </a:solidFill>
              <a:round/>
              <a:headEnd/>
              <a:tailEnd/>
            </a:ln>
            <a:effectLst/>
          </p:spPr>
          <p:txBody>
            <a:bodyPr wrap="none" anchor="ctr"/>
            <a:lstStyle/>
            <a:p>
              <a:endParaRPr lang="en-US"/>
            </a:p>
          </p:txBody>
        </p:sp>
        <p:sp>
          <p:nvSpPr>
            <p:cNvPr id="24772" name="Line 196"/>
            <p:cNvSpPr>
              <a:spLocks noChangeShapeType="1"/>
            </p:cNvSpPr>
            <p:nvPr/>
          </p:nvSpPr>
          <p:spPr bwMode="auto">
            <a:xfrm flipV="1">
              <a:off x="968" y="4816"/>
              <a:ext cx="25" cy="5"/>
            </a:xfrm>
            <a:prstGeom prst="line">
              <a:avLst/>
            </a:prstGeom>
            <a:noFill/>
            <a:ln w="31511">
              <a:solidFill>
                <a:srgbClr val="000000"/>
              </a:solidFill>
              <a:round/>
              <a:headEnd/>
              <a:tailEnd/>
            </a:ln>
            <a:effectLst/>
          </p:spPr>
          <p:txBody>
            <a:bodyPr wrap="none" anchor="ctr"/>
            <a:lstStyle/>
            <a:p>
              <a:endParaRPr lang="en-US"/>
            </a:p>
          </p:txBody>
        </p:sp>
        <p:sp>
          <p:nvSpPr>
            <p:cNvPr id="24773" name="Line 197"/>
            <p:cNvSpPr>
              <a:spLocks noChangeShapeType="1"/>
            </p:cNvSpPr>
            <p:nvPr/>
          </p:nvSpPr>
          <p:spPr bwMode="auto">
            <a:xfrm flipV="1">
              <a:off x="993" y="4811"/>
              <a:ext cx="19" cy="5"/>
            </a:xfrm>
            <a:prstGeom prst="line">
              <a:avLst/>
            </a:prstGeom>
            <a:noFill/>
            <a:ln w="31511">
              <a:solidFill>
                <a:srgbClr val="000000"/>
              </a:solidFill>
              <a:round/>
              <a:headEnd/>
              <a:tailEnd/>
            </a:ln>
            <a:effectLst/>
          </p:spPr>
          <p:txBody>
            <a:bodyPr wrap="none" anchor="ctr"/>
            <a:lstStyle/>
            <a:p>
              <a:endParaRPr lang="en-US"/>
            </a:p>
          </p:txBody>
        </p:sp>
        <p:sp>
          <p:nvSpPr>
            <p:cNvPr id="24774" name="Line 198"/>
            <p:cNvSpPr>
              <a:spLocks noChangeShapeType="1"/>
            </p:cNvSpPr>
            <p:nvPr/>
          </p:nvSpPr>
          <p:spPr bwMode="auto">
            <a:xfrm flipV="1">
              <a:off x="1012" y="4807"/>
              <a:ext cx="25" cy="4"/>
            </a:xfrm>
            <a:prstGeom prst="line">
              <a:avLst/>
            </a:prstGeom>
            <a:noFill/>
            <a:ln w="31511">
              <a:solidFill>
                <a:srgbClr val="000000"/>
              </a:solidFill>
              <a:round/>
              <a:headEnd/>
              <a:tailEnd/>
            </a:ln>
            <a:effectLst/>
          </p:spPr>
          <p:txBody>
            <a:bodyPr wrap="none" anchor="ctr"/>
            <a:lstStyle/>
            <a:p>
              <a:endParaRPr lang="en-US"/>
            </a:p>
          </p:txBody>
        </p:sp>
        <p:sp>
          <p:nvSpPr>
            <p:cNvPr id="24775" name="Line 199"/>
            <p:cNvSpPr>
              <a:spLocks noChangeShapeType="1"/>
            </p:cNvSpPr>
            <p:nvPr/>
          </p:nvSpPr>
          <p:spPr bwMode="auto">
            <a:xfrm flipV="1">
              <a:off x="1037" y="4802"/>
              <a:ext cx="25" cy="5"/>
            </a:xfrm>
            <a:prstGeom prst="line">
              <a:avLst/>
            </a:prstGeom>
            <a:noFill/>
            <a:ln w="31511">
              <a:solidFill>
                <a:srgbClr val="000000"/>
              </a:solidFill>
              <a:round/>
              <a:headEnd/>
              <a:tailEnd/>
            </a:ln>
            <a:effectLst/>
          </p:spPr>
          <p:txBody>
            <a:bodyPr wrap="none" anchor="ctr"/>
            <a:lstStyle/>
            <a:p>
              <a:endParaRPr lang="en-US"/>
            </a:p>
          </p:txBody>
        </p:sp>
        <p:sp>
          <p:nvSpPr>
            <p:cNvPr id="24776" name="Line 200"/>
            <p:cNvSpPr>
              <a:spLocks noChangeShapeType="1"/>
            </p:cNvSpPr>
            <p:nvPr/>
          </p:nvSpPr>
          <p:spPr bwMode="auto">
            <a:xfrm flipV="1">
              <a:off x="1062" y="4797"/>
              <a:ext cx="24" cy="5"/>
            </a:xfrm>
            <a:prstGeom prst="line">
              <a:avLst/>
            </a:prstGeom>
            <a:noFill/>
            <a:ln w="31511">
              <a:solidFill>
                <a:srgbClr val="000000"/>
              </a:solidFill>
              <a:round/>
              <a:headEnd/>
              <a:tailEnd/>
            </a:ln>
            <a:effectLst/>
          </p:spPr>
          <p:txBody>
            <a:bodyPr wrap="none" anchor="ctr"/>
            <a:lstStyle/>
            <a:p>
              <a:endParaRPr lang="en-US"/>
            </a:p>
          </p:txBody>
        </p:sp>
        <p:sp>
          <p:nvSpPr>
            <p:cNvPr id="24777" name="Line 201"/>
            <p:cNvSpPr>
              <a:spLocks noChangeShapeType="1"/>
            </p:cNvSpPr>
            <p:nvPr/>
          </p:nvSpPr>
          <p:spPr bwMode="auto">
            <a:xfrm flipV="1">
              <a:off x="1086" y="4793"/>
              <a:ext cx="20" cy="4"/>
            </a:xfrm>
            <a:prstGeom prst="line">
              <a:avLst/>
            </a:prstGeom>
            <a:noFill/>
            <a:ln w="31511">
              <a:solidFill>
                <a:srgbClr val="000000"/>
              </a:solidFill>
              <a:round/>
              <a:headEnd/>
              <a:tailEnd/>
            </a:ln>
            <a:effectLst/>
          </p:spPr>
          <p:txBody>
            <a:bodyPr wrap="none" anchor="ctr"/>
            <a:lstStyle/>
            <a:p>
              <a:endParaRPr lang="en-US"/>
            </a:p>
          </p:txBody>
        </p:sp>
        <p:sp>
          <p:nvSpPr>
            <p:cNvPr id="24778" name="Line 202"/>
            <p:cNvSpPr>
              <a:spLocks noChangeShapeType="1"/>
            </p:cNvSpPr>
            <p:nvPr/>
          </p:nvSpPr>
          <p:spPr bwMode="auto">
            <a:xfrm flipV="1">
              <a:off x="1106" y="4783"/>
              <a:ext cx="24" cy="10"/>
            </a:xfrm>
            <a:prstGeom prst="line">
              <a:avLst/>
            </a:prstGeom>
            <a:noFill/>
            <a:ln w="31511">
              <a:solidFill>
                <a:srgbClr val="000000"/>
              </a:solidFill>
              <a:round/>
              <a:headEnd/>
              <a:tailEnd/>
            </a:ln>
            <a:effectLst/>
          </p:spPr>
          <p:txBody>
            <a:bodyPr wrap="none" anchor="ctr"/>
            <a:lstStyle/>
            <a:p>
              <a:endParaRPr lang="en-US"/>
            </a:p>
          </p:txBody>
        </p:sp>
        <p:sp>
          <p:nvSpPr>
            <p:cNvPr id="24779" name="Line 203"/>
            <p:cNvSpPr>
              <a:spLocks noChangeShapeType="1"/>
            </p:cNvSpPr>
            <p:nvPr/>
          </p:nvSpPr>
          <p:spPr bwMode="auto">
            <a:xfrm flipV="1">
              <a:off x="1130" y="4779"/>
              <a:ext cx="25" cy="4"/>
            </a:xfrm>
            <a:prstGeom prst="line">
              <a:avLst/>
            </a:prstGeom>
            <a:noFill/>
            <a:ln w="31511">
              <a:solidFill>
                <a:srgbClr val="000000"/>
              </a:solidFill>
              <a:round/>
              <a:headEnd/>
              <a:tailEnd/>
            </a:ln>
            <a:effectLst/>
          </p:spPr>
          <p:txBody>
            <a:bodyPr wrap="none" anchor="ctr"/>
            <a:lstStyle/>
            <a:p>
              <a:endParaRPr lang="en-US"/>
            </a:p>
          </p:txBody>
        </p:sp>
        <p:sp>
          <p:nvSpPr>
            <p:cNvPr id="24780" name="Line 204"/>
            <p:cNvSpPr>
              <a:spLocks noChangeShapeType="1"/>
            </p:cNvSpPr>
            <p:nvPr/>
          </p:nvSpPr>
          <p:spPr bwMode="auto">
            <a:xfrm flipV="1">
              <a:off x="1155" y="4770"/>
              <a:ext cx="25" cy="9"/>
            </a:xfrm>
            <a:prstGeom prst="line">
              <a:avLst/>
            </a:prstGeom>
            <a:noFill/>
            <a:ln w="31511">
              <a:solidFill>
                <a:srgbClr val="000000"/>
              </a:solidFill>
              <a:round/>
              <a:headEnd/>
              <a:tailEnd/>
            </a:ln>
            <a:effectLst/>
          </p:spPr>
          <p:txBody>
            <a:bodyPr wrap="none" anchor="ctr"/>
            <a:lstStyle/>
            <a:p>
              <a:endParaRPr lang="en-US"/>
            </a:p>
          </p:txBody>
        </p:sp>
        <p:sp>
          <p:nvSpPr>
            <p:cNvPr id="24781" name="Line 205"/>
            <p:cNvSpPr>
              <a:spLocks noChangeShapeType="1"/>
            </p:cNvSpPr>
            <p:nvPr/>
          </p:nvSpPr>
          <p:spPr bwMode="auto">
            <a:xfrm flipV="1">
              <a:off x="1180" y="4761"/>
              <a:ext cx="25" cy="9"/>
            </a:xfrm>
            <a:prstGeom prst="line">
              <a:avLst/>
            </a:prstGeom>
            <a:noFill/>
            <a:ln w="31511">
              <a:solidFill>
                <a:srgbClr val="000000"/>
              </a:solidFill>
              <a:round/>
              <a:headEnd/>
              <a:tailEnd/>
            </a:ln>
            <a:effectLst/>
          </p:spPr>
          <p:txBody>
            <a:bodyPr wrap="none" anchor="ctr"/>
            <a:lstStyle/>
            <a:p>
              <a:endParaRPr lang="en-US"/>
            </a:p>
          </p:txBody>
        </p:sp>
        <p:sp>
          <p:nvSpPr>
            <p:cNvPr id="24782" name="Line 206"/>
            <p:cNvSpPr>
              <a:spLocks noChangeShapeType="1"/>
            </p:cNvSpPr>
            <p:nvPr/>
          </p:nvSpPr>
          <p:spPr bwMode="auto">
            <a:xfrm flipV="1">
              <a:off x="1205" y="4752"/>
              <a:ext cx="18" cy="9"/>
            </a:xfrm>
            <a:prstGeom prst="line">
              <a:avLst/>
            </a:prstGeom>
            <a:noFill/>
            <a:ln w="31511">
              <a:solidFill>
                <a:srgbClr val="000000"/>
              </a:solidFill>
              <a:round/>
              <a:headEnd/>
              <a:tailEnd/>
            </a:ln>
            <a:effectLst/>
          </p:spPr>
          <p:txBody>
            <a:bodyPr wrap="none" anchor="ctr"/>
            <a:lstStyle/>
            <a:p>
              <a:endParaRPr lang="en-US"/>
            </a:p>
          </p:txBody>
        </p:sp>
        <p:sp>
          <p:nvSpPr>
            <p:cNvPr id="24783" name="Freeform 207"/>
            <p:cNvSpPr>
              <a:spLocks/>
            </p:cNvSpPr>
            <p:nvPr/>
          </p:nvSpPr>
          <p:spPr bwMode="auto">
            <a:xfrm>
              <a:off x="1223" y="4739"/>
              <a:ext cx="26" cy="14"/>
            </a:xfrm>
            <a:custGeom>
              <a:avLst/>
              <a:gdLst/>
              <a:ahLst/>
              <a:cxnLst>
                <a:cxn ang="0">
                  <a:pos x="0" y="13"/>
                </a:cxn>
                <a:cxn ang="0">
                  <a:pos x="13" y="4"/>
                </a:cxn>
                <a:cxn ang="0">
                  <a:pos x="25" y="0"/>
                </a:cxn>
              </a:cxnLst>
              <a:rect l="0" t="0" r="r" b="b"/>
              <a:pathLst>
                <a:path w="26" h="14">
                  <a:moveTo>
                    <a:pt x="0" y="13"/>
                  </a:moveTo>
                  <a:lnTo>
                    <a:pt x="13" y="4"/>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84" name="Line 208"/>
            <p:cNvSpPr>
              <a:spLocks noChangeShapeType="1"/>
            </p:cNvSpPr>
            <p:nvPr/>
          </p:nvSpPr>
          <p:spPr bwMode="auto">
            <a:xfrm flipV="1">
              <a:off x="1248" y="4729"/>
              <a:ext cx="25" cy="10"/>
            </a:xfrm>
            <a:prstGeom prst="line">
              <a:avLst/>
            </a:prstGeom>
            <a:noFill/>
            <a:ln w="31511">
              <a:solidFill>
                <a:srgbClr val="000000"/>
              </a:solidFill>
              <a:round/>
              <a:headEnd/>
              <a:tailEnd/>
            </a:ln>
            <a:effectLst/>
          </p:spPr>
          <p:txBody>
            <a:bodyPr wrap="none" anchor="ctr"/>
            <a:lstStyle/>
            <a:p>
              <a:endParaRPr lang="en-US"/>
            </a:p>
          </p:txBody>
        </p:sp>
        <p:sp>
          <p:nvSpPr>
            <p:cNvPr id="24785" name="Line 209"/>
            <p:cNvSpPr>
              <a:spLocks noChangeShapeType="1"/>
            </p:cNvSpPr>
            <p:nvPr/>
          </p:nvSpPr>
          <p:spPr bwMode="auto">
            <a:xfrm flipV="1">
              <a:off x="1273" y="4715"/>
              <a:ext cx="26" cy="14"/>
            </a:xfrm>
            <a:prstGeom prst="line">
              <a:avLst/>
            </a:prstGeom>
            <a:noFill/>
            <a:ln w="31511">
              <a:solidFill>
                <a:srgbClr val="000000"/>
              </a:solidFill>
              <a:round/>
              <a:headEnd/>
              <a:tailEnd/>
            </a:ln>
            <a:effectLst/>
          </p:spPr>
          <p:txBody>
            <a:bodyPr wrap="none" anchor="ctr"/>
            <a:lstStyle/>
            <a:p>
              <a:endParaRPr lang="en-US"/>
            </a:p>
          </p:txBody>
        </p:sp>
        <p:sp>
          <p:nvSpPr>
            <p:cNvPr id="24786" name="Line 210"/>
            <p:cNvSpPr>
              <a:spLocks noChangeShapeType="1"/>
            </p:cNvSpPr>
            <p:nvPr/>
          </p:nvSpPr>
          <p:spPr bwMode="auto">
            <a:xfrm flipV="1">
              <a:off x="1299" y="4702"/>
              <a:ext cx="18" cy="13"/>
            </a:xfrm>
            <a:prstGeom prst="line">
              <a:avLst/>
            </a:prstGeom>
            <a:noFill/>
            <a:ln w="31511">
              <a:solidFill>
                <a:srgbClr val="000000"/>
              </a:solidFill>
              <a:round/>
              <a:headEnd/>
              <a:tailEnd/>
            </a:ln>
            <a:effectLst/>
          </p:spPr>
          <p:txBody>
            <a:bodyPr wrap="none" anchor="ctr"/>
            <a:lstStyle/>
            <a:p>
              <a:endParaRPr lang="en-US"/>
            </a:p>
          </p:txBody>
        </p:sp>
        <p:sp>
          <p:nvSpPr>
            <p:cNvPr id="24787" name="Freeform 211"/>
            <p:cNvSpPr>
              <a:spLocks/>
            </p:cNvSpPr>
            <p:nvPr/>
          </p:nvSpPr>
          <p:spPr bwMode="auto">
            <a:xfrm>
              <a:off x="1317" y="4683"/>
              <a:ext cx="26" cy="20"/>
            </a:xfrm>
            <a:custGeom>
              <a:avLst/>
              <a:gdLst/>
              <a:ahLst/>
              <a:cxnLst>
                <a:cxn ang="0">
                  <a:pos x="0" y="19"/>
                </a:cxn>
                <a:cxn ang="0">
                  <a:pos x="12" y="10"/>
                </a:cxn>
                <a:cxn ang="0">
                  <a:pos x="25" y="0"/>
                </a:cxn>
              </a:cxnLst>
              <a:rect l="0" t="0" r="r" b="b"/>
              <a:pathLst>
                <a:path w="26" h="20">
                  <a:moveTo>
                    <a:pt x="0" y="19"/>
                  </a:moveTo>
                  <a:lnTo>
                    <a:pt x="12" y="10"/>
                  </a:lnTo>
                  <a:lnTo>
                    <a:pt x="25" y="0"/>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788" name="Line 212"/>
            <p:cNvSpPr>
              <a:spLocks noChangeShapeType="1"/>
            </p:cNvSpPr>
            <p:nvPr/>
          </p:nvSpPr>
          <p:spPr bwMode="auto">
            <a:xfrm flipV="1">
              <a:off x="1342" y="4669"/>
              <a:ext cx="25" cy="14"/>
            </a:xfrm>
            <a:prstGeom prst="line">
              <a:avLst/>
            </a:prstGeom>
            <a:noFill/>
            <a:ln w="31511">
              <a:solidFill>
                <a:srgbClr val="000000"/>
              </a:solidFill>
              <a:round/>
              <a:headEnd/>
              <a:tailEnd/>
            </a:ln>
            <a:effectLst/>
          </p:spPr>
          <p:txBody>
            <a:bodyPr wrap="none" anchor="ctr"/>
            <a:lstStyle/>
            <a:p>
              <a:endParaRPr lang="en-US"/>
            </a:p>
          </p:txBody>
        </p:sp>
        <p:sp>
          <p:nvSpPr>
            <p:cNvPr id="24789" name="Line 213"/>
            <p:cNvSpPr>
              <a:spLocks noChangeShapeType="1"/>
            </p:cNvSpPr>
            <p:nvPr/>
          </p:nvSpPr>
          <p:spPr bwMode="auto">
            <a:xfrm flipV="1">
              <a:off x="1367" y="4651"/>
              <a:ext cx="25" cy="18"/>
            </a:xfrm>
            <a:prstGeom prst="line">
              <a:avLst/>
            </a:prstGeom>
            <a:noFill/>
            <a:ln w="31511">
              <a:solidFill>
                <a:srgbClr val="000000"/>
              </a:solidFill>
              <a:round/>
              <a:headEnd/>
              <a:tailEnd/>
            </a:ln>
            <a:effectLst/>
          </p:spPr>
          <p:txBody>
            <a:bodyPr wrap="none" anchor="ctr"/>
            <a:lstStyle/>
            <a:p>
              <a:endParaRPr lang="en-US"/>
            </a:p>
          </p:txBody>
        </p:sp>
        <p:sp>
          <p:nvSpPr>
            <p:cNvPr id="24790" name="Line 214"/>
            <p:cNvSpPr>
              <a:spLocks noChangeShapeType="1"/>
            </p:cNvSpPr>
            <p:nvPr/>
          </p:nvSpPr>
          <p:spPr bwMode="auto">
            <a:xfrm flipV="1">
              <a:off x="1392" y="4633"/>
              <a:ext cx="25" cy="18"/>
            </a:xfrm>
            <a:prstGeom prst="line">
              <a:avLst/>
            </a:prstGeom>
            <a:noFill/>
            <a:ln w="31511">
              <a:solidFill>
                <a:srgbClr val="000000"/>
              </a:solidFill>
              <a:round/>
              <a:headEnd/>
              <a:tailEnd/>
            </a:ln>
            <a:effectLst/>
          </p:spPr>
          <p:txBody>
            <a:bodyPr wrap="none" anchor="ctr"/>
            <a:lstStyle/>
            <a:p>
              <a:endParaRPr lang="en-US"/>
            </a:p>
          </p:txBody>
        </p:sp>
        <p:sp>
          <p:nvSpPr>
            <p:cNvPr id="24791" name="Line 215"/>
            <p:cNvSpPr>
              <a:spLocks noChangeShapeType="1"/>
            </p:cNvSpPr>
            <p:nvPr/>
          </p:nvSpPr>
          <p:spPr bwMode="auto">
            <a:xfrm flipV="1">
              <a:off x="1417" y="4611"/>
              <a:ext cx="19" cy="22"/>
            </a:xfrm>
            <a:prstGeom prst="line">
              <a:avLst/>
            </a:prstGeom>
            <a:noFill/>
            <a:ln w="31511">
              <a:solidFill>
                <a:srgbClr val="000000"/>
              </a:solidFill>
              <a:round/>
              <a:headEnd/>
              <a:tailEnd/>
            </a:ln>
            <a:effectLst/>
          </p:spPr>
          <p:txBody>
            <a:bodyPr wrap="none" anchor="ctr"/>
            <a:lstStyle/>
            <a:p>
              <a:endParaRPr lang="en-US"/>
            </a:p>
          </p:txBody>
        </p:sp>
        <p:sp>
          <p:nvSpPr>
            <p:cNvPr id="24792" name="Line 216"/>
            <p:cNvSpPr>
              <a:spLocks noChangeShapeType="1"/>
            </p:cNvSpPr>
            <p:nvPr/>
          </p:nvSpPr>
          <p:spPr bwMode="auto">
            <a:xfrm flipV="1">
              <a:off x="1436" y="4592"/>
              <a:ext cx="25" cy="19"/>
            </a:xfrm>
            <a:prstGeom prst="line">
              <a:avLst/>
            </a:prstGeom>
            <a:noFill/>
            <a:ln w="31511">
              <a:solidFill>
                <a:srgbClr val="000000"/>
              </a:solidFill>
              <a:round/>
              <a:headEnd/>
              <a:tailEnd/>
            </a:ln>
            <a:effectLst/>
          </p:spPr>
          <p:txBody>
            <a:bodyPr wrap="none" anchor="ctr"/>
            <a:lstStyle/>
            <a:p>
              <a:endParaRPr lang="en-US"/>
            </a:p>
          </p:txBody>
        </p:sp>
        <p:sp>
          <p:nvSpPr>
            <p:cNvPr id="24793" name="Line 217"/>
            <p:cNvSpPr>
              <a:spLocks noChangeShapeType="1"/>
            </p:cNvSpPr>
            <p:nvPr/>
          </p:nvSpPr>
          <p:spPr bwMode="auto">
            <a:xfrm flipV="1">
              <a:off x="1461" y="4569"/>
              <a:ext cx="24" cy="23"/>
            </a:xfrm>
            <a:prstGeom prst="line">
              <a:avLst/>
            </a:prstGeom>
            <a:noFill/>
            <a:ln w="31511">
              <a:solidFill>
                <a:srgbClr val="000000"/>
              </a:solidFill>
              <a:round/>
              <a:headEnd/>
              <a:tailEnd/>
            </a:ln>
            <a:effectLst/>
          </p:spPr>
          <p:txBody>
            <a:bodyPr wrap="none" anchor="ctr"/>
            <a:lstStyle/>
            <a:p>
              <a:endParaRPr lang="en-US"/>
            </a:p>
          </p:txBody>
        </p:sp>
        <p:sp>
          <p:nvSpPr>
            <p:cNvPr id="24794" name="Line 218"/>
            <p:cNvSpPr>
              <a:spLocks noChangeShapeType="1"/>
            </p:cNvSpPr>
            <p:nvPr/>
          </p:nvSpPr>
          <p:spPr bwMode="auto">
            <a:xfrm flipV="1">
              <a:off x="1485" y="4547"/>
              <a:ext cx="25" cy="22"/>
            </a:xfrm>
            <a:prstGeom prst="line">
              <a:avLst/>
            </a:prstGeom>
            <a:noFill/>
            <a:ln w="31511">
              <a:solidFill>
                <a:srgbClr val="000000"/>
              </a:solidFill>
              <a:round/>
              <a:headEnd/>
              <a:tailEnd/>
            </a:ln>
            <a:effectLst/>
          </p:spPr>
          <p:txBody>
            <a:bodyPr wrap="none" anchor="ctr"/>
            <a:lstStyle/>
            <a:p>
              <a:endParaRPr lang="en-US"/>
            </a:p>
          </p:txBody>
        </p:sp>
        <p:sp>
          <p:nvSpPr>
            <p:cNvPr id="24795" name="Line 219"/>
            <p:cNvSpPr>
              <a:spLocks noChangeShapeType="1"/>
            </p:cNvSpPr>
            <p:nvPr/>
          </p:nvSpPr>
          <p:spPr bwMode="auto">
            <a:xfrm flipV="1">
              <a:off x="1510" y="4519"/>
              <a:ext cx="19" cy="28"/>
            </a:xfrm>
            <a:prstGeom prst="line">
              <a:avLst/>
            </a:prstGeom>
            <a:noFill/>
            <a:ln w="31511">
              <a:solidFill>
                <a:srgbClr val="000000"/>
              </a:solidFill>
              <a:round/>
              <a:headEnd/>
              <a:tailEnd/>
            </a:ln>
            <a:effectLst/>
          </p:spPr>
          <p:txBody>
            <a:bodyPr wrap="none" anchor="ctr"/>
            <a:lstStyle/>
            <a:p>
              <a:endParaRPr lang="en-US"/>
            </a:p>
          </p:txBody>
        </p:sp>
        <p:sp>
          <p:nvSpPr>
            <p:cNvPr id="24796" name="Line 220"/>
            <p:cNvSpPr>
              <a:spLocks noChangeShapeType="1"/>
            </p:cNvSpPr>
            <p:nvPr/>
          </p:nvSpPr>
          <p:spPr bwMode="auto">
            <a:xfrm flipV="1">
              <a:off x="1529" y="4492"/>
              <a:ext cx="24" cy="27"/>
            </a:xfrm>
            <a:prstGeom prst="line">
              <a:avLst/>
            </a:prstGeom>
            <a:noFill/>
            <a:ln w="31511">
              <a:solidFill>
                <a:srgbClr val="000000"/>
              </a:solidFill>
              <a:round/>
              <a:headEnd/>
              <a:tailEnd/>
            </a:ln>
            <a:effectLst/>
          </p:spPr>
          <p:txBody>
            <a:bodyPr wrap="none" anchor="ctr"/>
            <a:lstStyle/>
            <a:p>
              <a:endParaRPr lang="en-US"/>
            </a:p>
          </p:txBody>
        </p:sp>
        <p:sp>
          <p:nvSpPr>
            <p:cNvPr id="24797" name="Line 221"/>
            <p:cNvSpPr>
              <a:spLocks noChangeShapeType="1"/>
            </p:cNvSpPr>
            <p:nvPr/>
          </p:nvSpPr>
          <p:spPr bwMode="auto">
            <a:xfrm flipV="1">
              <a:off x="1553" y="4465"/>
              <a:ext cx="26" cy="27"/>
            </a:xfrm>
            <a:prstGeom prst="line">
              <a:avLst/>
            </a:prstGeom>
            <a:noFill/>
            <a:ln w="31511">
              <a:solidFill>
                <a:srgbClr val="000000"/>
              </a:solidFill>
              <a:round/>
              <a:headEnd/>
              <a:tailEnd/>
            </a:ln>
            <a:effectLst/>
          </p:spPr>
          <p:txBody>
            <a:bodyPr wrap="none" anchor="ctr"/>
            <a:lstStyle/>
            <a:p>
              <a:endParaRPr lang="en-US"/>
            </a:p>
          </p:txBody>
        </p:sp>
        <p:sp>
          <p:nvSpPr>
            <p:cNvPr id="24798" name="Line 222"/>
            <p:cNvSpPr>
              <a:spLocks noChangeShapeType="1"/>
            </p:cNvSpPr>
            <p:nvPr/>
          </p:nvSpPr>
          <p:spPr bwMode="auto">
            <a:xfrm flipV="1">
              <a:off x="1579" y="4437"/>
              <a:ext cx="25" cy="28"/>
            </a:xfrm>
            <a:prstGeom prst="line">
              <a:avLst/>
            </a:prstGeom>
            <a:noFill/>
            <a:ln w="31511">
              <a:solidFill>
                <a:srgbClr val="000000"/>
              </a:solidFill>
              <a:round/>
              <a:headEnd/>
              <a:tailEnd/>
            </a:ln>
            <a:effectLst/>
          </p:spPr>
          <p:txBody>
            <a:bodyPr wrap="none" anchor="ctr"/>
            <a:lstStyle/>
            <a:p>
              <a:endParaRPr lang="en-US"/>
            </a:p>
          </p:txBody>
        </p:sp>
        <p:sp>
          <p:nvSpPr>
            <p:cNvPr id="24799" name="Line 223"/>
            <p:cNvSpPr>
              <a:spLocks noChangeShapeType="1"/>
            </p:cNvSpPr>
            <p:nvPr/>
          </p:nvSpPr>
          <p:spPr bwMode="auto">
            <a:xfrm flipV="1">
              <a:off x="1604" y="4406"/>
              <a:ext cx="25" cy="31"/>
            </a:xfrm>
            <a:prstGeom prst="line">
              <a:avLst/>
            </a:prstGeom>
            <a:noFill/>
            <a:ln w="31511">
              <a:solidFill>
                <a:srgbClr val="000000"/>
              </a:solidFill>
              <a:round/>
              <a:headEnd/>
              <a:tailEnd/>
            </a:ln>
            <a:effectLst/>
          </p:spPr>
          <p:txBody>
            <a:bodyPr wrap="none" anchor="ctr"/>
            <a:lstStyle/>
            <a:p>
              <a:endParaRPr lang="en-US"/>
            </a:p>
          </p:txBody>
        </p:sp>
        <p:sp>
          <p:nvSpPr>
            <p:cNvPr id="24800" name="Line 224"/>
            <p:cNvSpPr>
              <a:spLocks noChangeShapeType="1"/>
            </p:cNvSpPr>
            <p:nvPr/>
          </p:nvSpPr>
          <p:spPr bwMode="auto">
            <a:xfrm flipV="1">
              <a:off x="1629" y="4374"/>
              <a:ext cx="18" cy="32"/>
            </a:xfrm>
            <a:prstGeom prst="line">
              <a:avLst/>
            </a:prstGeom>
            <a:noFill/>
            <a:ln w="31511">
              <a:solidFill>
                <a:srgbClr val="000000"/>
              </a:solidFill>
              <a:round/>
              <a:headEnd/>
              <a:tailEnd/>
            </a:ln>
            <a:effectLst/>
          </p:spPr>
          <p:txBody>
            <a:bodyPr wrap="none" anchor="ctr"/>
            <a:lstStyle/>
            <a:p>
              <a:endParaRPr lang="en-US"/>
            </a:p>
          </p:txBody>
        </p:sp>
        <p:sp>
          <p:nvSpPr>
            <p:cNvPr id="24801" name="Line 225"/>
            <p:cNvSpPr>
              <a:spLocks noChangeShapeType="1"/>
            </p:cNvSpPr>
            <p:nvPr/>
          </p:nvSpPr>
          <p:spPr bwMode="auto">
            <a:xfrm flipV="1">
              <a:off x="1647" y="4342"/>
              <a:ext cx="25" cy="32"/>
            </a:xfrm>
            <a:prstGeom prst="line">
              <a:avLst/>
            </a:prstGeom>
            <a:noFill/>
            <a:ln w="31511">
              <a:solidFill>
                <a:srgbClr val="000000"/>
              </a:solidFill>
              <a:round/>
              <a:headEnd/>
              <a:tailEnd/>
            </a:ln>
            <a:effectLst/>
          </p:spPr>
          <p:txBody>
            <a:bodyPr wrap="none" anchor="ctr"/>
            <a:lstStyle/>
            <a:p>
              <a:endParaRPr lang="en-US"/>
            </a:p>
          </p:txBody>
        </p:sp>
        <p:sp>
          <p:nvSpPr>
            <p:cNvPr id="24802" name="Line 226"/>
            <p:cNvSpPr>
              <a:spLocks noChangeShapeType="1"/>
            </p:cNvSpPr>
            <p:nvPr/>
          </p:nvSpPr>
          <p:spPr bwMode="auto">
            <a:xfrm flipV="1">
              <a:off x="1672" y="4310"/>
              <a:ext cx="26" cy="32"/>
            </a:xfrm>
            <a:prstGeom prst="line">
              <a:avLst/>
            </a:prstGeom>
            <a:noFill/>
            <a:ln w="31511">
              <a:solidFill>
                <a:srgbClr val="000000"/>
              </a:solidFill>
              <a:round/>
              <a:headEnd/>
              <a:tailEnd/>
            </a:ln>
            <a:effectLst/>
          </p:spPr>
          <p:txBody>
            <a:bodyPr wrap="none" anchor="ctr"/>
            <a:lstStyle/>
            <a:p>
              <a:endParaRPr lang="en-US"/>
            </a:p>
          </p:txBody>
        </p:sp>
        <p:sp>
          <p:nvSpPr>
            <p:cNvPr id="24803" name="Line 227"/>
            <p:cNvSpPr>
              <a:spLocks noChangeShapeType="1"/>
            </p:cNvSpPr>
            <p:nvPr/>
          </p:nvSpPr>
          <p:spPr bwMode="auto">
            <a:xfrm flipV="1">
              <a:off x="1698" y="4278"/>
              <a:ext cx="24" cy="32"/>
            </a:xfrm>
            <a:prstGeom prst="line">
              <a:avLst/>
            </a:prstGeom>
            <a:noFill/>
            <a:ln w="31511">
              <a:solidFill>
                <a:srgbClr val="000000"/>
              </a:solidFill>
              <a:round/>
              <a:headEnd/>
              <a:tailEnd/>
            </a:ln>
            <a:effectLst/>
          </p:spPr>
          <p:txBody>
            <a:bodyPr wrap="none" anchor="ctr"/>
            <a:lstStyle/>
            <a:p>
              <a:endParaRPr lang="en-US"/>
            </a:p>
          </p:txBody>
        </p:sp>
        <p:sp>
          <p:nvSpPr>
            <p:cNvPr id="24804" name="Line 228"/>
            <p:cNvSpPr>
              <a:spLocks noChangeShapeType="1"/>
            </p:cNvSpPr>
            <p:nvPr/>
          </p:nvSpPr>
          <p:spPr bwMode="auto">
            <a:xfrm flipV="1">
              <a:off x="1722" y="4242"/>
              <a:ext cx="25" cy="36"/>
            </a:xfrm>
            <a:prstGeom prst="line">
              <a:avLst/>
            </a:prstGeom>
            <a:noFill/>
            <a:ln w="31511">
              <a:solidFill>
                <a:srgbClr val="000000"/>
              </a:solidFill>
              <a:round/>
              <a:headEnd/>
              <a:tailEnd/>
            </a:ln>
            <a:effectLst/>
          </p:spPr>
          <p:txBody>
            <a:bodyPr wrap="none" anchor="ctr"/>
            <a:lstStyle/>
            <a:p>
              <a:endParaRPr lang="en-US"/>
            </a:p>
          </p:txBody>
        </p:sp>
        <p:sp>
          <p:nvSpPr>
            <p:cNvPr id="24805" name="Line 229"/>
            <p:cNvSpPr>
              <a:spLocks noChangeShapeType="1"/>
            </p:cNvSpPr>
            <p:nvPr/>
          </p:nvSpPr>
          <p:spPr bwMode="auto">
            <a:xfrm flipV="1">
              <a:off x="1747" y="4210"/>
              <a:ext cx="19" cy="32"/>
            </a:xfrm>
            <a:prstGeom prst="line">
              <a:avLst/>
            </a:prstGeom>
            <a:noFill/>
            <a:ln w="31511">
              <a:solidFill>
                <a:srgbClr val="000000"/>
              </a:solidFill>
              <a:round/>
              <a:headEnd/>
              <a:tailEnd/>
            </a:ln>
            <a:effectLst/>
          </p:spPr>
          <p:txBody>
            <a:bodyPr wrap="none" anchor="ctr"/>
            <a:lstStyle/>
            <a:p>
              <a:endParaRPr lang="en-US"/>
            </a:p>
          </p:txBody>
        </p:sp>
        <p:sp>
          <p:nvSpPr>
            <p:cNvPr id="24806" name="Line 230"/>
            <p:cNvSpPr>
              <a:spLocks noChangeShapeType="1"/>
            </p:cNvSpPr>
            <p:nvPr/>
          </p:nvSpPr>
          <p:spPr bwMode="auto">
            <a:xfrm flipV="1">
              <a:off x="1766" y="4173"/>
              <a:ext cx="25" cy="37"/>
            </a:xfrm>
            <a:prstGeom prst="line">
              <a:avLst/>
            </a:prstGeom>
            <a:noFill/>
            <a:ln w="31511">
              <a:solidFill>
                <a:srgbClr val="000000"/>
              </a:solidFill>
              <a:round/>
              <a:headEnd/>
              <a:tailEnd/>
            </a:ln>
            <a:effectLst/>
          </p:spPr>
          <p:txBody>
            <a:bodyPr wrap="none" anchor="ctr"/>
            <a:lstStyle/>
            <a:p>
              <a:endParaRPr lang="en-US"/>
            </a:p>
          </p:txBody>
        </p:sp>
        <p:sp>
          <p:nvSpPr>
            <p:cNvPr id="24807" name="Line 231"/>
            <p:cNvSpPr>
              <a:spLocks noChangeShapeType="1"/>
            </p:cNvSpPr>
            <p:nvPr/>
          </p:nvSpPr>
          <p:spPr bwMode="auto">
            <a:xfrm flipV="1">
              <a:off x="1791" y="4137"/>
              <a:ext cx="24" cy="36"/>
            </a:xfrm>
            <a:prstGeom prst="line">
              <a:avLst/>
            </a:prstGeom>
            <a:noFill/>
            <a:ln w="31511">
              <a:solidFill>
                <a:srgbClr val="000000"/>
              </a:solidFill>
              <a:round/>
              <a:headEnd/>
              <a:tailEnd/>
            </a:ln>
            <a:effectLst/>
          </p:spPr>
          <p:txBody>
            <a:bodyPr wrap="none" anchor="ctr"/>
            <a:lstStyle/>
            <a:p>
              <a:endParaRPr lang="en-US"/>
            </a:p>
          </p:txBody>
        </p:sp>
        <p:sp>
          <p:nvSpPr>
            <p:cNvPr id="24808" name="Line 232"/>
            <p:cNvSpPr>
              <a:spLocks noChangeShapeType="1"/>
            </p:cNvSpPr>
            <p:nvPr/>
          </p:nvSpPr>
          <p:spPr bwMode="auto">
            <a:xfrm flipV="1">
              <a:off x="1815" y="4100"/>
              <a:ext cx="25" cy="37"/>
            </a:xfrm>
            <a:prstGeom prst="line">
              <a:avLst/>
            </a:prstGeom>
            <a:noFill/>
            <a:ln w="31511">
              <a:solidFill>
                <a:srgbClr val="000000"/>
              </a:solidFill>
              <a:round/>
              <a:headEnd/>
              <a:tailEnd/>
            </a:ln>
            <a:effectLst/>
          </p:spPr>
          <p:txBody>
            <a:bodyPr wrap="none" anchor="ctr"/>
            <a:lstStyle/>
            <a:p>
              <a:endParaRPr lang="en-US"/>
            </a:p>
          </p:txBody>
        </p:sp>
        <p:sp>
          <p:nvSpPr>
            <p:cNvPr id="24809" name="Line 233"/>
            <p:cNvSpPr>
              <a:spLocks noChangeShapeType="1"/>
            </p:cNvSpPr>
            <p:nvPr/>
          </p:nvSpPr>
          <p:spPr bwMode="auto">
            <a:xfrm flipV="1">
              <a:off x="1840" y="4068"/>
              <a:ext cx="19" cy="32"/>
            </a:xfrm>
            <a:prstGeom prst="line">
              <a:avLst/>
            </a:prstGeom>
            <a:noFill/>
            <a:ln w="31511">
              <a:solidFill>
                <a:srgbClr val="000000"/>
              </a:solidFill>
              <a:round/>
              <a:headEnd/>
              <a:tailEnd/>
            </a:ln>
            <a:effectLst/>
          </p:spPr>
          <p:txBody>
            <a:bodyPr wrap="none" anchor="ctr"/>
            <a:lstStyle/>
            <a:p>
              <a:endParaRPr lang="en-US"/>
            </a:p>
          </p:txBody>
        </p:sp>
        <p:sp>
          <p:nvSpPr>
            <p:cNvPr id="24810" name="Line 234"/>
            <p:cNvSpPr>
              <a:spLocks noChangeShapeType="1"/>
            </p:cNvSpPr>
            <p:nvPr/>
          </p:nvSpPr>
          <p:spPr bwMode="auto">
            <a:xfrm flipV="1">
              <a:off x="1859" y="4032"/>
              <a:ext cx="25" cy="36"/>
            </a:xfrm>
            <a:prstGeom prst="line">
              <a:avLst/>
            </a:prstGeom>
            <a:noFill/>
            <a:ln w="31511">
              <a:solidFill>
                <a:srgbClr val="000000"/>
              </a:solidFill>
              <a:round/>
              <a:headEnd/>
              <a:tailEnd/>
            </a:ln>
            <a:effectLst/>
          </p:spPr>
          <p:txBody>
            <a:bodyPr wrap="none" anchor="ctr"/>
            <a:lstStyle/>
            <a:p>
              <a:endParaRPr lang="en-US"/>
            </a:p>
          </p:txBody>
        </p:sp>
        <p:sp>
          <p:nvSpPr>
            <p:cNvPr id="24811" name="Line 235"/>
            <p:cNvSpPr>
              <a:spLocks noChangeShapeType="1"/>
            </p:cNvSpPr>
            <p:nvPr/>
          </p:nvSpPr>
          <p:spPr bwMode="auto">
            <a:xfrm flipV="1">
              <a:off x="1884" y="4000"/>
              <a:ext cx="25" cy="32"/>
            </a:xfrm>
            <a:prstGeom prst="line">
              <a:avLst/>
            </a:prstGeom>
            <a:noFill/>
            <a:ln w="31511">
              <a:solidFill>
                <a:srgbClr val="000000"/>
              </a:solidFill>
              <a:round/>
              <a:headEnd/>
              <a:tailEnd/>
            </a:ln>
            <a:effectLst/>
          </p:spPr>
          <p:txBody>
            <a:bodyPr wrap="none" anchor="ctr"/>
            <a:lstStyle/>
            <a:p>
              <a:endParaRPr lang="en-US"/>
            </a:p>
          </p:txBody>
        </p:sp>
        <p:sp>
          <p:nvSpPr>
            <p:cNvPr id="24812" name="Line 236"/>
            <p:cNvSpPr>
              <a:spLocks noChangeShapeType="1"/>
            </p:cNvSpPr>
            <p:nvPr/>
          </p:nvSpPr>
          <p:spPr bwMode="auto">
            <a:xfrm flipV="1">
              <a:off x="1909" y="3964"/>
              <a:ext cx="25" cy="36"/>
            </a:xfrm>
            <a:prstGeom prst="line">
              <a:avLst/>
            </a:prstGeom>
            <a:noFill/>
            <a:ln w="31511">
              <a:solidFill>
                <a:srgbClr val="000000"/>
              </a:solidFill>
              <a:round/>
              <a:headEnd/>
              <a:tailEnd/>
            </a:ln>
            <a:effectLst/>
          </p:spPr>
          <p:txBody>
            <a:bodyPr wrap="none" anchor="ctr"/>
            <a:lstStyle/>
            <a:p>
              <a:endParaRPr lang="en-US"/>
            </a:p>
          </p:txBody>
        </p:sp>
        <p:sp>
          <p:nvSpPr>
            <p:cNvPr id="24813" name="Line 237"/>
            <p:cNvSpPr>
              <a:spLocks noChangeShapeType="1"/>
            </p:cNvSpPr>
            <p:nvPr/>
          </p:nvSpPr>
          <p:spPr bwMode="auto">
            <a:xfrm flipV="1">
              <a:off x="1934" y="3932"/>
              <a:ext cx="25" cy="32"/>
            </a:xfrm>
            <a:prstGeom prst="line">
              <a:avLst/>
            </a:prstGeom>
            <a:noFill/>
            <a:ln w="31511">
              <a:solidFill>
                <a:srgbClr val="000000"/>
              </a:solidFill>
              <a:round/>
              <a:headEnd/>
              <a:tailEnd/>
            </a:ln>
            <a:effectLst/>
          </p:spPr>
          <p:txBody>
            <a:bodyPr wrap="none" anchor="ctr"/>
            <a:lstStyle/>
            <a:p>
              <a:endParaRPr lang="en-US"/>
            </a:p>
          </p:txBody>
        </p:sp>
        <p:sp>
          <p:nvSpPr>
            <p:cNvPr id="24814" name="Line 238"/>
            <p:cNvSpPr>
              <a:spLocks noChangeShapeType="1"/>
            </p:cNvSpPr>
            <p:nvPr/>
          </p:nvSpPr>
          <p:spPr bwMode="auto">
            <a:xfrm flipV="1">
              <a:off x="1959" y="3900"/>
              <a:ext cx="19" cy="32"/>
            </a:xfrm>
            <a:prstGeom prst="line">
              <a:avLst/>
            </a:prstGeom>
            <a:noFill/>
            <a:ln w="31511">
              <a:solidFill>
                <a:srgbClr val="000000"/>
              </a:solidFill>
              <a:round/>
              <a:headEnd/>
              <a:tailEnd/>
            </a:ln>
            <a:effectLst/>
          </p:spPr>
          <p:txBody>
            <a:bodyPr wrap="none" anchor="ctr"/>
            <a:lstStyle/>
            <a:p>
              <a:endParaRPr lang="en-US"/>
            </a:p>
          </p:txBody>
        </p:sp>
        <p:sp>
          <p:nvSpPr>
            <p:cNvPr id="24815" name="Line 239"/>
            <p:cNvSpPr>
              <a:spLocks noChangeShapeType="1"/>
            </p:cNvSpPr>
            <p:nvPr/>
          </p:nvSpPr>
          <p:spPr bwMode="auto">
            <a:xfrm flipV="1">
              <a:off x="1978" y="3872"/>
              <a:ext cx="25" cy="28"/>
            </a:xfrm>
            <a:prstGeom prst="line">
              <a:avLst/>
            </a:prstGeom>
            <a:noFill/>
            <a:ln w="31511">
              <a:solidFill>
                <a:srgbClr val="000000"/>
              </a:solidFill>
              <a:round/>
              <a:headEnd/>
              <a:tailEnd/>
            </a:ln>
            <a:effectLst/>
          </p:spPr>
          <p:txBody>
            <a:bodyPr wrap="none" anchor="ctr"/>
            <a:lstStyle/>
            <a:p>
              <a:endParaRPr lang="en-US"/>
            </a:p>
          </p:txBody>
        </p:sp>
        <p:sp>
          <p:nvSpPr>
            <p:cNvPr id="24816" name="Line 240"/>
            <p:cNvSpPr>
              <a:spLocks noChangeShapeType="1"/>
            </p:cNvSpPr>
            <p:nvPr/>
          </p:nvSpPr>
          <p:spPr bwMode="auto">
            <a:xfrm flipV="1">
              <a:off x="2003" y="3845"/>
              <a:ext cx="25" cy="27"/>
            </a:xfrm>
            <a:prstGeom prst="line">
              <a:avLst/>
            </a:prstGeom>
            <a:noFill/>
            <a:ln w="31511">
              <a:solidFill>
                <a:srgbClr val="000000"/>
              </a:solidFill>
              <a:round/>
              <a:headEnd/>
              <a:tailEnd/>
            </a:ln>
            <a:effectLst/>
          </p:spPr>
          <p:txBody>
            <a:bodyPr wrap="none" anchor="ctr"/>
            <a:lstStyle/>
            <a:p>
              <a:endParaRPr lang="en-US"/>
            </a:p>
          </p:txBody>
        </p:sp>
        <p:sp>
          <p:nvSpPr>
            <p:cNvPr id="24817" name="Line 241"/>
            <p:cNvSpPr>
              <a:spLocks noChangeShapeType="1"/>
            </p:cNvSpPr>
            <p:nvPr/>
          </p:nvSpPr>
          <p:spPr bwMode="auto">
            <a:xfrm flipV="1">
              <a:off x="2028" y="3819"/>
              <a:ext cx="24" cy="26"/>
            </a:xfrm>
            <a:prstGeom prst="line">
              <a:avLst/>
            </a:prstGeom>
            <a:noFill/>
            <a:ln w="31511">
              <a:solidFill>
                <a:srgbClr val="000000"/>
              </a:solidFill>
              <a:round/>
              <a:headEnd/>
              <a:tailEnd/>
            </a:ln>
            <a:effectLst/>
          </p:spPr>
          <p:txBody>
            <a:bodyPr wrap="none" anchor="ctr"/>
            <a:lstStyle/>
            <a:p>
              <a:endParaRPr lang="en-US"/>
            </a:p>
          </p:txBody>
        </p:sp>
        <p:sp>
          <p:nvSpPr>
            <p:cNvPr id="24818" name="Line 242"/>
            <p:cNvSpPr>
              <a:spLocks noChangeShapeType="1"/>
            </p:cNvSpPr>
            <p:nvPr/>
          </p:nvSpPr>
          <p:spPr bwMode="auto">
            <a:xfrm flipV="1">
              <a:off x="2052" y="3791"/>
              <a:ext cx="19" cy="28"/>
            </a:xfrm>
            <a:prstGeom prst="line">
              <a:avLst/>
            </a:prstGeom>
            <a:noFill/>
            <a:ln w="31511">
              <a:solidFill>
                <a:srgbClr val="000000"/>
              </a:solidFill>
              <a:round/>
              <a:headEnd/>
              <a:tailEnd/>
            </a:ln>
            <a:effectLst/>
          </p:spPr>
          <p:txBody>
            <a:bodyPr wrap="none" anchor="ctr"/>
            <a:lstStyle/>
            <a:p>
              <a:endParaRPr lang="en-US"/>
            </a:p>
          </p:txBody>
        </p:sp>
        <p:sp>
          <p:nvSpPr>
            <p:cNvPr id="24819" name="Line 243"/>
            <p:cNvSpPr>
              <a:spLocks noChangeShapeType="1"/>
            </p:cNvSpPr>
            <p:nvPr/>
          </p:nvSpPr>
          <p:spPr bwMode="auto">
            <a:xfrm flipV="1">
              <a:off x="2071" y="3768"/>
              <a:ext cx="25" cy="23"/>
            </a:xfrm>
            <a:prstGeom prst="line">
              <a:avLst/>
            </a:prstGeom>
            <a:noFill/>
            <a:ln w="31511">
              <a:solidFill>
                <a:srgbClr val="000000"/>
              </a:solidFill>
              <a:round/>
              <a:headEnd/>
              <a:tailEnd/>
            </a:ln>
            <a:effectLst/>
          </p:spPr>
          <p:txBody>
            <a:bodyPr wrap="none" anchor="ctr"/>
            <a:lstStyle/>
            <a:p>
              <a:endParaRPr lang="en-US"/>
            </a:p>
          </p:txBody>
        </p:sp>
        <p:sp>
          <p:nvSpPr>
            <p:cNvPr id="24820" name="Line 244"/>
            <p:cNvSpPr>
              <a:spLocks noChangeShapeType="1"/>
            </p:cNvSpPr>
            <p:nvPr/>
          </p:nvSpPr>
          <p:spPr bwMode="auto">
            <a:xfrm flipV="1">
              <a:off x="2096" y="3750"/>
              <a:ext cx="25" cy="18"/>
            </a:xfrm>
            <a:prstGeom prst="line">
              <a:avLst/>
            </a:prstGeom>
            <a:noFill/>
            <a:ln w="31511">
              <a:solidFill>
                <a:srgbClr val="000000"/>
              </a:solidFill>
              <a:round/>
              <a:headEnd/>
              <a:tailEnd/>
            </a:ln>
            <a:effectLst/>
          </p:spPr>
          <p:txBody>
            <a:bodyPr wrap="none" anchor="ctr"/>
            <a:lstStyle/>
            <a:p>
              <a:endParaRPr lang="en-US"/>
            </a:p>
          </p:txBody>
        </p:sp>
        <p:sp>
          <p:nvSpPr>
            <p:cNvPr id="24821" name="Line 245"/>
            <p:cNvSpPr>
              <a:spLocks noChangeShapeType="1"/>
            </p:cNvSpPr>
            <p:nvPr/>
          </p:nvSpPr>
          <p:spPr bwMode="auto">
            <a:xfrm flipV="1">
              <a:off x="2121" y="3732"/>
              <a:ext cx="25" cy="18"/>
            </a:xfrm>
            <a:prstGeom prst="line">
              <a:avLst/>
            </a:prstGeom>
            <a:noFill/>
            <a:ln w="31511">
              <a:solidFill>
                <a:srgbClr val="000000"/>
              </a:solidFill>
              <a:round/>
              <a:headEnd/>
              <a:tailEnd/>
            </a:ln>
            <a:effectLst/>
          </p:spPr>
          <p:txBody>
            <a:bodyPr wrap="none" anchor="ctr"/>
            <a:lstStyle/>
            <a:p>
              <a:endParaRPr lang="en-US"/>
            </a:p>
          </p:txBody>
        </p:sp>
        <p:sp>
          <p:nvSpPr>
            <p:cNvPr id="24822" name="Line 246"/>
            <p:cNvSpPr>
              <a:spLocks noChangeShapeType="1"/>
            </p:cNvSpPr>
            <p:nvPr/>
          </p:nvSpPr>
          <p:spPr bwMode="auto">
            <a:xfrm flipV="1">
              <a:off x="2146" y="3718"/>
              <a:ext cx="25" cy="14"/>
            </a:xfrm>
            <a:prstGeom prst="line">
              <a:avLst/>
            </a:prstGeom>
            <a:noFill/>
            <a:ln w="31511">
              <a:solidFill>
                <a:srgbClr val="000000"/>
              </a:solidFill>
              <a:round/>
              <a:headEnd/>
              <a:tailEnd/>
            </a:ln>
            <a:effectLst/>
          </p:spPr>
          <p:txBody>
            <a:bodyPr wrap="none" anchor="ctr"/>
            <a:lstStyle/>
            <a:p>
              <a:endParaRPr lang="en-US"/>
            </a:p>
          </p:txBody>
        </p:sp>
        <p:sp>
          <p:nvSpPr>
            <p:cNvPr id="24823" name="Line 247"/>
            <p:cNvSpPr>
              <a:spLocks noChangeShapeType="1"/>
            </p:cNvSpPr>
            <p:nvPr/>
          </p:nvSpPr>
          <p:spPr bwMode="auto">
            <a:xfrm flipV="1">
              <a:off x="2171" y="3704"/>
              <a:ext cx="18" cy="14"/>
            </a:xfrm>
            <a:prstGeom prst="line">
              <a:avLst/>
            </a:prstGeom>
            <a:noFill/>
            <a:ln w="31511">
              <a:solidFill>
                <a:srgbClr val="000000"/>
              </a:solidFill>
              <a:round/>
              <a:headEnd/>
              <a:tailEnd/>
            </a:ln>
            <a:effectLst/>
          </p:spPr>
          <p:txBody>
            <a:bodyPr wrap="none" anchor="ctr"/>
            <a:lstStyle/>
            <a:p>
              <a:endParaRPr lang="en-US"/>
            </a:p>
          </p:txBody>
        </p:sp>
        <p:sp>
          <p:nvSpPr>
            <p:cNvPr id="24824" name="Line 248"/>
            <p:cNvSpPr>
              <a:spLocks noChangeShapeType="1"/>
            </p:cNvSpPr>
            <p:nvPr/>
          </p:nvSpPr>
          <p:spPr bwMode="auto">
            <a:xfrm flipV="1">
              <a:off x="2189" y="3694"/>
              <a:ext cx="25" cy="10"/>
            </a:xfrm>
            <a:prstGeom prst="line">
              <a:avLst/>
            </a:prstGeom>
            <a:noFill/>
            <a:ln w="31511">
              <a:solidFill>
                <a:srgbClr val="000000"/>
              </a:solidFill>
              <a:round/>
              <a:headEnd/>
              <a:tailEnd/>
            </a:ln>
            <a:effectLst/>
          </p:spPr>
          <p:txBody>
            <a:bodyPr wrap="none" anchor="ctr"/>
            <a:lstStyle/>
            <a:p>
              <a:endParaRPr lang="en-US"/>
            </a:p>
          </p:txBody>
        </p:sp>
        <p:sp>
          <p:nvSpPr>
            <p:cNvPr id="24825" name="Line 249"/>
            <p:cNvSpPr>
              <a:spLocks noChangeShapeType="1"/>
            </p:cNvSpPr>
            <p:nvPr/>
          </p:nvSpPr>
          <p:spPr bwMode="auto">
            <a:xfrm flipV="1">
              <a:off x="2214" y="3686"/>
              <a:ext cx="25" cy="8"/>
            </a:xfrm>
            <a:prstGeom prst="line">
              <a:avLst/>
            </a:prstGeom>
            <a:noFill/>
            <a:ln w="31511">
              <a:solidFill>
                <a:srgbClr val="000000"/>
              </a:solidFill>
              <a:round/>
              <a:headEnd/>
              <a:tailEnd/>
            </a:ln>
            <a:effectLst/>
          </p:spPr>
          <p:txBody>
            <a:bodyPr wrap="none" anchor="ctr"/>
            <a:lstStyle/>
            <a:p>
              <a:endParaRPr lang="en-US"/>
            </a:p>
          </p:txBody>
        </p:sp>
        <p:sp>
          <p:nvSpPr>
            <p:cNvPr id="24826" name="Line 250"/>
            <p:cNvSpPr>
              <a:spLocks noChangeShapeType="1"/>
            </p:cNvSpPr>
            <p:nvPr/>
          </p:nvSpPr>
          <p:spPr bwMode="auto">
            <a:xfrm flipV="1">
              <a:off x="2239" y="3681"/>
              <a:ext cx="25" cy="5"/>
            </a:xfrm>
            <a:prstGeom prst="line">
              <a:avLst/>
            </a:prstGeom>
            <a:noFill/>
            <a:ln w="31511">
              <a:solidFill>
                <a:srgbClr val="000000"/>
              </a:solidFill>
              <a:round/>
              <a:headEnd/>
              <a:tailEnd/>
            </a:ln>
            <a:effectLst/>
          </p:spPr>
          <p:txBody>
            <a:bodyPr wrap="none" anchor="ctr"/>
            <a:lstStyle/>
            <a:p>
              <a:endParaRPr lang="en-US"/>
            </a:p>
          </p:txBody>
        </p:sp>
        <p:sp>
          <p:nvSpPr>
            <p:cNvPr id="24827" name="Line 251"/>
            <p:cNvSpPr>
              <a:spLocks noChangeShapeType="1"/>
            </p:cNvSpPr>
            <p:nvPr/>
          </p:nvSpPr>
          <p:spPr bwMode="auto">
            <a:xfrm>
              <a:off x="2264" y="3681"/>
              <a:ext cx="19" cy="0"/>
            </a:xfrm>
            <a:prstGeom prst="line">
              <a:avLst/>
            </a:prstGeom>
            <a:noFill/>
            <a:ln w="31511">
              <a:solidFill>
                <a:srgbClr val="000000"/>
              </a:solidFill>
              <a:round/>
              <a:headEnd/>
              <a:tailEnd/>
            </a:ln>
            <a:effectLst/>
          </p:spPr>
          <p:txBody>
            <a:bodyPr wrap="none" anchor="ctr"/>
            <a:lstStyle/>
            <a:p>
              <a:endParaRPr lang="en-US"/>
            </a:p>
          </p:txBody>
        </p:sp>
        <p:sp>
          <p:nvSpPr>
            <p:cNvPr id="24828" name="Line 252"/>
            <p:cNvSpPr>
              <a:spLocks noChangeShapeType="1"/>
            </p:cNvSpPr>
            <p:nvPr/>
          </p:nvSpPr>
          <p:spPr bwMode="auto">
            <a:xfrm>
              <a:off x="2283" y="3681"/>
              <a:ext cx="25" cy="0"/>
            </a:xfrm>
            <a:prstGeom prst="line">
              <a:avLst/>
            </a:prstGeom>
            <a:noFill/>
            <a:ln w="31511">
              <a:solidFill>
                <a:srgbClr val="000000"/>
              </a:solidFill>
              <a:round/>
              <a:headEnd/>
              <a:tailEnd/>
            </a:ln>
            <a:effectLst/>
          </p:spPr>
          <p:txBody>
            <a:bodyPr wrap="none" anchor="ctr"/>
            <a:lstStyle/>
            <a:p>
              <a:endParaRPr lang="en-US"/>
            </a:p>
          </p:txBody>
        </p:sp>
        <p:sp>
          <p:nvSpPr>
            <p:cNvPr id="24829" name="Line 253"/>
            <p:cNvSpPr>
              <a:spLocks noChangeShapeType="1"/>
            </p:cNvSpPr>
            <p:nvPr/>
          </p:nvSpPr>
          <p:spPr bwMode="auto">
            <a:xfrm>
              <a:off x="2308" y="3681"/>
              <a:ext cx="25" cy="5"/>
            </a:xfrm>
            <a:prstGeom prst="line">
              <a:avLst/>
            </a:prstGeom>
            <a:noFill/>
            <a:ln w="31511">
              <a:solidFill>
                <a:srgbClr val="000000"/>
              </a:solidFill>
              <a:round/>
              <a:headEnd/>
              <a:tailEnd/>
            </a:ln>
            <a:effectLst/>
          </p:spPr>
          <p:txBody>
            <a:bodyPr wrap="none" anchor="ctr"/>
            <a:lstStyle/>
            <a:p>
              <a:endParaRPr lang="en-US"/>
            </a:p>
          </p:txBody>
        </p:sp>
        <p:sp>
          <p:nvSpPr>
            <p:cNvPr id="24830" name="Line 254"/>
            <p:cNvSpPr>
              <a:spLocks noChangeShapeType="1"/>
            </p:cNvSpPr>
            <p:nvPr/>
          </p:nvSpPr>
          <p:spPr bwMode="auto">
            <a:xfrm>
              <a:off x="2333" y="3686"/>
              <a:ext cx="24" cy="8"/>
            </a:xfrm>
            <a:prstGeom prst="line">
              <a:avLst/>
            </a:prstGeom>
            <a:noFill/>
            <a:ln w="31511">
              <a:solidFill>
                <a:srgbClr val="000000"/>
              </a:solidFill>
              <a:round/>
              <a:headEnd/>
              <a:tailEnd/>
            </a:ln>
            <a:effectLst/>
          </p:spPr>
          <p:txBody>
            <a:bodyPr wrap="none" anchor="ctr"/>
            <a:lstStyle/>
            <a:p>
              <a:endParaRPr lang="en-US"/>
            </a:p>
          </p:txBody>
        </p:sp>
        <p:sp>
          <p:nvSpPr>
            <p:cNvPr id="24831" name="Line 255"/>
            <p:cNvSpPr>
              <a:spLocks noChangeShapeType="1"/>
            </p:cNvSpPr>
            <p:nvPr/>
          </p:nvSpPr>
          <p:spPr bwMode="auto">
            <a:xfrm>
              <a:off x="2357" y="3694"/>
              <a:ext cx="25" cy="10"/>
            </a:xfrm>
            <a:prstGeom prst="line">
              <a:avLst/>
            </a:prstGeom>
            <a:noFill/>
            <a:ln w="31511">
              <a:solidFill>
                <a:srgbClr val="000000"/>
              </a:solidFill>
              <a:round/>
              <a:headEnd/>
              <a:tailEnd/>
            </a:ln>
            <a:effectLst/>
          </p:spPr>
          <p:txBody>
            <a:bodyPr wrap="none" anchor="ctr"/>
            <a:lstStyle/>
            <a:p>
              <a:endParaRPr lang="en-US"/>
            </a:p>
          </p:txBody>
        </p:sp>
        <p:sp>
          <p:nvSpPr>
            <p:cNvPr id="24832" name="Line 256"/>
            <p:cNvSpPr>
              <a:spLocks noChangeShapeType="1"/>
            </p:cNvSpPr>
            <p:nvPr/>
          </p:nvSpPr>
          <p:spPr bwMode="auto">
            <a:xfrm>
              <a:off x="2382" y="3704"/>
              <a:ext cx="20" cy="14"/>
            </a:xfrm>
            <a:prstGeom prst="line">
              <a:avLst/>
            </a:prstGeom>
            <a:noFill/>
            <a:ln w="31511">
              <a:solidFill>
                <a:srgbClr val="000000"/>
              </a:solidFill>
              <a:round/>
              <a:headEnd/>
              <a:tailEnd/>
            </a:ln>
            <a:effectLst/>
          </p:spPr>
          <p:txBody>
            <a:bodyPr wrap="none" anchor="ctr"/>
            <a:lstStyle/>
            <a:p>
              <a:endParaRPr lang="en-US"/>
            </a:p>
          </p:txBody>
        </p:sp>
        <p:sp>
          <p:nvSpPr>
            <p:cNvPr id="24833" name="Line 257"/>
            <p:cNvSpPr>
              <a:spLocks noChangeShapeType="1"/>
            </p:cNvSpPr>
            <p:nvPr/>
          </p:nvSpPr>
          <p:spPr bwMode="auto">
            <a:xfrm>
              <a:off x="2402" y="3718"/>
              <a:ext cx="24" cy="14"/>
            </a:xfrm>
            <a:prstGeom prst="line">
              <a:avLst/>
            </a:prstGeom>
            <a:noFill/>
            <a:ln w="31511">
              <a:solidFill>
                <a:srgbClr val="000000"/>
              </a:solidFill>
              <a:round/>
              <a:headEnd/>
              <a:tailEnd/>
            </a:ln>
            <a:effectLst/>
          </p:spPr>
          <p:txBody>
            <a:bodyPr wrap="none" anchor="ctr"/>
            <a:lstStyle/>
            <a:p>
              <a:endParaRPr lang="en-US"/>
            </a:p>
          </p:txBody>
        </p:sp>
        <p:sp>
          <p:nvSpPr>
            <p:cNvPr id="24834" name="Line 258"/>
            <p:cNvSpPr>
              <a:spLocks noChangeShapeType="1"/>
            </p:cNvSpPr>
            <p:nvPr/>
          </p:nvSpPr>
          <p:spPr bwMode="auto">
            <a:xfrm>
              <a:off x="2426" y="3732"/>
              <a:ext cx="25" cy="18"/>
            </a:xfrm>
            <a:prstGeom prst="line">
              <a:avLst/>
            </a:prstGeom>
            <a:noFill/>
            <a:ln w="31511">
              <a:solidFill>
                <a:srgbClr val="000000"/>
              </a:solidFill>
              <a:round/>
              <a:headEnd/>
              <a:tailEnd/>
            </a:ln>
            <a:effectLst/>
          </p:spPr>
          <p:txBody>
            <a:bodyPr wrap="none" anchor="ctr"/>
            <a:lstStyle/>
            <a:p>
              <a:endParaRPr lang="en-US"/>
            </a:p>
          </p:txBody>
        </p:sp>
        <p:sp>
          <p:nvSpPr>
            <p:cNvPr id="24835" name="Line 259"/>
            <p:cNvSpPr>
              <a:spLocks noChangeShapeType="1"/>
            </p:cNvSpPr>
            <p:nvPr/>
          </p:nvSpPr>
          <p:spPr bwMode="auto">
            <a:xfrm>
              <a:off x="2451" y="3750"/>
              <a:ext cx="25" cy="18"/>
            </a:xfrm>
            <a:prstGeom prst="line">
              <a:avLst/>
            </a:prstGeom>
            <a:noFill/>
            <a:ln w="31511">
              <a:solidFill>
                <a:srgbClr val="000000"/>
              </a:solidFill>
              <a:round/>
              <a:headEnd/>
              <a:tailEnd/>
            </a:ln>
            <a:effectLst/>
          </p:spPr>
          <p:txBody>
            <a:bodyPr wrap="none" anchor="ctr"/>
            <a:lstStyle/>
            <a:p>
              <a:endParaRPr lang="en-US"/>
            </a:p>
          </p:txBody>
        </p:sp>
        <p:sp>
          <p:nvSpPr>
            <p:cNvPr id="24836" name="Line 260"/>
            <p:cNvSpPr>
              <a:spLocks noChangeShapeType="1"/>
            </p:cNvSpPr>
            <p:nvPr/>
          </p:nvSpPr>
          <p:spPr bwMode="auto">
            <a:xfrm>
              <a:off x="2476" y="3768"/>
              <a:ext cx="25" cy="23"/>
            </a:xfrm>
            <a:prstGeom prst="line">
              <a:avLst/>
            </a:prstGeom>
            <a:noFill/>
            <a:ln w="31511">
              <a:solidFill>
                <a:srgbClr val="000000"/>
              </a:solidFill>
              <a:round/>
              <a:headEnd/>
              <a:tailEnd/>
            </a:ln>
            <a:effectLst/>
          </p:spPr>
          <p:txBody>
            <a:bodyPr wrap="none" anchor="ctr"/>
            <a:lstStyle/>
            <a:p>
              <a:endParaRPr lang="en-US"/>
            </a:p>
          </p:txBody>
        </p:sp>
        <p:sp>
          <p:nvSpPr>
            <p:cNvPr id="24837" name="Line 261"/>
            <p:cNvSpPr>
              <a:spLocks noChangeShapeType="1"/>
            </p:cNvSpPr>
            <p:nvPr/>
          </p:nvSpPr>
          <p:spPr bwMode="auto">
            <a:xfrm>
              <a:off x="2501" y="3791"/>
              <a:ext cx="19" cy="28"/>
            </a:xfrm>
            <a:prstGeom prst="line">
              <a:avLst/>
            </a:prstGeom>
            <a:noFill/>
            <a:ln w="31511">
              <a:solidFill>
                <a:srgbClr val="000000"/>
              </a:solidFill>
              <a:round/>
              <a:headEnd/>
              <a:tailEnd/>
            </a:ln>
            <a:effectLst/>
          </p:spPr>
          <p:txBody>
            <a:bodyPr wrap="none" anchor="ctr"/>
            <a:lstStyle/>
            <a:p>
              <a:endParaRPr lang="en-US"/>
            </a:p>
          </p:txBody>
        </p:sp>
        <p:sp>
          <p:nvSpPr>
            <p:cNvPr id="24838" name="Line 262"/>
            <p:cNvSpPr>
              <a:spLocks noChangeShapeType="1"/>
            </p:cNvSpPr>
            <p:nvPr/>
          </p:nvSpPr>
          <p:spPr bwMode="auto">
            <a:xfrm>
              <a:off x="2520" y="3819"/>
              <a:ext cx="24" cy="26"/>
            </a:xfrm>
            <a:prstGeom prst="line">
              <a:avLst/>
            </a:prstGeom>
            <a:noFill/>
            <a:ln w="31511">
              <a:solidFill>
                <a:srgbClr val="000000"/>
              </a:solidFill>
              <a:round/>
              <a:headEnd/>
              <a:tailEnd/>
            </a:ln>
            <a:effectLst/>
          </p:spPr>
          <p:txBody>
            <a:bodyPr wrap="none" anchor="ctr"/>
            <a:lstStyle/>
            <a:p>
              <a:endParaRPr lang="en-US"/>
            </a:p>
          </p:txBody>
        </p:sp>
        <p:sp>
          <p:nvSpPr>
            <p:cNvPr id="24839" name="Line 263"/>
            <p:cNvSpPr>
              <a:spLocks noChangeShapeType="1"/>
            </p:cNvSpPr>
            <p:nvPr/>
          </p:nvSpPr>
          <p:spPr bwMode="auto">
            <a:xfrm>
              <a:off x="2544" y="3845"/>
              <a:ext cx="25" cy="27"/>
            </a:xfrm>
            <a:prstGeom prst="line">
              <a:avLst/>
            </a:prstGeom>
            <a:noFill/>
            <a:ln w="31511">
              <a:solidFill>
                <a:srgbClr val="000000"/>
              </a:solidFill>
              <a:round/>
              <a:headEnd/>
              <a:tailEnd/>
            </a:ln>
            <a:effectLst/>
          </p:spPr>
          <p:txBody>
            <a:bodyPr wrap="none" anchor="ctr"/>
            <a:lstStyle/>
            <a:p>
              <a:endParaRPr lang="en-US"/>
            </a:p>
          </p:txBody>
        </p:sp>
        <p:sp>
          <p:nvSpPr>
            <p:cNvPr id="24840" name="Line 264"/>
            <p:cNvSpPr>
              <a:spLocks noChangeShapeType="1"/>
            </p:cNvSpPr>
            <p:nvPr/>
          </p:nvSpPr>
          <p:spPr bwMode="auto">
            <a:xfrm>
              <a:off x="2569" y="3872"/>
              <a:ext cx="26" cy="28"/>
            </a:xfrm>
            <a:prstGeom prst="line">
              <a:avLst/>
            </a:prstGeom>
            <a:noFill/>
            <a:ln w="31511">
              <a:solidFill>
                <a:srgbClr val="000000"/>
              </a:solidFill>
              <a:round/>
              <a:headEnd/>
              <a:tailEnd/>
            </a:ln>
            <a:effectLst/>
          </p:spPr>
          <p:txBody>
            <a:bodyPr wrap="none" anchor="ctr"/>
            <a:lstStyle/>
            <a:p>
              <a:endParaRPr lang="en-US"/>
            </a:p>
          </p:txBody>
        </p:sp>
        <p:sp>
          <p:nvSpPr>
            <p:cNvPr id="24841" name="Line 265"/>
            <p:cNvSpPr>
              <a:spLocks noChangeShapeType="1"/>
            </p:cNvSpPr>
            <p:nvPr/>
          </p:nvSpPr>
          <p:spPr bwMode="auto">
            <a:xfrm>
              <a:off x="2595" y="3900"/>
              <a:ext cx="18" cy="32"/>
            </a:xfrm>
            <a:prstGeom prst="line">
              <a:avLst/>
            </a:prstGeom>
            <a:noFill/>
            <a:ln w="31511">
              <a:solidFill>
                <a:srgbClr val="000000"/>
              </a:solidFill>
              <a:round/>
              <a:headEnd/>
              <a:tailEnd/>
            </a:ln>
            <a:effectLst/>
          </p:spPr>
          <p:txBody>
            <a:bodyPr wrap="none" anchor="ctr"/>
            <a:lstStyle/>
            <a:p>
              <a:endParaRPr lang="en-US"/>
            </a:p>
          </p:txBody>
        </p:sp>
        <p:sp>
          <p:nvSpPr>
            <p:cNvPr id="24842" name="Line 266"/>
            <p:cNvSpPr>
              <a:spLocks noChangeShapeType="1"/>
            </p:cNvSpPr>
            <p:nvPr/>
          </p:nvSpPr>
          <p:spPr bwMode="auto">
            <a:xfrm>
              <a:off x="2613" y="3932"/>
              <a:ext cx="25" cy="32"/>
            </a:xfrm>
            <a:prstGeom prst="line">
              <a:avLst/>
            </a:prstGeom>
            <a:noFill/>
            <a:ln w="31511">
              <a:solidFill>
                <a:srgbClr val="000000"/>
              </a:solidFill>
              <a:round/>
              <a:headEnd/>
              <a:tailEnd/>
            </a:ln>
            <a:effectLst/>
          </p:spPr>
          <p:txBody>
            <a:bodyPr wrap="none" anchor="ctr"/>
            <a:lstStyle/>
            <a:p>
              <a:endParaRPr lang="en-US"/>
            </a:p>
          </p:txBody>
        </p:sp>
        <p:sp>
          <p:nvSpPr>
            <p:cNvPr id="24843" name="Line 267"/>
            <p:cNvSpPr>
              <a:spLocks noChangeShapeType="1"/>
            </p:cNvSpPr>
            <p:nvPr/>
          </p:nvSpPr>
          <p:spPr bwMode="auto">
            <a:xfrm>
              <a:off x="2638" y="3964"/>
              <a:ext cx="25" cy="36"/>
            </a:xfrm>
            <a:prstGeom prst="line">
              <a:avLst/>
            </a:prstGeom>
            <a:noFill/>
            <a:ln w="31511">
              <a:solidFill>
                <a:srgbClr val="000000"/>
              </a:solidFill>
              <a:round/>
              <a:headEnd/>
              <a:tailEnd/>
            </a:ln>
            <a:effectLst/>
          </p:spPr>
          <p:txBody>
            <a:bodyPr wrap="none" anchor="ctr"/>
            <a:lstStyle/>
            <a:p>
              <a:endParaRPr lang="en-US"/>
            </a:p>
          </p:txBody>
        </p:sp>
        <p:sp>
          <p:nvSpPr>
            <p:cNvPr id="24844" name="Line 268"/>
            <p:cNvSpPr>
              <a:spLocks noChangeShapeType="1"/>
            </p:cNvSpPr>
            <p:nvPr/>
          </p:nvSpPr>
          <p:spPr bwMode="auto">
            <a:xfrm>
              <a:off x="2663" y="4000"/>
              <a:ext cx="25" cy="32"/>
            </a:xfrm>
            <a:prstGeom prst="line">
              <a:avLst/>
            </a:prstGeom>
            <a:noFill/>
            <a:ln w="31511">
              <a:solidFill>
                <a:srgbClr val="000000"/>
              </a:solidFill>
              <a:round/>
              <a:headEnd/>
              <a:tailEnd/>
            </a:ln>
            <a:effectLst/>
          </p:spPr>
          <p:txBody>
            <a:bodyPr wrap="none" anchor="ctr"/>
            <a:lstStyle/>
            <a:p>
              <a:endParaRPr lang="en-US"/>
            </a:p>
          </p:txBody>
        </p:sp>
        <p:sp>
          <p:nvSpPr>
            <p:cNvPr id="24845" name="Line 269"/>
            <p:cNvSpPr>
              <a:spLocks noChangeShapeType="1"/>
            </p:cNvSpPr>
            <p:nvPr/>
          </p:nvSpPr>
          <p:spPr bwMode="auto">
            <a:xfrm>
              <a:off x="2688" y="4032"/>
              <a:ext cx="25" cy="36"/>
            </a:xfrm>
            <a:prstGeom prst="line">
              <a:avLst/>
            </a:prstGeom>
            <a:noFill/>
            <a:ln w="31511">
              <a:solidFill>
                <a:srgbClr val="000000"/>
              </a:solidFill>
              <a:round/>
              <a:headEnd/>
              <a:tailEnd/>
            </a:ln>
            <a:effectLst/>
          </p:spPr>
          <p:txBody>
            <a:bodyPr wrap="none" anchor="ctr"/>
            <a:lstStyle/>
            <a:p>
              <a:endParaRPr lang="en-US"/>
            </a:p>
          </p:txBody>
        </p:sp>
        <p:sp>
          <p:nvSpPr>
            <p:cNvPr id="24846" name="Line 270"/>
            <p:cNvSpPr>
              <a:spLocks noChangeShapeType="1"/>
            </p:cNvSpPr>
            <p:nvPr/>
          </p:nvSpPr>
          <p:spPr bwMode="auto">
            <a:xfrm>
              <a:off x="2713" y="4068"/>
              <a:ext cx="19" cy="32"/>
            </a:xfrm>
            <a:prstGeom prst="line">
              <a:avLst/>
            </a:prstGeom>
            <a:noFill/>
            <a:ln w="31511">
              <a:solidFill>
                <a:srgbClr val="000000"/>
              </a:solidFill>
              <a:round/>
              <a:headEnd/>
              <a:tailEnd/>
            </a:ln>
            <a:effectLst/>
          </p:spPr>
          <p:txBody>
            <a:bodyPr wrap="none" anchor="ctr"/>
            <a:lstStyle/>
            <a:p>
              <a:endParaRPr lang="en-US"/>
            </a:p>
          </p:txBody>
        </p:sp>
        <p:sp>
          <p:nvSpPr>
            <p:cNvPr id="24847" name="Line 271"/>
            <p:cNvSpPr>
              <a:spLocks noChangeShapeType="1"/>
            </p:cNvSpPr>
            <p:nvPr/>
          </p:nvSpPr>
          <p:spPr bwMode="auto">
            <a:xfrm>
              <a:off x="2732" y="4100"/>
              <a:ext cx="24" cy="37"/>
            </a:xfrm>
            <a:prstGeom prst="line">
              <a:avLst/>
            </a:prstGeom>
            <a:noFill/>
            <a:ln w="31511">
              <a:solidFill>
                <a:srgbClr val="000000"/>
              </a:solidFill>
              <a:round/>
              <a:headEnd/>
              <a:tailEnd/>
            </a:ln>
            <a:effectLst/>
          </p:spPr>
          <p:txBody>
            <a:bodyPr wrap="none" anchor="ctr"/>
            <a:lstStyle/>
            <a:p>
              <a:endParaRPr lang="en-US"/>
            </a:p>
          </p:txBody>
        </p:sp>
        <p:sp>
          <p:nvSpPr>
            <p:cNvPr id="24848" name="Line 272"/>
            <p:cNvSpPr>
              <a:spLocks noChangeShapeType="1"/>
            </p:cNvSpPr>
            <p:nvPr/>
          </p:nvSpPr>
          <p:spPr bwMode="auto">
            <a:xfrm>
              <a:off x="2756" y="4137"/>
              <a:ext cx="25" cy="36"/>
            </a:xfrm>
            <a:prstGeom prst="line">
              <a:avLst/>
            </a:prstGeom>
            <a:noFill/>
            <a:ln w="31511">
              <a:solidFill>
                <a:srgbClr val="000000"/>
              </a:solidFill>
              <a:round/>
              <a:headEnd/>
              <a:tailEnd/>
            </a:ln>
            <a:effectLst/>
          </p:spPr>
          <p:txBody>
            <a:bodyPr wrap="none" anchor="ctr"/>
            <a:lstStyle/>
            <a:p>
              <a:endParaRPr lang="en-US"/>
            </a:p>
          </p:txBody>
        </p:sp>
        <p:sp>
          <p:nvSpPr>
            <p:cNvPr id="24849" name="Line 273"/>
            <p:cNvSpPr>
              <a:spLocks noChangeShapeType="1"/>
            </p:cNvSpPr>
            <p:nvPr/>
          </p:nvSpPr>
          <p:spPr bwMode="auto">
            <a:xfrm>
              <a:off x="2781" y="4173"/>
              <a:ext cx="25" cy="37"/>
            </a:xfrm>
            <a:prstGeom prst="line">
              <a:avLst/>
            </a:prstGeom>
            <a:noFill/>
            <a:ln w="31511">
              <a:solidFill>
                <a:srgbClr val="000000"/>
              </a:solidFill>
              <a:round/>
              <a:headEnd/>
              <a:tailEnd/>
            </a:ln>
            <a:effectLst/>
          </p:spPr>
          <p:txBody>
            <a:bodyPr wrap="none" anchor="ctr"/>
            <a:lstStyle/>
            <a:p>
              <a:endParaRPr lang="en-US"/>
            </a:p>
          </p:txBody>
        </p:sp>
        <p:sp>
          <p:nvSpPr>
            <p:cNvPr id="24850" name="Line 274"/>
            <p:cNvSpPr>
              <a:spLocks noChangeShapeType="1"/>
            </p:cNvSpPr>
            <p:nvPr/>
          </p:nvSpPr>
          <p:spPr bwMode="auto">
            <a:xfrm>
              <a:off x="2806" y="4210"/>
              <a:ext cx="19" cy="32"/>
            </a:xfrm>
            <a:prstGeom prst="line">
              <a:avLst/>
            </a:prstGeom>
            <a:noFill/>
            <a:ln w="31511">
              <a:solidFill>
                <a:srgbClr val="000000"/>
              </a:solidFill>
              <a:round/>
              <a:headEnd/>
              <a:tailEnd/>
            </a:ln>
            <a:effectLst/>
          </p:spPr>
          <p:txBody>
            <a:bodyPr wrap="none" anchor="ctr"/>
            <a:lstStyle/>
            <a:p>
              <a:endParaRPr lang="en-US"/>
            </a:p>
          </p:txBody>
        </p:sp>
        <p:sp>
          <p:nvSpPr>
            <p:cNvPr id="24851" name="Line 275"/>
            <p:cNvSpPr>
              <a:spLocks noChangeShapeType="1"/>
            </p:cNvSpPr>
            <p:nvPr/>
          </p:nvSpPr>
          <p:spPr bwMode="auto">
            <a:xfrm>
              <a:off x="2825" y="4242"/>
              <a:ext cx="25" cy="36"/>
            </a:xfrm>
            <a:prstGeom prst="line">
              <a:avLst/>
            </a:prstGeom>
            <a:noFill/>
            <a:ln w="31511">
              <a:solidFill>
                <a:srgbClr val="000000"/>
              </a:solidFill>
              <a:round/>
              <a:headEnd/>
              <a:tailEnd/>
            </a:ln>
            <a:effectLst/>
          </p:spPr>
          <p:txBody>
            <a:bodyPr wrap="none" anchor="ctr"/>
            <a:lstStyle/>
            <a:p>
              <a:endParaRPr lang="en-US"/>
            </a:p>
          </p:txBody>
        </p:sp>
        <p:sp>
          <p:nvSpPr>
            <p:cNvPr id="24852" name="Line 276"/>
            <p:cNvSpPr>
              <a:spLocks noChangeShapeType="1"/>
            </p:cNvSpPr>
            <p:nvPr/>
          </p:nvSpPr>
          <p:spPr bwMode="auto">
            <a:xfrm>
              <a:off x="2850" y="4278"/>
              <a:ext cx="25" cy="32"/>
            </a:xfrm>
            <a:prstGeom prst="line">
              <a:avLst/>
            </a:prstGeom>
            <a:noFill/>
            <a:ln w="31511">
              <a:solidFill>
                <a:srgbClr val="000000"/>
              </a:solidFill>
              <a:round/>
              <a:headEnd/>
              <a:tailEnd/>
            </a:ln>
            <a:effectLst/>
          </p:spPr>
          <p:txBody>
            <a:bodyPr wrap="none" anchor="ctr"/>
            <a:lstStyle/>
            <a:p>
              <a:endParaRPr lang="en-US"/>
            </a:p>
          </p:txBody>
        </p:sp>
        <p:sp>
          <p:nvSpPr>
            <p:cNvPr id="24853" name="Line 277"/>
            <p:cNvSpPr>
              <a:spLocks noChangeShapeType="1"/>
            </p:cNvSpPr>
            <p:nvPr/>
          </p:nvSpPr>
          <p:spPr bwMode="auto">
            <a:xfrm>
              <a:off x="2875" y="4310"/>
              <a:ext cx="25" cy="32"/>
            </a:xfrm>
            <a:prstGeom prst="line">
              <a:avLst/>
            </a:prstGeom>
            <a:noFill/>
            <a:ln w="31511">
              <a:solidFill>
                <a:srgbClr val="000000"/>
              </a:solidFill>
              <a:round/>
              <a:headEnd/>
              <a:tailEnd/>
            </a:ln>
            <a:effectLst/>
          </p:spPr>
          <p:txBody>
            <a:bodyPr wrap="none" anchor="ctr"/>
            <a:lstStyle/>
            <a:p>
              <a:endParaRPr lang="en-US"/>
            </a:p>
          </p:txBody>
        </p:sp>
        <p:sp>
          <p:nvSpPr>
            <p:cNvPr id="24854" name="Line 278"/>
            <p:cNvSpPr>
              <a:spLocks noChangeShapeType="1"/>
            </p:cNvSpPr>
            <p:nvPr/>
          </p:nvSpPr>
          <p:spPr bwMode="auto">
            <a:xfrm>
              <a:off x="2900" y="4342"/>
              <a:ext cx="24" cy="32"/>
            </a:xfrm>
            <a:prstGeom prst="line">
              <a:avLst/>
            </a:prstGeom>
            <a:noFill/>
            <a:ln w="31511">
              <a:solidFill>
                <a:srgbClr val="000000"/>
              </a:solidFill>
              <a:round/>
              <a:headEnd/>
              <a:tailEnd/>
            </a:ln>
            <a:effectLst/>
          </p:spPr>
          <p:txBody>
            <a:bodyPr wrap="none" anchor="ctr"/>
            <a:lstStyle/>
            <a:p>
              <a:endParaRPr lang="en-US"/>
            </a:p>
          </p:txBody>
        </p:sp>
        <p:sp>
          <p:nvSpPr>
            <p:cNvPr id="24855" name="Line 279"/>
            <p:cNvSpPr>
              <a:spLocks noChangeShapeType="1"/>
            </p:cNvSpPr>
            <p:nvPr/>
          </p:nvSpPr>
          <p:spPr bwMode="auto">
            <a:xfrm>
              <a:off x="2924" y="4374"/>
              <a:ext cx="19" cy="32"/>
            </a:xfrm>
            <a:prstGeom prst="line">
              <a:avLst/>
            </a:prstGeom>
            <a:noFill/>
            <a:ln w="31511">
              <a:solidFill>
                <a:srgbClr val="000000"/>
              </a:solidFill>
              <a:round/>
              <a:headEnd/>
              <a:tailEnd/>
            </a:ln>
            <a:effectLst/>
          </p:spPr>
          <p:txBody>
            <a:bodyPr wrap="none" anchor="ctr"/>
            <a:lstStyle/>
            <a:p>
              <a:endParaRPr lang="en-US"/>
            </a:p>
          </p:txBody>
        </p:sp>
        <p:sp>
          <p:nvSpPr>
            <p:cNvPr id="24856" name="Line 280"/>
            <p:cNvSpPr>
              <a:spLocks noChangeShapeType="1"/>
            </p:cNvSpPr>
            <p:nvPr/>
          </p:nvSpPr>
          <p:spPr bwMode="auto">
            <a:xfrm>
              <a:off x="2943" y="4406"/>
              <a:ext cx="25" cy="31"/>
            </a:xfrm>
            <a:prstGeom prst="line">
              <a:avLst/>
            </a:prstGeom>
            <a:noFill/>
            <a:ln w="31511">
              <a:solidFill>
                <a:srgbClr val="000000"/>
              </a:solidFill>
              <a:round/>
              <a:headEnd/>
              <a:tailEnd/>
            </a:ln>
            <a:effectLst/>
          </p:spPr>
          <p:txBody>
            <a:bodyPr wrap="none" anchor="ctr"/>
            <a:lstStyle/>
            <a:p>
              <a:endParaRPr lang="en-US"/>
            </a:p>
          </p:txBody>
        </p:sp>
        <p:sp>
          <p:nvSpPr>
            <p:cNvPr id="24857" name="Line 281"/>
            <p:cNvSpPr>
              <a:spLocks noChangeShapeType="1"/>
            </p:cNvSpPr>
            <p:nvPr/>
          </p:nvSpPr>
          <p:spPr bwMode="auto">
            <a:xfrm>
              <a:off x="2968" y="4437"/>
              <a:ext cx="25" cy="28"/>
            </a:xfrm>
            <a:prstGeom prst="line">
              <a:avLst/>
            </a:prstGeom>
            <a:noFill/>
            <a:ln w="31511">
              <a:solidFill>
                <a:srgbClr val="000000"/>
              </a:solidFill>
              <a:round/>
              <a:headEnd/>
              <a:tailEnd/>
            </a:ln>
            <a:effectLst/>
          </p:spPr>
          <p:txBody>
            <a:bodyPr wrap="none" anchor="ctr"/>
            <a:lstStyle/>
            <a:p>
              <a:endParaRPr lang="en-US"/>
            </a:p>
          </p:txBody>
        </p:sp>
        <p:sp>
          <p:nvSpPr>
            <p:cNvPr id="24858" name="Line 282"/>
            <p:cNvSpPr>
              <a:spLocks noChangeShapeType="1"/>
            </p:cNvSpPr>
            <p:nvPr/>
          </p:nvSpPr>
          <p:spPr bwMode="auto">
            <a:xfrm>
              <a:off x="2993" y="4465"/>
              <a:ext cx="25" cy="27"/>
            </a:xfrm>
            <a:prstGeom prst="line">
              <a:avLst/>
            </a:prstGeom>
            <a:noFill/>
            <a:ln w="31511">
              <a:solidFill>
                <a:srgbClr val="000000"/>
              </a:solidFill>
              <a:round/>
              <a:headEnd/>
              <a:tailEnd/>
            </a:ln>
            <a:effectLst/>
          </p:spPr>
          <p:txBody>
            <a:bodyPr wrap="none" anchor="ctr"/>
            <a:lstStyle/>
            <a:p>
              <a:endParaRPr lang="en-US"/>
            </a:p>
          </p:txBody>
        </p:sp>
        <p:sp>
          <p:nvSpPr>
            <p:cNvPr id="24859" name="Line 283"/>
            <p:cNvSpPr>
              <a:spLocks noChangeShapeType="1"/>
            </p:cNvSpPr>
            <p:nvPr/>
          </p:nvSpPr>
          <p:spPr bwMode="auto">
            <a:xfrm>
              <a:off x="3018" y="4492"/>
              <a:ext cx="19" cy="27"/>
            </a:xfrm>
            <a:prstGeom prst="line">
              <a:avLst/>
            </a:prstGeom>
            <a:noFill/>
            <a:ln w="31511">
              <a:solidFill>
                <a:srgbClr val="000000"/>
              </a:solidFill>
              <a:round/>
              <a:headEnd/>
              <a:tailEnd/>
            </a:ln>
            <a:effectLst/>
          </p:spPr>
          <p:txBody>
            <a:bodyPr wrap="none" anchor="ctr"/>
            <a:lstStyle/>
            <a:p>
              <a:endParaRPr lang="en-US"/>
            </a:p>
          </p:txBody>
        </p:sp>
        <p:sp>
          <p:nvSpPr>
            <p:cNvPr id="24860" name="Line 284"/>
            <p:cNvSpPr>
              <a:spLocks noChangeShapeType="1"/>
            </p:cNvSpPr>
            <p:nvPr/>
          </p:nvSpPr>
          <p:spPr bwMode="auto">
            <a:xfrm>
              <a:off x="3037" y="4519"/>
              <a:ext cx="24" cy="28"/>
            </a:xfrm>
            <a:prstGeom prst="line">
              <a:avLst/>
            </a:prstGeom>
            <a:noFill/>
            <a:ln w="31511">
              <a:solidFill>
                <a:srgbClr val="000000"/>
              </a:solidFill>
              <a:round/>
              <a:headEnd/>
              <a:tailEnd/>
            </a:ln>
            <a:effectLst/>
          </p:spPr>
          <p:txBody>
            <a:bodyPr wrap="none" anchor="ctr"/>
            <a:lstStyle/>
            <a:p>
              <a:endParaRPr lang="en-US"/>
            </a:p>
          </p:txBody>
        </p:sp>
        <p:sp>
          <p:nvSpPr>
            <p:cNvPr id="24861" name="Line 285"/>
            <p:cNvSpPr>
              <a:spLocks noChangeShapeType="1"/>
            </p:cNvSpPr>
            <p:nvPr/>
          </p:nvSpPr>
          <p:spPr bwMode="auto">
            <a:xfrm>
              <a:off x="3061" y="4547"/>
              <a:ext cx="25" cy="22"/>
            </a:xfrm>
            <a:prstGeom prst="line">
              <a:avLst/>
            </a:prstGeom>
            <a:noFill/>
            <a:ln w="31511">
              <a:solidFill>
                <a:srgbClr val="000000"/>
              </a:solidFill>
              <a:round/>
              <a:headEnd/>
              <a:tailEnd/>
            </a:ln>
            <a:effectLst/>
          </p:spPr>
          <p:txBody>
            <a:bodyPr wrap="none" anchor="ctr"/>
            <a:lstStyle/>
            <a:p>
              <a:endParaRPr lang="en-US"/>
            </a:p>
          </p:txBody>
        </p:sp>
        <p:sp>
          <p:nvSpPr>
            <p:cNvPr id="24862" name="Line 286"/>
            <p:cNvSpPr>
              <a:spLocks noChangeShapeType="1"/>
            </p:cNvSpPr>
            <p:nvPr/>
          </p:nvSpPr>
          <p:spPr bwMode="auto">
            <a:xfrm>
              <a:off x="3086" y="4569"/>
              <a:ext cx="26" cy="23"/>
            </a:xfrm>
            <a:prstGeom prst="line">
              <a:avLst/>
            </a:prstGeom>
            <a:noFill/>
            <a:ln w="31511">
              <a:solidFill>
                <a:srgbClr val="000000"/>
              </a:solidFill>
              <a:round/>
              <a:headEnd/>
              <a:tailEnd/>
            </a:ln>
            <a:effectLst/>
          </p:spPr>
          <p:txBody>
            <a:bodyPr wrap="none" anchor="ctr"/>
            <a:lstStyle/>
            <a:p>
              <a:endParaRPr lang="en-US"/>
            </a:p>
          </p:txBody>
        </p:sp>
        <p:sp>
          <p:nvSpPr>
            <p:cNvPr id="24863" name="Line 287"/>
            <p:cNvSpPr>
              <a:spLocks noChangeShapeType="1"/>
            </p:cNvSpPr>
            <p:nvPr/>
          </p:nvSpPr>
          <p:spPr bwMode="auto">
            <a:xfrm>
              <a:off x="3112" y="4592"/>
              <a:ext cx="25" cy="19"/>
            </a:xfrm>
            <a:prstGeom prst="line">
              <a:avLst/>
            </a:prstGeom>
            <a:noFill/>
            <a:ln w="31511">
              <a:solidFill>
                <a:srgbClr val="000000"/>
              </a:solidFill>
              <a:round/>
              <a:headEnd/>
              <a:tailEnd/>
            </a:ln>
            <a:effectLst/>
          </p:spPr>
          <p:txBody>
            <a:bodyPr wrap="none" anchor="ctr"/>
            <a:lstStyle/>
            <a:p>
              <a:endParaRPr lang="en-US"/>
            </a:p>
          </p:txBody>
        </p:sp>
        <p:sp>
          <p:nvSpPr>
            <p:cNvPr id="24864" name="Line 288"/>
            <p:cNvSpPr>
              <a:spLocks noChangeShapeType="1"/>
            </p:cNvSpPr>
            <p:nvPr/>
          </p:nvSpPr>
          <p:spPr bwMode="auto">
            <a:xfrm>
              <a:off x="3137" y="4611"/>
              <a:ext cx="18" cy="22"/>
            </a:xfrm>
            <a:prstGeom prst="line">
              <a:avLst/>
            </a:prstGeom>
            <a:noFill/>
            <a:ln w="31511">
              <a:solidFill>
                <a:srgbClr val="000000"/>
              </a:solidFill>
              <a:round/>
              <a:headEnd/>
              <a:tailEnd/>
            </a:ln>
            <a:effectLst/>
          </p:spPr>
          <p:txBody>
            <a:bodyPr wrap="none" anchor="ctr"/>
            <a:lstStyle/>
            <a:p>
              <a:endParaRPr lang="en-US"/>
            </a:p>
          </p:txBody>
        </p:sp>
        <p:sp>
          <p:nvSpPr>
            <p:cNvPr id="24865" name="Line 289"/>
            <p:cNvSpPr>
              <a:spLocks noChangeShapeType="1"/>
            </p:cNvSpPr>
            <p:nvPr/>
          </p:nvSpPr>
          <p:spPr bwMode="auto">
            <a:xfrm>
              <a:off x="3155" y="4633"/>
              <a:ext cx="25" cy="18"/>
            </a:xfrm>
            <a:prstGeom prst="line">
              <a:avLst/>
            </a:prstGeom>
            <a:noFill/>
            <a:ln w="31511">
              <a:solidFill>
                <a:srgbClr val="000000"/>
              </a:solidFill>
              <a:round/>
              <a:headEnd/>
              <a:tailEnd/>
            </a:ln>
            <a:effectLst/>
          </p:spPr>
          <p:txBody>
            <a:bodyPr wrap="none" anchor="ctr"/>
            <a:lstStyle/>
            <a:p>
              <a:endParaRPr lang="en-US"/>
            </a:p>
          </p:txBody>
        </p:sp>
        <p:sp>
          <p:nvSpPr>
            <p:cNvPr id="24866" name="Line 290"/>
            <p:cNvSpPr>
              <a:spLocks noChangeShapeType="1"/>
            </p:cNvSpPr>
            <p:nvPr/>
          </p:nvSpPr>
          <p:spPr bwMode="auto">
            <a:xfrm>
              <a:off x="3180" y="4651"/>
              <a:ext cx="25" cy="18"/>
            </a:xfrm>
            <a:prstGeom prst="line">
              <a:avLst/>
            </a:prstGeom>
            <a:noFill/>
            <a:ln w="31511">
              <a:solidFill>
                <a:srgbClr val="000000"/>
              </a:solidFill>
              <a:round/>
              <a:headEnd/>
              <a:tailEnd/>
            </a:ln>
            <a:effectLst/>
          </p:spPr>
          <p:txBody>
            <a:bodyPr wrap="none" anchor="ctr"/>
            <a:lstStyle/>
            <a:p>
              <a:endParaRPr lang="en-US"/>
            </a:p>
          </p:txBody>
        </p:sp>
        <p:sp>
          <p:nvSpPr>
            <p:cNvPr id="24867" name="Line 291"/>
            <p:cNvSpPr>
              <a:spLocks noChangeShapeType="1"/>
            </p:cNvSpPr>
            <p:nvPr/>
          </p:nvSpPr>
          <p:spPr bwMode="auto">
            <a:xfrm>
              <a:off x="3205" y="4669"/>
              <a:ext cx="25" cy="14"/>
            </a:xfrm>
            <a:prstGeom prst="line">
              <a:avLst/>
            </a:prstGeom>
            <a:noFill/>
            <a:ln w="31511">
              <a:solidFill>
                <a:srgbClr val="000000"/>
              </a:solidFill>
              <a:round/>
              <a:headEnd/>
              <a:tailEnd/>
            </a:ln>
            <a:effectLst/>
          </p:spPr>
          <p:txBody>
            <a:bodyPr wrap="none" anchor="ctr"/>
            <a:lstStyle/>
            <a:p>
              <a:endParaRPr lang="en-US"/>
            </a:p>
          </p:txBody>
        </p:sp>
        <p:sp>
          <p:nvSpPr>
            <p:cNvPr id="24868" name="Freeform 292"/>
            <p:cNvSpPr>
              <a:spLocks/>
            </p:cNvSpPr>
            <p:nvPr/>
          </p:nvSpPr>
          <p:spPr bwMode="auto">
            <a:xfrm>
              <a:off x="3230" y="4683"/>
              <a:ext cx="25" cy="20"/>
            </a:xfrm>
            <a:custGeom>
              <a:avLst/>
              <a:gdLst/>
              <a:ahLst/>
              <a:cxnLst>
                <a:cxn ang="0">
                  <a:pos x="0" y="0"/>
                </a:cxn>
                <a:cxn ang="0">
                  <a:pos x="12" y="10"/>
                </a:cxn>
                <a:cxn ang="0">
                  <a:pos x="24" y="19"/>
                </a:cxn>
              </a:cxnLst>
              <a:rect l="0" t="0" r="r" b="b"/>
              <a:pathLst>
                <a:path w="25" h="20">
                  <a:moveTo>
                    <a:pt x="0" y="0"/>
                  </a:moveTo>
                  <a:lnTo>
                    <a:pt x="12" y="10"/>
                  </a:lnTo>
                  <a:lnTo>
                    <a:pt x="24" y="19"/>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869" name="Line 293"/>
            <p:cNvSpPr>
              <a:spLocks noChangeShapeType="1"/>
            </p:cNvSpPr>
            <p:nvPr/>
          </p:nvSpPr>
          <p:spPr bwMode="auto">
            <a:xfrm>
              <a:off x="3254" y="4702"/>
              <a:ext cx="20" cy="13"/>
            </a:xfrm>
            <a:prstGeom prst="line">
              <a:avLst/>
            </a:prstGeom>
            <a:noFill/>
            <a:ln w="31511">
              <a:solidFill>
                <a:srgbClr val="000000"/>
              </a:solidFill>
              <a:round/>
              <a:headEnd/>
              <a:tailEnd/>
            </a:ln>
            <a:effectLst/>
          </p:spPr>
          <p:txBody>
            <a:bodyPr wrap="none" anchor="ctr"/>
            <a:lstStyle/>
            <a:p>
              <a:endParaRPr lang="en-US"/>
            </a:p>
          </p:txBody>
        </p:sp>
        <p:sp>
          <p:nvSpPr>
            <p:cNvPr id="24870" name="Line 294"/>
            <p:cNvSpPr>
              <a:spLocks noChangeShapeType="1"/>
            </p:cNvSpPr>
            <p:nvPr/>
          </p:nvSpPr>
          <p:spPr bwMode="auto">
            <a:xfrm>
              <a:off x="3274" y="4715"/>
              <a:ext cx="25" cy="14"/>
            </a:xfrm>
            <a:prstGeom prst="line">
              <a:avLst/>
            </a:prstGeom>
            <a:noFill/>
            <a:ln w="31511">
              <a:solidFill>
                <a:srgbClr val="000000"/>
              </a:solidFill>
              <a:round/>
              <a:headEnd/>
              <a:tailEnd/>
            </a:ln>
            <a:effectLst/>
          </p:spPr>
          <p:txBody>
            <a:bodyPr wrap="none" anchor="ctr"/>
            <a:lstStyle/>
            <a:p>
              <a:endParaRPr lang="en-US"/>
            </a:p>
          </p:txBody>
        </p:sp>
        <p:sp>
          <p:nvSpPr>
            <p:cNvPr id="24871" name="Line 295"/>
            <p:cNvSpPr>
              <a:spLocks noChangeShapeType="1"/>
            </p:cNvSpPr>
            <p:nvPr/>
          </p:nvSpPr>
          <p:spPr bwMode="auto">
            <a:xfrm>
              <a:off x="3299" y="4729"/>
              <a:ext cx="24" cy="10"/>
            </a:xfrm>
            <a:prstGeom prst="line">
              <a:avLst/>
            </a:prstGeom>
            <a:noFill/>
            <a:ln w="31511">
              <a:solidFill>
                <a:srgbClr val="000000"/>
              </a:solidFill>
              <a:round/>
              <a:headEnd/>
              <a:tailEnd/>
            </a:ln>
            <a:effectLst/>
          </p:spPr>
          <p:txBody>
            <a:bodyPr wrap="none" anchor="ctr"/>
            <a:lstStyle/>
            <a:p>
              <a:endParaRPr lang="en-US"/>
            </a:p>
          </p:txBody>
        </p:sp>
        <p:sp>
          <p:nvSpPr>
            <p:cNvPr id="24872" name="Freeform 296"/>
            <p:cNvSpPr>
              <a:spLocks/>
            </p:cNvSpPr>
            <p:nvPr/>
          </p:nvSpPr>
          <p:spPr bwMode="auto">
            <a:xfrm>
              <a:off x="3323" y="4739"/>
              <a:ext cx="26" cy="14"/>
            </a:xfrm>
            <a:custGeom>
              <a:avLst/>
              <a:gdLst/>
              <a:ahLst/>
              <a:cxnLst>
                <a:cxn ang="0">
                  <a:pos x="0" y="0"/>
                </a:cxn>
                <a:cxn ang="0">
                  <a:pos x="13" y="4"/>
                </a:cxn>
                <a:cxn ang="0">
                  <a:pos x="25" y="13"/>
                </a:cxn>
              </a:cxnLst>
              <a:rect l="0" t="0" r="r" b="b"/>
              <a:pathLst>
                <a:path w="26" h="14">
                  <a:moveTo>
                    <a:pt x="0" y="0"/>
                  </a:moveTo>
                  <a:lnTo>
                    <a:pt x="13" y="4"/>
                  </a:lnTo>
                  <a:lnTo>
                    <a:pt x="25" y="13"/>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873" name="Line 297"/>
            <p:cNvSpPr>
              <a:spLocks noChangeShapeType="1"/>
            </p:cNvSpPr>
            <p:nvPr/>
          </p:nvSpPr>
          <p:spPr bwMode="auto">
            <a:xfrm>
              <a:off x="3348" y="4752"/>
              <a:ext cx="19" cy="9"/>
            </a:xfrm>
            <a:prstGeom prst="line">
              <a:avLst/>
            </a:prstGeom>
            <a:noFill/>
            <a:ln w="31511">
              <a:solidFill>
                <a:srgbClr val="000000"/>
              </a:solidFill>
              <a:round/>
              <a:headEnd/>
              <a:tailEnd/>
            </a:ln>
            <a:effectLst/>
          </p:spPr>
          <p:txBody>
            <a:bodyPr wrap="none" anchor="ctr"/>
            <a:lstStyle/>
            <a:p>
              <a:endParaRPr lang="en-US"/>
            </a:p>
          </p:txBody>
        </p:sp>
        <p:sp>
          <p:nvSpPr>
            <p:cNvPr id="24874" name="Line 298"/>
            <p:cNvSpPr>
              <a:spLocks noChangeShapeType="1"/>
            </p:cNvSpPr>
            <p:nvPr/>
          </p:nvSpPr>
          <p:spPr bwMode="auto">
            <a:xfrm>
              <a:off x="3367" y="4761"/>
              <a:ext cx="25" cy="9"/>
            </a:xfrm>
            <a:prstGeom prst="line">
              <a:avLst/>
            </a:prstGeom>
            <a:noFill/>
            <a:ln w="31511">
              <a:solidFill>
                <a:srgbClr val="000000"/>
              </a:solidFill>
              <a:round/>
              <a:headEnd/>
              <a:tailEnd/>
            </a:ln>
            <a:effectLst/>
          </p:spPr>
          <p:txBody>
            <a:bodyPr wrap="none" anchor="ctr"/>
            <a:lstStyle/>
            <a:p>
              <a:endParaRPr lang="en-US"/>
            </a:p>
          </p:txBody>
        </p:sp>
        <p:sp>
          <p:nvSpPr>
            <p:cNvPr id="24875" name="Line 299"/>
            <p:cNvSpPr>
              <a:spLocks noChangeShapeType="1"/>
            </p:cNvSpPr>
            <p:nvPr/>
          </p:nvSpPr>
          <p:spPr bwMode="auto">
            <a:xfrm>
              <a:off x="3392" y="4770"/>
              <a:ext cx="25" cy="9"/>
            </a:xfrm>
            <a:prstGeom prst="line">
              <a:avLst/>
            </a:prstGeom>
            <a:noFill/>
            <a:ln w="31511">
              <a:solidFill>
                <a:srgbClr val="000000"/>
              </a:solidFill>
              <a:round/>
              <a:headEnd/>
              <a:tailEnd/>
            </a:ln>
            <a:effectLst/>
          </p:spPr>
          <p:txBody>
            <a:bodyPr wrap="none" anchor="ctr"/>
            <a:lstStyle/>
            <a:p>
              <a:endParaRPr lang="en-US"/>
            </a:p>
          </p:txBody>
        </p:sp>
        <p:sp>
          <p:nvSpPr>
            <p:cNvPr id="24876" name="Line 300"/>
            <p:cNvSpPr>
              <a:spLocks noChangeShapeType="1"/>
            </p:cNvSpPr>
            <p:nvPr/>
          </p:nvSpPr>
          <p:spPr bwMode="auto">
            <a:xfrm>
              <a:off x="3417" y="4779"/>
              <a:ext cx="25" cy="4"/>
            </a:xfrm>
            <a:prstGeom prst="line">
              <a:avLst/>
            </a:prstGeom>
            <a:noFill/>
            <a:ln w="31511">
              <a:solidFill>
                <a:srgbClr val="000000"/>
              </a:solidFill>
              <a:round/>
              <a:headEnd/>
              <a:tailEnd/>
            </a:ln>
            <a:effectLst/>
          </p:spPr>
          <p:txBody>
            <a:bodyPr wrap="none" anchor="ctr"/>
            <a:lstStyle/>
            <a:p>
              <a:endParaRPr lang="en-US"/>
            </a:p>
          </p:txBody>
        </p:sp>
        <p:sp>
          <p:nvSpPr>
            <p:cNvPr id="24877" name="Line 301"/>
            <p:cNvSpPr>
              <a:spLocks noChangeShapeType="1"/>
            </p:cNvSpPr>
            <p:nvPr/>
          </p:nvSpPr>
          <p:spPr bwMode="auto">
            <a:xfrm>
              <a:off x="3442" y="4783"/>
              <a:ext cx="25" cy="10"/>
            </a:xfrm>
            <a:prstGeom prst="line">
              <a:avLst/>
            </a:prstGeom>
            <a:noFill/>
            <a:ln w="31511">
              <a:solidFill>
                <a:srgbClr val="000000"/>
              </a:solidFill>
              <a:round/>
              <a:headEnd/>
              <a:tailEnd/>
            </a:ln>
            <a:effectLst/>
          </p:spPr>
          <p:txBody>
            <a:bodyPr wrap="none" anchor="ctr"/>
            <a:lstStyle/>
            <a:p>
              <a:endParaRPr lang="en-US"/>
            </a:p>
          </p:txBody>
        </p:sp>
        <p:sp>
          <p:nvSpPr>
            <p:cNvPr id="24878" name="Line 302"/>
            <p:cNvSpPr>
              <a:spLocks noChangeShapeType="1"/>
            </p:cNvSpPr>
            <p:nvPr/>
          </p:nvSpPr>
          <p:spPr bwMode="auto">
            <a:xfrm>
              <a:off x="3467" y="4793"/>
              <a:ext cx="18" cy="4"/>
            </a:xfrm>
            <a:prstGeom prst="line">
              <a:avLst/>
            </a:prstGeom>
            <a:noFill/>
            <a:ln w="31511">
              <a:solidFill>
                <a:srgbClr val="000000"/>
              </a:solidFill>
              <a:round/>
              <a:headEnd/>
              <a:tailEnd/>
            </a:ln>
            <a:effectLst/>
          </p:spPr>
          <p:txBody>
            <a:bodyPr wrap="none" anchor="ctr"/>
            <a:lstStyle/>
            <a:p>
              <a:endParaRPr lang="en-US"/>
            </a:p>
          </p:txBody>
        </p:sp>
        <p:sp>
          <p:nvSpPr>
            <p:cNvPr id="24879" name="Line 303"/>
            <p:cNvSpPr>
              <a:spLocks noChangeShapeType="1"/>
            </p:cNvSpPr>
            <p:nvPr/>
          </p:nvSpPr>
          <p:spPr bwMode="auto">
            <a:xfrm>
              <a:off x="3485" y="4797"/>
              <a:ext cx="26" cy="5"/>
            </a:xfrm>
            <a:prstGeom prst="line">
              <a:avLst/>
            </a:prstGeom>
            <a:noFill/>
            <a:ln w="31511">
              <a:solidFill>
                <a:srgbClr val="000000"/>
              </a:solidFill>
              <a:round/>
              <a:headEnd/>
              <a:tailEnd/>
            </a:ln>
            <a:effectLst/>
          </p:spPr>
          <p:txBody>
            <a:bodyPr wrap="none" anchor="ctr"/>
            <a:lstStyle/>
            <a:p>
              <a:endParaRPr lang="en-US"/>
            </a:p>
          </p:txBody>
        </p:sp>
        <p:sp>
          <p:nvSpPr>
            <p:cNvPr id="24880" name="Line 304"/>
            <p:cNvSpPr>
              <a:spLocks noChangeShapeType="1"/>
            </p:cNvSpPr>
            <p:nvPr/>
          </p:nvSpPr>
          <p:spPr bwMode="auto">
            <a:xfrm>
              <a:off x="3511" y="4802"/>
              <a:ext cx="24" cy="5"/>
            </a:xfrm>
            <a:prstGeom prst="line">
              <a:avLst/>
            </a:prstGeom>
            <a:noFill/>
            <a:ln w="31511">
              <a:solidFill>
                <a:srgbClr val="000000"/>
              </a:solidFill>
              <a:round/>
              <a:headEnd/>
              <a:tailEnd/>
            </a:ln>
            <a:effectLst/>
          </p:spPr>
          <p:txBody>
            <a:bodyPr wrap="none" anchor="ctr"/>
            <a:lstStyle/>
            <a:p>
              <a:endParaRPr lang="en-US"/>
            </a:p>
          </p:txBody>
        </p:sp>
        <p:sp>
          <p:nvSpPr>
            <p:cNvPr id="24881" name="Line 305"/>
            <p:cNvSpPr>
              <a:spLocks noChangeShapeType="1"/>
            </p:cNvSpPr>
            <p:nvPr/>
          </p:nvSpPr>
          <p:spPr bwMode="auto">
            <a:xfrm>
              <a:off x="3535" y="4807"/>
              <a:ext cx="25" cy="4"/>
            </a:xfrm>
            <a:prstGeom prst="line">
              <a:avLst/>
            </a:prstGeom>
            <a:noFill/>
            <a:ln w="31511">
              <a:solidFill>
                <a:srgbClr val="000000"/>
              </a:solidFill>
              <a:round/>
              <a:headEnd/>
              <a:tailEnd/>
            </a:ln>
            <a:effectLst/>
          </p:spPr>
          <p:txBody>
            <a:bodyPr wrap="none" anchor="ctr"/>
            <a:lstStyle/>
            <a:p>
              <a:endParaRPr lang="en-US"/>
            </a:p>
          </p:txBody>
        </p:sp>
        <p:sp>
          <p:nvSpPr>
            <p:cNvPr id="24882" name="Line 306"/>
            <p:cNvSpPr>
              <a:spLocks noChangeShapeType="1"/>
            </p:cNvSpPr>
            <p:nvPr/>
          </p:nvSpPr>
          <p:spPr bwMode="auto">
            <a:xfrm>
              <a:off x="3560" y="4811"/>
              <a:ext cx="19" cy="5"/>
            </a:xfrm>
            <a:prstGeom prst="line">
              <a:avLst/>
            </a:prstGeom>
            <a:noFill/>
            <a:ln w="31511">
              <a:solidFill>
                <a:srgbClr val="000000"/>
              </a:solidFill>
              <a:round/>
              <a:headEnd/>
              <a:tailEnd/>
            </a:ln>
            <a:effectLst/>
          </p:spPr>
          <p:txBody>
            <a:bodyPr wrap="none" anchor="ctr"/>
            <a:lstStyle/>
            <a:p>
              <a:endParaRPr lang="en-US"/>
            </a:p>
          </p:txBody>
        </p:sp>
        <p:sp>
          <p:nvSpPr>
            <p:cNvPr id="24883" name="Line 307"/>
            <p:cNvSpPr>
              <a:spLocks noChangeShapeType="1"/>
            </p:cNvSpPr>
            <p:nvPr/>
          </p:nvSpPr>
          <p:spPr bwMode="auto">
            <a:xfrm>
              <a:off x="3579" y="4816"/>
              <a:ext cx="25" cy="5"/>
            </a:xfrm>
            <a:prstGeom prst="line">
              <a:avLst/>
            </a:prstGeom>
            <a:noFill/>
            <a:ln w="31511">
              <a:solidFill>
                <a:srgbClr val="000000"/>
              </a:solidFill>
              <a:round/>
              <a:headEnd/>
              <a:tailEnd/>
            </a:ln>
            <a:effectLst/>
          </p:spPr>
          <p:txBody>
            <a:bodyPr wrap="none" anchor="ctr"/>
            <a:lstStyle/>
            <a:p>
              <a:endParaRPr lang="en-US"/>
            </a:p>
          </p:txBody>
        </p:sp>
        <p:sp>
          <p:nvSpPr>
            <p:cNvPr id="24884" name="Line 308"/>
            <p:cNvSpPr>
              <a:spLocks noChangeShapeType="1"/>
            </p:cNvSpPr>
            <p:nvPr/>
          </p:nvSpPr>
          <p:spPr bwMode="auto">
            <a:xfrm>
              <a:off x="3604" y="4821"/>
              <a:ext cx="24" cy="3"/>
            </a:xfrm>
            <a:prstGeom prst="line">
              <a:avLst/>
            </a:prstGeom>
            <a:noFill/>
            <a:ln w="31511">
              <a:solidFill>
                <a:srgbClr val="000000"/>
              </a:solidFill>
              <a:round/>
              <a:headEnd/>
              <a:tailEnd/>
            </a:ln>
            <a:effectLst/>
          </p:spPr>
          <p:txBody>
            <a:bodyPr wrap="none" anchor="ctr"/>
            <a:lstStyle/>
            <a:p>
              <a:endParaRPr lang="en-US"/>
            </a:p>
          </p:txBody>
        </p:sp>
        <p:sp>
          <p:nvSpPr>
            <p:cNvPr id="24885" name="Line 309"/>
            <p:cNvSpPr>
              <a:spLocks noChangeShapeType="1"/>
            </p:cNvSpPr>
            <p:nvPr/>
          </p:nvSpPr>
          <p:spPr bwMode="auto">
            <a:xfrm>
              <a:off x="3628" y="4824"/>
              <a:ext cx="25" cy="0"/>
            </a:xfrm>
            <a:prstGeom prst="line">
              <a:avLst/>
            </a:prstGeom>
            <a:noFill/>
            <a:ln w="31511">
              <a:solidFill>
                <a:srgbClr val="000000"/>
              </a:solidFill>
              <a:round/>
              <a:headEnd/>
              <a:tailEnd/>
            </a:ln>
            <a:effectLst/>
          </p:spPr>
          <p:txBody>
            <a:bodyPr wrap="none" anchor="ctr"/>
            <a:lstStyle/>
            <a:p>
              <a:endParaRPr lang="en-US"/>
            </a:p>
          </p:txBody>
        </p:sp>
        <p:sp>
          <p:nvSpPr>
            <p:cNvPr id="24886" name="Freeform 310"/>
            <p:cNvSpPr>
              <a:spLocks/>
            </p:cNvSpPr>
            <p:nvPr/>
          </p:nvSpPr>
          <p:spPr bwMode="auto">
            <a:xfrm>
              <a:off x="3653" y="4824"/>
              <a:ext cx="26" cy="7"/>
            </a:xfrm>
            <a:custGeom>
              <a:avLst/>
              <a:gdLst/>
              <a:ahLst/>
              <a:cxnLst>
                <a:cxn ang="0">
                  <a:pos x="0" y="0"/>
                </a:cxn>
                <a:cxn ang="0">
                  <a:pos x="13" y="0"/>
                </a:cxn>
                <a:cxn ang="0">
                  <a:pos x="25" y="6"/>
                </a:cxn>
              </a:cxnLst>
              <a:rect l="0" t="0" r="r" b="b"/>
              <a:pathLst>
                <a:path w="26" h="7">
                  <a:moveTo>
                    <a:pt x="0" y="0"/>
                  </a:moveTo>
                  <a:lnTo>
                    <a:pt x="13" y="0"/>
                  </a:lnTo>
                  <a:lnTo>
                    <a:pt x="25" y="6"/>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887" name="Line 311"/>
            <p:cNvSpPr>
              <a:spLocks noChangeShapeType="1"/>
            </p:cNvSpPr>
            <p:nvPr/>
          </p:nvSpPr>
          <p:spPr bwMode="auto">
            <a:xfrm>
              <a:off x="3678" y="4830"/>
              <a:ext cx="19" cy="0"/>
            </a:xfrm>
            <a:prstGeom prst="line">
              <a:avLst/>
            </a:prstGeom>
            <a:noFill/>
            <a:ln w="31511">
              <a:solidFill>
                <a:srgbClr val="000000"/>
              </a:solidFill>
              <a:round/>
              <a:headEnd/>
              <a:tailEnd/>
            </a:ln>
            <a:effectLst/>
          </p:spPr>
          <p:txBody>
            <a:bodyPr wrap="none" anchor="ctr"/>
            <a:lstStyle/>
            <a:p>
              <a:endParaRPr lang="en-US"/>
            </a:p>
          </p:txBody>
        </p:sp>
        <p:sp>
          <p:nvSpPr>
            <p:cNvPr id="24888" name="Freeform 312"/>
            <p:cNvSpPr>
              <a:spLocks/>
            </p:cNvSpPr>
            <p:nvPr/>
          </p:nvSpPr>
          <p:spPr bwMode="auto">
            <a:xfrm>
              <a:off x="3697" y="4830"/>
              <a:ext cx="26" cy="5"/>
            </a:xfrm>
            <a:custGeom>
              <a:avLst/>
              <a:gdLst/>
              <a:ahLst/>
              <a:cxnLst>
                <a:cxn ang="0">
                  <a:pos x="0" y="0"/>
                </a:cxn>
                <a:cxn ang="0">
                  <a:pos x="13" y="0"/>
                </a:cxn>
                <a:cxn ang="0">
                  <a:pos x="25" y="4"/>
                </a:cxn>
              </a:cxnLst>
              <a:rect l="0" t="0" r="r" b="b"/>
              <a:pathLst>
                <a:path w="26" h="5">
                  <a:moveTo>
                    <a:pt x="0" y="0"/>
                  </a:moveTo>
                  <a:lnTo>
                    <a:pt x="13" y="0"/>
                  </a:lnTo>
                  <a:lnTo>
                    <a:pt x="25" y="4"/>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889" name="Line 313"/>
            <p:cNvSpPr>
              <a:spLocks noChangeShapeType="1"/>
            </p:cNvSpPr>
            <p:nvPr/>
          </p:nvSpPr>
          <p:spPr bwMode="auto">
            <a:xfrm>
              <a:off x="3722" y="4834"/>
              <a:ext cx="25" cy="0"/>
            </a:xfrm>
            <a:prstGeom prst="line">
              <a:avLst/>
            </a:prstGeom>
            <a:noFill/>
            <a:ln w="31511">
              <a:solidFill>
                <a:srgbClr val="000000"/>
              </a:solidFill>
              <a:round/>
              <a:headEnd/>
              <a:tailEnd/>
            </a:ln>
            <a:effectLst/>
          </p:spPr>
          <p:txBody>
            <a:bodyPr wrap="none" anchor="ctr"/>
            <a:lstStyle/>
            <a:p>
              <a:endParaRPr lang="en-US"/>
            </a:p>
          </p:txBody>
        </p:sp>
        <p:sp>
          <p:nvSpPr>
            <p:cNvPr id="24890" name="Line 314"/>
            <p:cNvSpPr>
              <a:spLocks noChangeShapeType="1"/>
            </p:cNvSpPr>
            <p:nvPr/>
          </p:nvSpPr>
          <p:spPr bwMode="auto">
            <a:xfrm>
              <a:off x="3747" y="4834"/>
              <a:ext cx="25" cy="0"/>
            </a:xfrm>
            <a:prstGeom prst="line">
              <a:avLst/>
            </a:prstGeom>
            <a:noFill/>
            <a:ln w="31511">
              <a:solidFill>
                <a:srgbClr val="000000"/>
              </a:solidFill>
              <a:round/>
              <a:headEnd/>
              <a:tailEnd/>
            </a:ln>
            <a:effectLst/>
          </p:spPr>
          <p:txBody>
            <a:bodyPr wrap="none" anchor="ctr"/>
            <a:lstStyle/>
            <a:p>
              <a:endParaRPr lang="en-US"/>
            </a:p>
          </p:txBody>
        </p:sp>
        <p:sp>
          <p:nvSpPr>
            <p:cNvPr id="24891" name="Line 315"/>
            <p:cNvSpPr>
              <a:spLocks noChangeShapeType="1"/>
            </p:cNvSpPr>
            <p:nvPr/>
          </p:nvSpPr>
          <p:spPr bwMode="auto">
            <a:xfrm>
              <a:off x="3772" y="4834"/>
              <a:ext cx="19" cy="0"/>
            </a:xfrm>
            <a:prstGeom prst="line">
              <a:avLst/>
            </a:prstGeom>
            <a:noFill/>
            <a:ln w="31511">
              <a:solidFill>
                <a:srgbClr val="000000"/>
              </a:solidFill>
              <a:round/>
              <a:headEnd/>
              <a:tailEnd/>
            </a:ln>
            <a:effectLst/>
          </p:spPr>
          <p:txBody>
            <a:bodyPr wrap="none" anchor="ctr"/>
            <a:lstStyle/>
            <a:p>
              <a:endParaRPr lang="en-US"/>
            </a:p>
          </p:txBody>
        </p:sp>
        <p:sp>
          <p:nvSpPr>
            <p:cNvPr id="24892" name="Freeform 316"/>
            <p:cNvSpPr>
              <a:spLocks/>
            </p:cNvSpPr>
            <p:nvPr/>
          </p:nvSpPr>
          <p:spPr bwMode="auto">
            <a:xfrm>
              <a:off x="3791" y="4834"/>
              <a:ext cx="26" cy="5"/>
            </a:xfrm>
            <a:custGeom>
              <a:avLst/>
              <a:gdLst/>
              <a:ahLst/>
              <a:cxnLst>
                <a:cxn ang="0">
                  <a:pos x="0" y="0"/>
                </a:cxn>
                <a:cxn ang="0">
                  <a:pos x="12" y="0"/>
                </a:cxn>
                <a:cxn ang="0">
                  <a:pos x="25" y="4"/>
                </a:cxn>
              </a:cxnLst>
              <a:rect l="0" t="0" r="r" b="b"/>
              <a:pathLst>
                <a:path w="26" h="5">
                  <a:moveTo>
                    <a:pt x="0" y="0"/>
                  </a:moveTo>
                  <a:lnTo>
                    <a:pt x="12" y="0"/>
                  </a:lnTo>
                  <a:lnTo>
                    <a:pt x="25" y="4"/>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893" name="Line 317"/>
            <p:cNvSpPr>
              <a:spLocks noChangeShapeType="1"/>
            </p:cNvSpPr>
            <p:nvPr/>
          </p:nvSpPr>
          <p:spPr bwMode="auto">
            <a:xfrm>
              <a:off x="3816" y="4838"/>
              <a:ext cx="25" cy="0"/>
            </a:xfrm>
            <a:prstGeom prst="line">
              <a:avLst/>
            </a:prstGeom>
            <a:noFill/>
            <a:ln w="31511">
              <a:solidFill>
                <a:srgbClr val="000000"/>
              </a:solidFill>
              <a:round/>
              <a:headEnd/>
              <a:tailEnd/>
            </a:ln>
            <a:effectLst/>
          </p:spPr>
          <p:txBody>
            <a:bodyPr wrap="none" anchor="ctr"/>
            <a:lstStyle/>
            <a:p>
              <a:endParaRPr lang="en-US"/>
            </a:p>
          </p:txBody>
        </p:sp>
        <p:sp>
          <p:nvSpPr>
            <p:cNvPr id="24894" name="Line 318"/>
            <p:cNvSpPr>
              <a:spLocks noChangeShapeType="1"/>
            </p:cNvSpPr>
            <p:nvPr/>
          </p:nvSpPr>
          <p:spPr bwMode="auto">
            <a:xfrm>
              <a:off x="3841" y="4838"/>
              <a:ext cx="25" cy="0"/>
            </a:xfrm>
            <a:prstGeom prst="line">
              <a:avLst/>
            </a:prstGeom>
            <a:noFill/>
            <a:ln w="31511">
              <a:solidFill>
                <a:srgbClr val="000000"/>
              </a:solidFill>
              <a:round/>
              <a:headEnd/>
              <a:tailEnd/>
            </a:ln>
            <a:effectLst/>
          </p:spPr>
          <p:txBody>
            <a:bodyPr wrap="none" anchor="ctr"/>
            <a:lstStyle/>
            <a:p>
              <a:endParaRPr lang="en-US"/>
            </a:p>
          </p:txBody>
        </p:sp>
        <p:sp>
          <p:nvSpPr>
            <p:cNvPr id="24895" name="Line 319"/>
            <p:cNvSpPr>
              <a:spLocks noChangeShapeType="1"/>
            </p:cNvSpPr>
            <p:nvPr/>
          </p:nvSpPr>
          <p:spPr bwMode="auto">
            <a:xfrm>
              <a:off x="3866" y="4838"/>
              <a:ext cx="24" cy="0"/>
            </a:xfrm>
            <a:prstGeom prst="line">
              <a:avLst/>
            </a:prstGeom>
            <a:noFill/>
            <a:ln w="31511">
              <a:solidFill>
                <a:srgbClr val="000000"/>
              </a:solidFill>
              <a:round/>
              <a:headEnd/>
              <a:tailEnd/>
            </a:ln>
            <a:effectLst/>
          </p:spPr>
          <p:txBody>
            <a:bodyPr wrap="none" anchor="ctr"/>
            <a:lstStyle/>
            <a:p>
              <a:endParaRPr lang="en-US"/>
            </a:p>
          </p:txBody>
        </p:sp>
        <p:sp>
          <p:nvSpPr>
            <p:cNvPr id="24896" name="Line 320"/>
            <p:cNvSpPr>
              <a:spLocks noChangeShapeType="1"/>
            </p:cNvSpPr>
            <p:nvPr/>
          </p:nvSpPr>
          <p:spPr bwMode="auto">
            <a:xfrm>
              <a:off x="3890" y="4838"/>
              <a:ext cx="19" cy="0"/>
            </a:xfrm>
            <a:prstGeom prst="line">
              <a:avLst/>
            </a:prstGeom>
            <a:noFill/>
            <a:ln w="31511">
              <a:solidFill>
                <a:srgbClr val="000000"/>
              </a:solidFill>
              <a:round/>
              <a:headEnd/>
              <a:tailEnd/>
            </a:ln>
            <a:effectLst/>
          </p:spPr>
          <p:txBody>
            <a:bodyPr wrap="none" anchor="ctr"/>
            <a:lstStyle/>
            <a:p>
              <a:endParaRPr lang="en-US"/>
            </a:p>
          </p:txBody>
        </p:sp>
        <p:sp>
          <p:nvSpPr>
            <p:cNvPr id="24897" name="Line 321"/>
            <p:cNvSpPr>
              <a:spLocks noChangeShapeType="1"/>
            </p:cNvSpPr>
            <p:nvPr/>
          </p:nvSpPr>
          <p:spPr bwMode="auto">
            <a:xfrm>
              <a:off x="3909" y="4838"/>
              <a:ext cx="25" cy="0"/>
            </a:xfrm>
            <a:prstGeom prst="line">
              <a:avLst/>
            </a:prstGeom>
            <a:noFill/>
            <a:ln w="31511">
              <a:solidFill>
                <a:srgbClr val="000000"/>
              </a:solidFill>
              <a:round/>
              <a:headEnd/>
              <a:tailEnd/>
            </a:ln>
            <a:effectLst/>
          </p:spPr>
          <p:txBody>
            <a:bodyPr wrap="none" anchor="ctr"/>
            <a:lstStyle/>
            <a:p>
              <a:endParaRPr lang="en-US"/>
            </a:p>
          </p:txBody>
        </p:sp>
        <p:sp>
          <p:nvSpPr>
            <p:cNvPr id="24898" name="Freeform 322"/>
            <p:cNvSpPr>
              <a:spLocks/>
            </p:cNvSpPr>
            <p:nvPr/>
          </p:nvSpPr>
          <p:spPr bwMode="auto">
            <a:xfrm>
              <a:off x="3934" y="4838"/>
              <a:ext cx="25" cy="6"/>
            </a:xfrm>
            <a:custGeom>
              <a:avLst/>
              <a:gdLst/>
              <a:ahLst/>
              <a:cxnLst>
                <a:cxn ang="0">
                  <a:pos x="0" y="0"/>
                </a:cxn>
                <a:cxn ang="0">
                  <a:pos x="12" y="0"/>
                </a:cxn>
                <a:cxn ang="0">
                  <a:pos x="24" y="5"/>
                </a:cxn>
              </a:cxnLst>
              <a:rect l="0" t="0" r="r" b="b"/>
              <a:pathLst>
                <a:path w="25" h="6">
                  <a:moveTo>
                    <a:pt x="0" y="0"/>
                  </a:moveTo>
                  <a:lnTo>
                    <a:pt x="12" y="0"/>
                  </a:lnTo>
                  <a:lnTo>
                    <a:pt x="24" y="5"/>
                  </a:lnTo>
                </a:path>
              </a:pathLst>
            </a:custGeom>
            <a:noFill/>
            <a:ln w="31511" cap="flat" cmpd="sng">
              <a:solidFill>
                <a:srgbClr val="000000"/>
              </a:solidFill>
              <a:prstDash val="solid"/>
              <a:round/>
              <a:headEnd type="none" w="med" len="med"/>
              <a:tailEnd type="none" w="med" len="med"/>
            </a:ln>
            <a:effectLst/>
          </p:spPr>
          <p:txBody>
            <a:bodyPr/>
            <a:lstStyle/>
            <a:p>
              <a:endParaRPr lang="en-US"/>
            </a:p>
          </p:txBody>
        </p:sp>
        <p:sp>
          <p:nvSpPr>
            <p:cNvPr id="24899" name="Line 323"/>
            <p:cNvSpPr>
              <a:spLocks noChangeShapeType="1"/>
            </p:cNvSpPr>
            <p:nvPr/>
          </p:nvSpPr>
          <p:spPr bwMode="auto">
            <a:xfrm>
              <a:off x="3958" y="4843"/>
              <a:ext cx="26" cy="0"/>
            </a:xfrm>
            <a:prstGeom prst="line">
              <a:avLst/>
            </a:prstGeom>
            <a:noFill/>
            <a:ln w="31511">
              <a:solidFill>
                <a:srgbClr val="000000"/>
              </a:solidFill>
              <a:round/>
              <a:headEnd/>
              <a:tailEnd/>
            </a:ln>
            <a:effectLst/>
          </p:spPr>
          <p:txBody>
            <a:bodyPr wrap="none" anchor="ctr"/>
            <a:lstStyle/>
            <a:p>
              <a:endParaRPr lang="en-US"/>
            </a:p>
          </p:txBody>
        </p:sp>
        <p:sp>
          <p:nvSpPr>
            <p:cNvPr id="24900" name="Line 324"/>
            <p:cNvSpPr>
              <a:spLocks noChangeShapeType="1"/>
            </p:cNvSpPr>
            <p:nvPr/>
          </p:nvSpPr>
          <p:spPr bwMode="auto">
            <a:xfrm>
              <a:off x="3984" y="4843"/>
              <a:ext cx="25" cy="0"/>
            </a:xfrm>
            <a:prstGeom prst="line">
              <a:avLst/>
            </a:prstGeom>
            <a:noFill/>
            <a:ln w="31511">
              <a:solidFill>
                <a:srgbClr val="000000"/>
              </a:solidFill>
              <a:round/>
              <a:headEnd/>
              <a:tailEnd/>
            </a:ln>
            <a:effectLst/>
          </p:spPr>
          <p:txBody>
            <a:bodyPr wrap="none" anchor="ctr"/>
            <a:lstStyle/>
            <a:p>
              <a:endParaRPr lang="en-US"/>
            </a:p>
          </p:txBody>
        </p:sp>
        <p:sp>
          <p:nvSpPr>
            <p:cNvPr id="24901" name="Line 325"/>
            <p:cNvSpPr>
              <a:spLocks noChangeShapeType="1"/>
            </p:cNvSpPr>
            <p:nvPr/>
          </p:nvSpPr>
          <p:spPr bwMode="auto">
            <a:xfrm>
              <a:off x="4009" y="4843"/>
              <a:ext cx="18" cy="0"/>
            </a:xfrm>
            <a:prstGeom prst="line">
              <a:avLst/>
            </a:prstGeom>
            <a:noFill/>
            <a:ln w="31511">
              <a:solidFill>
                <a:srgbClr val="000000"/>
              </a:solidFill>
              <a:round/>
              <a:headEnd/>
              <a:tailEnd/>
            </a:ln>
            <a:effectLst/>
          </p:spPr>
          <p:txBody>
            <a:bodyPr wrap="none" anchor="ctr"/>
            <a:lstStyle/>
            <a:p>
              <a:endParaRPr lang="en-US"/>
            </a:p>
          </p:txBody>
        </p:sp>
        <p:sp>
          <p:nvSpPr>
            <p:cNvPr id="24902" name="Line 326"/>
            <p:cNvSpPr>
              <a:spLocks noChangeShapeType="1"/>
            </p:cNvSpPr>
            <p:nvPr/>
          </p:nvSpPr>
          <p:spPr bwMode="auto">
            <a:xfrm>
              <a:off x="4027" y="4843"/>
              <a:ext cx="25" cy="0"/>
            </a:xfrm>
            <a:prstGeom prst="line">
              <a:avLst/>
            </a:prstGeom>
            <a:noFill/>
            <a:ln w="31511">
              <a:solidFill>
                <a:srgbClr val="000000"/>
              </a:solidFill>
              <a:round/>
              <a:headEnd/>
              <a:tailEnd/>
            </a:ln>
            <a:effectLst/>
          </p:spPr>
          <p:txBody>
            <a:bodyPr wrap="none" anchor="ctr"/>
            <a:lstStyle/>
            <a:p>
              <a:endParaRPr lang="en-US"/>
            </a:p>
          </p:txBody>
        </p:sp>
        <p:sp>
          <p:nvSpPr>
            <p:cNvPr id="24903" name="Line 327"/>
            <p:cNvSpPr>
              <a:spLocks noChangeShapeType="1"/>
            </p:cNvSpPr>
            <p:nvPr/>
          </p:nvSpPr>
          <p:spPr bwMode="auto">
            <a:xfrm>
              <a:off x="4052" y="4843"/>
              <a:ext cx="25" cy="0"/>
            </a:xfrm>
            <a:prstGeom prst="line">
              <a:avLst/>
            </a:prstGeom>
            <a:noFill/>
            <a:ln w="31511">
              <a:solidFill>
                <a:srgbClr val="000000"/>
              </a:solidFill>
              <a:round/>
              <a:headEnd/>
              <a:tailEnd/>
            </a:ln>
            <a:effectLst/>
          </p:spPr>
          <p:txBody>
            <a:bodyPr wrap="none" anchor="ctr"/>
            <a:lstStyle/>
            <a:p>
              <a:endParaRPr lang="en-US"/>
            </a:p>
          </p:txBody>
        </p:sp>
        <p:sp>
          <p:nvSpPr>
            <p:cNvPr id="24904" name="Line 328"/>
            <p:cNvSpPr>
              <a:spLocks noChangeShapeType="1"/>
            </p:cNvSpPr>
            <p:nvPr/>
          </p:nvSpPr>
          <p:spPr bwMode="auto">
            <a:xfrm>
              <a:off x="4077" y="4843"/>
              <a:ext cx="25" cy="0"/>
            </a:xfrm>
            <a:prstGeom prst="line">
              <a:avLst/>
            </a:prstGeom>
            <a:noFill/>
            <a:ln w="31511">
              <a:solidFill>
                <a:srgbClr val="000000"/>
              </a:solidFill>
              <a:round/>
              <a:headEnd/>
              <a:tailEnd/>
            </a:ln>
            <a:effectLst/>
          </p:spPr>
          <p:txBody>
            <a:bodyPr wrap="none" anchor="ctr"/>
            <a:lstStyle/>
            <a:p>
              <a:endParaRPr lang="en-US"/>
            </a:p>
          </p:txBody>
        </p:sp>
        <p:sp>
          <p:nvSpPr>
            <p:cNvPr id="24905" name="Line 329"/>
            <p:cNvSpPr>
              <a:spLocks noChangeShapeType="1"/>
            </p:cNvSpPr>
            <p:nvPr/>
          </p:nvSpPr>
          <p:spPr bwMode="auto">
            <a:xfrm>
              <a:off x="4102" y="4843"/>
              <a:ext cx="19" cy="0"/>
            </a:xfrm>
            <a:prstGeom prst="line">
              <a:avLst/>
            </a:prstGeom>
            <a:noFill/>
            <a:ln w="31511">
              <a:solidFill>
                <a:srgbClr val="000000"/>
              </a:solidFill>
              <a:round/>
              <a:headEnd/>
              <a:tailEnd/>
            </a:ln>
            <a:effectLst/>
          </p:spPr>
          <p:txBody>
            <a:bodyPr wrap="none" anchor="ctr"/>
            <a:lstStyle/>
            <a:p>
              <a:endParaRPr lang="en-US"/>
            </a:p>
          </p:txBody>
        </p:sp>
        <p:sp>
          <p:nvSpPr>
            <p:cNvPr id="24906" name="Line 330"/>
            <p:cNvSpPr>
              <a:spLocks noChangeShapeType="1"/>
            </p:cNvSpPr>
            <p:nvPr/>
          </p:nvSpPr>
          <p:spPr bwMode="auto">
            <a:xfrm>
              <a:off x="4121" y="4843"/>
              <a:ext cx="25" cy="0"/>
            </a:xfrm>
            <a:prstGeom prst="line">
              <a:avLst/>
            </a:prstGeom>
            <a:noFill/>
            <a:ln w="31511">
              <a:solidFill>
                <a:srgbClr val="000000"/>
              </a:solidFill>
              <a:round/>
              <a:headEnd/>
              <a:tailEnd/>
            </a:ln>
            <a:effectLst/>
          </p:spPr>
          <p:txBody>
            <a:bodyPr wrap="none" anchor="ctr"/>
            <a:lstStyle/>
            <a:p>
              <a:endParaRPr lang="en-US"/>
            </a:p>
          </p:txBody>
        </p:sp>
        <p:sp>
          <p:nvSpPr>
            <p:cNvPr id="24907" name="Line 331"/>
            <p:cNvSpPr>
              <a:spLocks noChangeShapeType="1"/>
            </p:cNvSpPr>
            <p:nvPr/>
          </p:nvSpPr>
          <p:spPr bwMode="auto">
            <a:xfrm>
              <a:off x="4146" y="4843"/>
              <a:ext cx="25" cy="0"/>
            </a:xfrm>
            <a:prstGeom prst="line">
              <a:avLst/>
            </a:prstGeom>
            <a:noFill/>
            <a:ln w="31511">
              <a:solidFill>
                <a:srgbClr val="000000"/>
              </a:solidFill>
              <a:round/>
              <a:headEnd/>
              <a:tailEnd/>
            </a:ln>
            <a:effectLst/>
          </p:spPr>
          <p:txBody>
            <a:bodyPr wrap="none" anchor="ctr"/>
            <a:lstStyle/>
            <a:p>
              <a:endParaRPr lang="en-US"/>
            </a:p>
          </p:txBody>
        </p:sp>
        <p:sp>
          <p:nvSpPr>
            <p:cNvPr id="24908" name="Freeform 332"/>
            <p:cNvSpPr>
              <a:spLocks/>
            </p:cNvSpPr>
            <p:nvPr/>
          </p:nvSpPr>
          <p:spPr bwMode="auto">
            <a:xfrm>
              <a:off x="608" y="3681"/>
              <a:ext cx="2317" cy="1163"/>
            </a:xfrm>
            <a:custGeom>
              <a:avLst/>
              <a:gdLst/>
              <a:ahLst/>
              <a:cxnLst>
                <a:cxn ang="0">
                  <a:pos x="2267" y="629"/>
                </a:cxn>
                <a:cxn ang="0">
                  <a:pos x="2217" y="561"/>
                </a:cxn>
                <a:cxn ang="0">
                  <a:pos x="2173" y="492"/>
                </a:cxn>
                <a:cxn ang="0">
                  <a:pos x="2124" y="419"/>
                </a:cxn>
                <a:cxn ang="0">
                  <a:pos x="2080" y="351"/>
                </a:cxn>
                <a:cxn ang="0">
                  <a:pos x="2030" y="283"/>
                </a:cxn>
                <a:cxn ang="0">
                  <a:pos x="1987" y="219"/>
                </a:cxn>
                <a:cxn ang="0">
                  <a:pos x="1936" y="164"/>
                </a:cxn>
                <a:cxn ang="0">
                  <a:pos x="1893" y="110"/>
                </a:cxn>
                <a:cxn ang="0">
                  <a:pos x="1843" y="69"/>
                </a:cxn>
                <a:cxn ang="0">
                  <a:pos x="1794" y="37"/>
                </a:cxn>
                <a:cxn ang="0">
                  <a:pos x="1749" y="13"/>
                </a:cxn>
                <a:cxn ang="0">
                  <a:pos x="1700" y="0"/>
                </a:cxn>
                <a:cxn ang="0">
                  <a:pos x="1656" y="0"/>
                </a:cxn>
                <a:cxn ang="0">
                  <a:pos x="1606" y="13"/>
                </a:cxn>
                <a:cxn ang="0">
                  <a:pos x="1563" y="37"/>
                </a:cxn>
                <a:cxn ang="0">
                  <a:pos x="1513" y="69"/>
                </a:cxn>
                <a:cxn ang="0">
                  <a:pos x="1463" y="110"/>
                </a:cxn>
                <a:cxn ang="0">
                  <a:pos x="1420" y="164"/>
                </a:cxn>
                <a:cxn ang="0">
                  <a:pos x="1370" y="219"/>
                </a:cxn>
                <a:cxn ang="0">
                  <a:pos x="1326" y="283"/>
                </a:cxn>
                <a:cxn ang="0">
                  <a:pos x="1276" y="351"/>
                </a:cxn>
                <a:cxn ang="0">
                  <a:pos x="1232" y="419"/>
                </a:cxn>
                <a:cxn ang="0">
                  <a:pos x="1183" y="492"/>
                </a:cxn>
                <a:cxn ang="0">
                  <a:pos x="1139" y="561"/>
                </a:cxn>
                <a:cxn ang="0">
                  <a:pos x="1090" y="629"/>
                </a:cxn>
                <a:cxn ang="0">
                  <a:pos x="1039" y="693"/>
                </a:cxn>
                <a:cxn ang="0">
                  <a:pos x="996" y="756"/>
                </a:cxn>
                <a:cxn ang="0">
                  <a:pos x="945" y="811"/>
                </a:cxn>
                <a:cxn ang="0">
                  <a:pos x="902" y="866"/>
                </a:cxn>
                <a:cxn ang="0">
                  <a:pos x="853" y="911"/>
                </a:cxn>
                <a:cxn ang="0">
                  <a:pos x="809" y="952"/>
                </a:cxn>
                <a:cxn ang="0">
                  <a:pos x="759" y="988"/>
                </a:cxn>
                <a:cxn ang="0">
                  <a:pos x="721" y="1012"/>
                </a:cxn>
                <a:cxn ang="0">
                  <a:pos x="691" y="1034"/>
                </a:cxn>
                <a:cxn ang="0">
                  <a:pos x="640" y="1058"/>
                </a:cxn>
                <a:cxn ang="0">
                  <a:pos x="597" y="1080"/>
                </a:cxn>
                <a:cxn ang="0">
                  <a:pos x="547" y="1098"/>
                </a:cxn>
                <a:cxn ang="0">
                  <a:pos x="498" y="1112"/>
                </a:cxn>
                <a:cxn ang="0">
                  <a:pos x="454" y="1121"/>
                </a:cxn>
                <a:cxn ang="0">
                  <a:pos x="404" y="1130"/>
                </a:cxn>
                <a:cxn ang="0">
                  <a:pos x="360" y="1140"/>
                </a:cxn>
                <a:cxn ang="0">
                  <a:pos x="310" y="1143"/>
                </a:cxn>
                <a:cxn ang="0">
                  <a:pos x="285" y="1149"/>
                </a:cxn>
                <a:cxn ang="0">
                  <a:pos x="241" y="1153"/>
                </a:cxn>
                <a:cxn ang="0">
                  <a:pos x="192" y="1153"/>
                </a:cxn>
                <a:cxn ang="0">
                  <a:pos x="154" y="1153"/>
                </a:cxn>
                <a:cxn ang="0">
                  <a:pos x="124" y="1157"/>
                </a:cxn>
                <a:cxn ang="0">
                  <a:pos x="74" y="1157"/>
                </a:cxn>
                <a:cxn ang="0">
                  <a:pos x="30" y="1157"/>
                </a:cxn>
                <a:cxn ang="0">
                  <a:pos x="2316" y="1162"/>
                </a:cxn>
              </a:cxnLst>
              <a:rect l="0" t="0" r="r" b="b"/>
              <a:pathLst>
                <a:path w="2317" h="1163">
                  <a:moveTo>
                    <a:pt x="2291" y="1161"/>
                  </a:moveTo>
                  <a:lnTo>
                    <a:pt x="2291" y="653"/>
                  </a:lnTo>
                  <a:lnTo>
                    <a:pt x="2292" y="661"/>
                  </a:lnTo>
                  <a:lnTo>
                    <a:pt x="2267" y="629"/>
                  </a:lnTo>
                  <a:lnTo>
                    <a:pt x="2267" y="629"/>
                  </a:lnTo>
                  <a:lnTo>
                    <a:pt x="2242" y="597"/>
                  </a:lnTo>
                  <a:lnTo>
                    <a:pt x="2242" y="597"/>
                  </a:lnTo>
                  <a:lnTo>
                    <a:pt x="2217" y="561"/>
                  </a:lnTo>
                  <a:lnTo>
                    <a:pt x="2217" y="561"/>
                  </a:lnTo>
                  <a:lnTo>
                    <a:pt x="2198" y="528"/>
                  </a:lnTo>
                  <a:lnTo>
                    <a:pt x="2198" y="528"/>
                  </a:lnTo>
                  <a:lnTo>
                    <a:pt x="2173" y="492"/>
                  </a:lnTo>
                  <a:lnTo>
                    <a:pt x="2173" y="492"/>
                  </a:lnTo>
                  <a:lnTo>
                    <a:pt x="2148" y="456"/>
                  </a:lnTo>
                  <a:lnTo>
                    <a:pt x="2148" y="456"/>
                  </a:lnTo>
                  <a:lnTo>
                    <a:pt x="2124" y="419"/>
                  </a:lnTo>
                  <a:lnTo>
                    <a:pt x="2124" y="419"/>
                  </a:lnTo>
                  <a:lnTo>
                    <a:pt x="2105" y="387"/>
                  </a:lnTo>
                  <a:lnTo>
                    <a:pt x="2105" y="387"/>
                  </a:lnTo>
                  <a:lnTo>
                    <a:pt x="2080" y="351"/>
                  </a:lnTo>
                  <a:lnTo>
                    <a:pt x="2080" y="351"/>
                  </a:lnTo>
                  <a:lnTo>
                    <a:pt x="2055" y="319"/>
                  </a:lnTo>
                  <a:lnTo>
                    <a:pt x="2055" y="319"/>
                  </a:lnTo>
                  <a:lnTo>
                    <a:pt x="2030" y="283"/>
                  </a:lnTo>
                  <a:lnTo>
                    <a:pt x="2030" y="283"/>
                  </a:lnTo>
                  <a:lnTo>
                    <a:pt x="2005" y="251"/>
                  </a:lnTo>
                  <a:lnTo>
                    <a:pt x="2005" y="251"/>
                  </a:lnTo>
                  <a:lnTo>
                    <a:pt x="1987" y="219"/>
                  </a:lnTo>
                  <a:lnTo>
                    <a:pt x="1987" y="219"/>
                  </a:lnTo>
                  <a:lnTo>
                    <a:pt x="1961" y="191"/>
                  </a:lnTo>
                  <a:lnTo>
                    <a:pt x="1961" y="191"/>
                  </a:lnTo>
                  <a:lnTo>
                    <a:pt x="1936" y="164"/>
                  </a:lnTo>
                  <a:lnTo>
                    <a:pt x="1936" y="164"/>
                  </a:lnTo>
                  <a:lnTo>
                    <a:pt x="1912" y="138"/>
                  </a:lnTo>
                  <a:lnTo>
                    <a:pt x="1912" y="138"/>
                  </a:lnTo>
                  <a:lnTo>
                    <a:pt x="1893" y="110"/>
                  </a:lnTo>
                  <a:lnTo>
                    <a:pt x="1893" y="110"/>
                  </a:lnTo>
                  <a:lnTo>
                    <a:pt x="1868" y="87"/>
                  </a:lnTo>
                  <a:lnTo>
                    <a:pt x="1868" y="87"/>
                  </a:lnTo>
                  <a:lnTo>
                    <a:pt x="1843" y="69"/>
                  </a:lnTo>
                  <a:lnTo>
                    <a:pt x="1843" y="69"/>
                  </a:lnTo>
                  <a:lnTo>
                    <a:pt x="1818" y="51"/>
                  </a:lnTo>
                  <a:lnTo>
                    <a:pt x="1818" y="51"/>
                  </a:lnTo>
                  <a:lnTo>
                    <a:pt x="1794" y="37"/>
                  </a:lnTo>
                  <a:lnTo>
                    <a:pt x="1794" y="37"/>
                  </a:lnTo>
                  <a:lnTo>
                    <a:pt x="1774" y="23"/>
                  </a:lnTo>
                  <a:lnTo>
                    <a:pt x="1774" y="23"/>
                  </a:lnTo>
                  <a:lnTo>
                    <a:pt x="1749" y="13"/>
                  </a:lnTo>
                  <a:lnTo>
                    <a:pt x="1749" y="13"/>
                  </a:lnTo>
                  <a:lnTo>
                    <a:pt x="1725" y="5"/>
                  </a:lnTo>
                  <a:lnTo>
                    <a:pt x="1725" y="5"/>
                  </a:lnTo>
                  <a:lnTo>
                    <a:pt x="1700" y="0"/>
                  </a:lnTo>
                  <a:lnTo>
                    <a:pt x="1700" y="0"/>
                  </a:lnTo>
                  <a:lnTo>
                    <a:pt x="1675" y="0"/>
                  </a:lnTo>
                  <a:lnTo>
                    <a:pt x="1675" y="0"/>
                  </a:lnTo>
                  <a:lnTo>
                    <a:pt x="1656" y="0"/>
                  </a:lnTo>
                  <a:lnTo>
                    <a:pt x="1656" y="0"/>
                  </a:lnTo>
                  <a:lnTo>
                    <a:pt x="1631" y="5"/>
                  </a:lnTo>
                  <a:lnTo>
                    <a:pt x="1631" y="5"/>
                  </a:lnTo>
                  <a:lnTo>
                    <a:pt x="1606" y="13"/>
                  </a:lnTo>
                  <a:lnTo>
                    <a:pt x="1606" y="13"/>
                  </a:lnTo>
                  <a:lnTo>
                    <a:pt x="1581" y="23"/>
                  </a:lnTo>
                  <a:lnTo>
                    <a:pt x="1581" y="23"/>
                  </a:lnTo>
                  <a:lnTo>
                    <a:pt x="1563" y="37"/>
                  </a:lnTo>
                  <a:lnTo>
                    <a:pt x="1563" y="37"/>
                  </a:lnTo>
                  <a:lnTo>
                    <a:pt x="1538" y="51"/>
                  </a:lnTo>
                  <a:lnTo>
                    <a:pt x="1538" y="51"/>
                  </a:lnTo>
                  <a:lnTo>
                    <a:pt x="1513" y="69"/>
                  </a:lnTo>
                  <a:lnTo>
                    <a:pt x="1513" y="69"/>
                  </a:lnTo>
                  <a:lnTo>
                    <a:pt x="1488" y="87"/>
                  </a:lnTo>
                  <a:lnTo>
                    <a:pt x="1488" y="87"/>
                  </a:lnTo>
                  <a:lnTo>
                    <a:pt x="1463" y="110"/>
                  </a:lnTo>
                  <a:lnTo>
                    <a:pt x="1463" y="110"/>
                  </a:lnTo>
                  <a:lnTo>
                    <a:pt x="1444" y="138"/>
                  </a:lnTo>
                  <a:lnTo>
                    <a:pt x="1444" y="138"/>
                  </a:lnTo>
                  <a:lnTo>
                    <a:pt x="1420" y="164"/>
                  </a:lnTo>
                  <a:lnTo>
                    <a:pt x="1420" y="164"/>
                  </a:lnTo>
                  <a:lnTo>
                    <a:pt x="1395" y="191"/>
                  </a:lnTo>
                  <a:lnTo>
                    <a:pt x="1395" y="191"/>
                  </a:lnTo>
                  <a:lnTo>
                    <a:pt x="1370" y="219"/>
                  </a:lnTo>
                  <a:lnTo>
                    <a:pt x="1370" y="219"/>
                  </a:lnTo>
                  <a:lnTo>
                    <a:pt x="1351" y="251"/>
                  </a:lnTo>
                  <a:lnTo>
                    <a:pt x="1351" y="251"/>
                  </a:lnTo>
                  <a:lnTo>
                    <a:pt x="1326" y="283"/>
                  </a:lnTo>
                  <a:lnTo>
                    <a:pt x="1326" y="283"/>
                  </a:lnTo>
                  <a:lnTo>
                    <a:pt x="1301" y="319"/>
                  </a:lnTo>
                  <a:lnTo>
                    <a:pt x="1301" y="319"/>
                  </a:lnTo>
                  <a:lnTo>
                    <a:pt x="1276" y="351"/>
                  </a:lnTo>
                  <a:lnTo>
                    <a:pt x="1276" y="351"/>
                  </a:lnTo>
                  <a:lnTo>
                    <a:pt x="1251" y="387"/>
                  </a:lnTo>
                  <a:lnTo>
                    <a:pt x="1251" y="387"/>
                  </a:lnTo>
                  <a:lnTo>
                    <a:pt x="1232" y="419"/>
                  </a:lnTo>
                  <a:lnTo>
                    <a:pt x="1232" y="419"/>
                  </a:lnTo>
                  <a:lnTo>
                    <a:pt x="1207" y="456"/>
                  </a:lnTo>
                  <a:lnTo>
                    <a:pt x="1207" y="456"/>
                  </a:lnTo>
                  <a:lnTo>
                    <a:pt x="1183" y="492"/>
                  </a:lnTo>
                  <a:lnTo>
                    <a:pt x="1183" y="492"/>
                  </a:lnTo>
                  <a:lnTo>
                    <a:pt x="1158" y="528"/>
                  </a:lnTo>
                  <a:lnTo>
                    <a:pt x="1158" y="528"/>
                  </a:lnTo>
                  <a:lnTo>
                    <a:pt x="1139" y="561"/>
                  </a:lnTo>
                  <a:lnTo>
                    <a:pt x="1139" y="561"/>
                  </a:lnTo>
                  <a:lnTo>
                    <a:pt x="1114" y="597"/>
                  </a:lnTo>
                  <a:lnTo>
                    <a:pt x="1114" y="597"/>
                  </a:lnTo>
                  <a:lnTo>
                    <a:pt x="1090" y="629"/>
                  </a:lnTo>
                  <a:lnTo>
                    <a:pt x="1090" y="629"/>
                  </a:lnTo>
                  <a:lnTo>
                    <a:pt x="1064" y="661"/>
                  </a:lnTo>
                  <a:lnTo>
                    <a:pt x="1064" y="661"/>
                  </a:lnTo>
                  <a:lnTo>
                    <a:pt x="1039" y="693"/>
                  </a:lnTo>
                  <a:lnTo>
                    <a:pt x="1039" y="693"/>
                  </a:lnTo>
                  <a:lnTo>
                    <a:pt x="1021" y="725"/>
                  </a:lnTo>
                  <a:lnTo>
                    <a:pt x="1021" y="725"/>
                  </a:lnTo>
                  <a:lnTo>
                    <a:pt x="996" y="756"/>
                  </a:lnTo>
                  <a:lnTo>
                    <a:pt x="996" y="756"/>
                  </a:lnTo>
                  <a:lnTo>
                    <a:pt x="971" y="784"/>
                  </a:lnTo>
                  <a:lnTo>
                    <a:pt x="971" y="784"/>
                  </a:lnTo>
                  <a:lnTo>
                    <a:pt x="945" y="811"/>
                  </a:lnTo>
                  <a:lnTo>
                    <a:pt x="945" y="811"/>
                  </a:lnTo>
                  <a:lnTo>
                    <a:pt x="921" y="838"/>
                  </a:lnTo>
                  <a:lnTo>
                    <a:pt x="921" y="838"/>
                  </a:lnTo>
                  <a:lnTo>
                    <a:pt x="902" y="866"/>
                  </a:lnTo>
                  <a:lnTo>
                    <a:pt x="902" y="866"/>
                  </a:lnTo>
                  <a:lnTo>
                    <a:pt x="877" y="888"/>
                  </a:lnTo>
                  <a:lnTo>
                    <a:pt x="877" y="888"/>
                  </a:lnTo>
                  <a:lnTo>
                    <a:pt x="853" y="911"/>
                  </a:lnTo>
                  <a:lnTo>
                    <a:pt x="853" y="911"/>
                  </a:lnTo>
                  <a:lnTo>
                    <a:pt x="828" y="930"/>
                  </a:lnTo>
                  <a:lnTo>
                    <a:pt x="828" y="930"/>
                  </a:lnTo>
                  <a:lnTo>
                    <a:pt x="809" y="952"/>
                  </a:lnTo>
                  <a:lnTo>
                    <a:pt x="809" y="952"/>
                  </a:lnTo>
                  <a:lnTo>
                    <a:pt x="784" y="970"/>
                  </a:lnTo>
                  <a:lnTo>
                    <a:pt x="784" y="970"/>
                  </a:lnTo>
                  <a:lnTo>
                    <a:pt x="759" y="988"/>
                  </a:lnTo>
                  <a:lnTo>
                    <a:pt x="759" y="988"/>
                  </a:lnTo>
                  <a:lnTo>
                    <a:pt x="734" y="1002"/>
                  </a:lnTo>
                  <a:lnTo>
                    <a:pt x="734" y="1002"/>
                  </a:lnTo>
                  <a:lnTo>
                    <a:pt x="721" y="1012"/>
                  </a:lnTo>
                  <a:lnTo>
                    <a:pt x="709" y="1021"/>
                  </a:lnTo>
                  <a:lnTo>
                    <a:pt x="709" y="1021"/>
                  </a:lnTo>
                  <a:lnTo>
                    <a:pt x="691" y="1034"/>
                  </a:lnTo>
                  <a:lnTo>
                    <a:pt x="691" y="1034"/>
                  </a:lnTo>
                  <a:lnTo>
                    <a:pt x="665" y="1048"/>
                  </a:lnTo>
                  <a:lnTo>
                    <a:pt x="665" y="1048"/>
                  </a:lnTo>
                  <a:lnTo>
                    <a:pt x="640" y="1058"/>
                  </a:lnTo>
                  <a:lnTo>
                    <a:pt x="640" y="1058"/>
                  </a:lnTo>
                  <a:lnTo>
                    <a:pt x="628" y="1062"/>
                  </a:lnTo>
                  <a:lnTo>
                    <a:pt x="615" y="1071"/>
                  </a:lnTo>
                  <a:lnTo>
                    <a:pt x="615" y="1071"/>
                  </a:lnTo>
                  <a:lnTo>
                    <a:pt x="597" y="1080"/>
                  </a:lnTo>
                  <a:lnTo>
                    <a:pt x="597" y="1080"/>
                  </a:lnTo>
                  <a:lnTo>
                    <a:pt x="572" y="1089"/>
                  </a:lnTo>
                  <a:lnTo>
                    <a:pt x="572" y="1089"/>
                  </a:lnTo>
                  <a:lnTo>
                    <a:pt x="547" y="1098"/>
                  </a:lnTo>
                  <a:lnTo>
                    <a:pt x="547" y="1098"/>
                  </a:lnTo>
                  <a:lnTo>
                    <a:pt x="522" y="1102"/>
                  </a:lnTo>
                  <a:lnTo>
                    <a:pt x="522" y="1102"/>
                  </a:lnTo>
                  <a:lnTo>
                    <a:pt x="498" y="1112"/>
                  </a:lnTo>
                  <a:lnTo>
                    <a:pt x="498" y="1112"/>
                  </a:lnTo>
                  <a:lnTo>
                    <a:pt x="478" y="1116"/>
                  </a:lnTo>
                  <a:lnTo>
                    <a:pt x="478" y="1116"/>
                  </a:lnTo>
                  <a:lnTo>
                    <a:pt x="454" y="1121"/>
                  </a:lnTo>
                  <a:lnTo>
                    <a:pt x="454" y="1121"/>
                  </a:lnTo>
                  <a:lnTo>
                    <a:pt x="429" y="1126"/>
                  </a:lnTo>
                  <a:lnTo>
                    <a:pt x="429" y="1126"/>
                  </a:lnTo>
                  <a:lnTo>
                    <a:pt x="404" y="1130"/>
                  </a:lnTo>
                  <a:lnTo>
                    <a:pt x="404" y="1130"/>
                  </a:lnTo>
                  <a:lnTo>
                    <a:pt x="385" y="1135"/>
                  </a:lnTo>
                  <a:lnTo>
                    <a:pt x="385" y="1135"/>
                  </a:lnTo>
                  <a:lnTo>
                    <a:pt x="360" y="1140"/>
                  </a:lnTo>
                  <a:lnTo>
                    <a:pt x="360" y="1140"/>
                  </a:lnTo>
                  <a:lnTo>
                    <a:pt x="335" y="1143"/>
                  </a:lnTo>
                  <a:lnTo>
                    <a:pt x="335" y="1143"/>
                  </a:lnTo>
                  <a:lnTo>
                    <a:pt x="310" y="1143"/>
                  </a:lnTo>
                  <a:lnTo>
                    <a:pt x="310" y="1143"/>
                  </a:lnTo>
                  <a:lnTo>
                    <a:pt x="298" y="1143"/>
                  </a:lnTo>
                  <a:lnTo>
                    <a:pt x="285" y="1149"/>
                  </a:lnTo>
                  <a:lnTo>
                    <a:pt x="285" y="1149"/>
                  </a:lnTo>
                  <a:lnTo>
                    <a:pt x="267" y="1149"/>
                  </a:lnTo>
                  <a:lnTo>
                    <a:pt x="267" y="1149"/>
                  </a:lnTo>
                  <a:lnTo>
                    <a:pt x="254" y="1149"/>
                  </a:lnTo>
                  <a:lnTo>
                    <a:pt x="241" y="1153"/>
                  </a:lnTo>
                  <a:lnTo>
                    <a:pt x="241" y="1153"/>
                  </a:lnTo>
                  <a:lnTo>
                    <a:pt x="217" y="1153"/>
                  </a:lnTo>
                  <a:lnTo>
                    <a:pt x="217" y="1153"/>
                  </a:lnTo>
                  <a:lnTo>
                    <a:pt x="192" y="1153"/>
                  </a:lnTo>
                  <a:lnTo>
                    <a:pt x="192" y="1153"/>
                  </a:lnTo>
                  <a:lnTo>
                    <a:pt x="167" y="1153"/>
                  </a:lnTo>
                  <a:lnTo>
                    <a:pt x="167" y="1153"/>
                  </a:lnTo>
                  <a:lnTo>
                    <a:pt x="154" y="1153"/>
                  </a:lnTo>
                  <a:lnTo>
                    <a:pt x="148" y="1157"/>
                  </a:lnTo>
                  <a:lnTo>
                    <a:pt x="148" y="1157"/>
                  </a:lnTo>
                  <a:lnTo>
                    <a:pt x="124" y="1157"/>
                  </a:lnTo>
                  <a:lnTo>
                    <a:pt x="124" y="1157"/>
                  </a:lnTo>
                  <a:lnTo>
                    <a:pt x="99" y="1157"/>
                  </a:lnTo>
                  <a:lnTo>
                    <a:pt x="99" y="1157"/>
                  </a:lnTo>
                  <a:lnTo>
                    <a:pt x="74" y="1157"/>
                  </a:lnTo>
                  <a:lnTo>
                    <a:pt x="74" y="1157"/>
                  </a:lnTo>
                  <a:lnTo>
                    <a:pt x="55" y="1157"/>
                  </a:lnTo>
                  <a:lnTo>
                    <a:pt x="55" y="1157"/>
                  </a:lnTo>
                  <a:lnTo>
                    <a:pt x="30" y="1157"/>
                  </a:lnTo>
                  <a:lnTo>
                    <a:pt x="30" y="1157"/>
                  </a:lnTo>
                  <a:lnTo>
                    <a:pt x="17" y="1157"/>
                  </a:lnTo>
                  <a:lnTo>
                    <a:pt x="5" y="1162"/>
                  </a:lnTo>
                  <a:lnTo>
                    <a:pt x="0" y="1162"/>
                  </a:lnTo>
                  <a:lnTo>
                    <a:pt x="2316" y="1162"/>
                  </a:lnTo>
                  <a:lnTo>
                    <a:pt x="2291" y="1161"/>
                  </a:lnTo>
                  <a:lnTo>
                    <a:pt x="2291" y="1161"/>
                  </a:lnTo>
                </a:path>
              </a:pathLst>
            </a:custGeom>
            <a:solidFill>
              <a:srgbClr val="7F604F"/>
            </a:solidFill>
            <a:ln w="31511" cap="flat" cmpd="sng">
              <a:solidFill>
                <a:srgbClr val="7F604F"/>
              </a:solidFill>
              <a:prstDash val="solid"/>
              <a:round/>
              <a:headEnd type="none" w="med" len="med"/>
              <a:tailEnd type="none" w="med" len="med"/>
            </a:ln>
            <a:effectLst/>
          </p:spPr>
          <p:txBody>
            <a:bodyPr/>
            <a:lstStyle/>
            <a:p>
              <a:endParaRPr lang="en-US"/>
            </a:p>
          </p:txBody>
        </p:sp>
        <p:sp>
          <p:nvSpPr>
            <p:cNvPr id="24909" name="Freeform 333"/>
            <p:cNvSpPr>
              <a:spLocks/>
            </p:cNvSpPr>
            <p:nvPr/>
          </p:nvSpPr>
          <p:spPr bwMode="auto">
            <a:xfrm>
              <a:off x="2399" y="3681"/>
              <a:ext cx="3770" cy="1163"/>
            </a:xfrm>
            <a:custGeom>
              <a:avLst/>
              <a:gdLst/>
              <a:ahLst/>
              <a:cxnLst>
                <a:cxn ang="0">
                  <a:pos x="69" y="1162"/>
                </a:cxn>
                <a:cxn ang="0">
                  <a:pos x="143" y="1162"/>
                </a:cxn>
                <a:cxn ang="0">
                  <a:pos x="211" y="1162"/>
                </a:cxn>
                <a:cxn ang="0">
                  <a:pos x="262" y="1157"/>
                </a:cxn>
                <a:cxn ang="0">
                  <a:pos x="330" y="1157"/>
                </a:cxn>
                <a:cxn ang="0">
                  <a:pos x="399" y="1153"/>
                </a:cxn>
                <a:cxn ang="0">
                  <a:pos x="461" y="1149"/>
                </a:cxn>
                <a:cxn ang="0">
                  <a:pos x="516" y="1143"/>
                </a:cxn>
                <a:cxn ang="0">
                  <a:pos x="592" y="1135"/>
                </a:cxn>
                <a:cxn ang="0">
                  <a:pos x="661" y="1121"/>
                </a:cxn>
                <a:cxn ang="0">
                  <a:pos x="729" y="1102"/>
                </a:cxn>
                <a:cxn ang="0">
                  <a:pos x="803" y="1080"/>
                </a:cxn>
                <a:cxn ang="0">
                  <a:pos x="847" y="1058"/>
                </a:cxn>
                <a:cxn ang="0">
                  <a:pos x="915" y="1021"/>
                </a:cxn>
                <a:cxn ang="0">
                  <a:pos x="991" y="970"/>
                </a:cxn>
                <a:cxn ang="0">
                  <a:pos x="1059" y="911"/>
                </a:cxn>
                <a:cxn ang="0">
                  <a:pos x="1127" y="838"/>
                </a:cxn>
                <a:cxn ang="0">
                  <a:pos x="1202" y="756"/>
                </a:cxn>
                <a:cxn ang="0">
                  <a:pos x="1271" y="661"/>
                </a:cxn>
                <a:cxn ang="0">
                  <a:pos x="1345" y="561"/>
                </a:cxn>
                <a:cxn ang="0">
                  <a:pos x="1414" y="456"/>
                </a:cxn>
                <a:cxn ang="0">
                  <a:pos x="1483" y="351"/>
                </a:cxn>
                <a:cxn ang="0">
                  <a:pos x="1558" y="251"/>
                </a:cxn>
                <a:cxn ang="0">
                  <a:pos x="1626" y="164"/>
                </a:cxn>
                <a:cxn ang="0">
                  <a:pos x="1695" y="87"/>
                </a:cxn>
                <a:cxn ang="0">
                  <a:pos x="1769" y="37"/>
                </a:cxn>
                <a:cxn ang="0">
                  <a:pos x="1838" y="5"/>
                </a:cxn>
                <a:cxn ang="0">
                  <a:pos x="1906" y="0"/>
                </a:cxn>
                <a:cxn ang="0">
                  <a:pos x="1981" y="23"/>
                </a:cxn>
                <a:cxn ang="0">
                  <a:pos x="2049" y="69"/>
                </a:cxn>
                <a:cxn ang="0">
                  <a:pos x="2118" y="138"/>
                </a:cxn>
                <a:cxn ang="0">
                  <a:pos x="2193" y="219"/>
                </a:cxn>
                <a:cxn ang="0">
                  <a:pos x="2262" y="319"/>
                </a:cxn>
                <a:cxn ang="0">
                  <a:pos x="2330" y="419"/>
                </a:cxn>
                <a:cxn ang="0">
                  <a:pos x="2405" y="528"/>
                </a:cxn>
                <a:cxn ang="0">
                  <a:pos x="2474" y="629"/>
                </a:cxn>
                <a:cxn ang="0">
                  <a:pos x="2542" y="725"/>
                </a:cxn>
                <a:cxn ang="0">
                  <a:pos x="2616" y="811"/>
                </a:cxn>
                <a:cxn ang="0">
                  <a:pos x="2685" y="888"/>
                </a:cxn>
                <a:cxn ang="0">
                  <a:pos x="2754" y="952"/>
                </a:cxn>
                <a:cxn ang="0">
                  <a:pos x="2829" y="1002"/>
                </a:cxn>
                <a:cxn ang="0">
                  <a:pos x="2872" y="1034"/>
                </a:cxn>
                <a:cxn ang="0">
                  <a:pos x="2947" y="1071"/>
                </a:cxn>
                <a:cxn ang="0">
                  <a:pos x="3015" y="1098"/>
                </a:cxn>
                <a:cxn ang="0">
                  <a:pos x="3084" y="1116"/>
                </a:cxn>
                <a:cxn ang="0">
                  <a:pos x="3158" y="1130"/>
                </a:cxn>
                <a:cxn ang="0">
                  <a:pos x="3227" y="1143"/>
                </a:cxn>
                <a:cxn ang="0">
                  <a:pos x="3277" y="1149"/>
                </a:cxn>
                <a:cxn ang="0">
                  <a:pos x="3345" y="1153"/>
                </a:cxn>
                <a:cxn ang="0">
                  <a:pos x="3402" y="1153"/>
                </a:cxn>
                <a:cxn ang="0">
                  <a:pos x="3464" y="1157"/>
                </a:cxn>
                <a:cxn ang="0">
                  <a:pos x="3533" y="1157"/>
                </a:cxn>
                <a:cxn ang="0">
                  <a:pos x="3607" y="1162"/>
                </a:cxn>
                <a:cxn ang="0">
                  <a:pos x="3676" y="1162"/>
                </a:cxn>
                <a:cxn ang="0">
                  <a:pos x="3744" y="1162"/>
                </a:cxn>
              </a:cxnLst>
              <a:rect l="0" t="0" r="r" b="b"/>
              <a:pathLst>
                <a:path w="3770" h="1163">
                  <a:moveTo>
                    <a:pt x="0" y="1162"/>
                  </a:moveTo>
                  <a:lnTo>
                    <a:pt x="25" y="1162"/>
                  </a:lnTo>
                  <a:lnTo>
                    <a:pt x="25" y="1162"/>
                  </a:lnTo>
                  <a:lnTo>
                    <a:pt x="49" y="1162"/>
                  </a:lnTo>
                  <a:lnTo>
                    <a:pt x="49" y="1162"/>
                  </a:lnTo>
                  <a:lnTo>
                    <a:pt x="69" y="1162"/>
                  </a:lnTo>
                  <a:lnTo>
                    <a:pt x="69" y="1162"/>
                  </a:lnTo>
                  <a:lnTo>
                    <a:pt x="93" y="1162"/>
                  </a:lnTo>
                  <a:lnTo>
                    <a:pt x="93" y="1162"/>
                  </a:lnTo>
                  <a:lnTo>
                    <a:pt x="118" y="1162"/>
                  </a:lnTo>
                  <a:lnTo>
                    <a:pt x="118" y="1162"/>
                  </a:lnTo>
                  <a:lnTo>
                    <a:pt x="143" y="1162"/>
                  </a:lnTo>
                  <a:lnTo>
                    <a:pt x="143" y="1162"/>
                  </a:lnTo>
                  <a:lnTo>
                    <a:pt x="162" y="1162"/>
                  </a:lnTo>
                  <a:lnTo>
                    <a:pt x="162" y="1162"/>
                  </a:lnTo>
                  <a:lnTo>
                    <a:pt x="186" y="1162"/>
                  </a:lnTo>
                  <a:lnTo>
                    <a:pt x="186" y="1162"/>
                  </a:lnTo>
                  <a:lnTo>
                    <a:pt x="211" y="1162"/>
                  </a:lnTo>
                  <a:lnTo>
                    <a:pt x="211" y="1162"/>
                  </a:lnTo>
                  <a:lnTo>
                    <a:pt x="224" y="1157"/>
                  </a:lnTo>
                  <a:lnTo>
                    <a:pt x="236" y="1157"/>
                  </a:lnTo>
                  <a:lnTo>
                    <a:pt x="236" y="1157"/>
                  </a:lnTo>
                  <a:lnTo>
                    <a:pt x="262" y="1157"/>
                  </a:lnTo>
                  <a:lnTo>
                    <a:pt x="262" y="1157"/>
                  </a:lnTo>
                  <a:lnTo>
                    <a:pt x="280" y="1157"/>
                  </a:lnTo>
                  <a:lnTo>
                    <a:pt x="280" y="1157"/>
                  </a:lnTo>
                  <a:lnTo>
                    <a:pt x="305" y="1157"/>
                  </a:lnTo>
                  <a:lnTo>
                    <a:pt x="305" y="1157"/>
                  </a:lnTo>
                  <a:lnTo>
                    <a:pt x="330" y="1157"/>
                  </a:lnTo>
                  <a:lnTo>
                    <a:pt x="330" y="1157"/>
                  </a:lnTo>
                  <a:lnTo>
                    <a:pt x="355" y="1157"/>
                  </a:lnTo>
                  <a:lnTo>
                    <a:pt x="355" y="1157"/>
                  </a:lnTo>
                  <a:lnTo>
                    <a:pt x="361" y="1153"/>
                  </a:lnTo>
                  <a:lnTo>
                    <a:pt x="374" y="1153"/>
                  </a:lnTo>
                  <a:lnTo>
                    <a:pt x="374" y="1153"/>
                  </a:lnTo>
                  <a:lnTo>
                    <a:pt x="399" y="1153"/>
                  </a:lnTo>
                  <a:lnTo>
                    <a:pt x="399" y="1153"/>
                  </a:lnTo>
                  <a:lnTo>
                    <a:pt x="424" y="1153"/>
                  </a:lnTo>
                  <a:lnTo>
                    <a:pt x="424" y="1153"/>
                  </a:lnTo>
                  <a:lnTo>
                    <a:pt x="448" y="1153"/>
                  </a:lnTo>
                  <a:lnTo>
                    <a:pt x="448" y="1153"/>
                  </a:lnTo>
                  <a:lnTo>
                    <a:pt x="461" y="1149"/>
                  </a:lnTo>
                  <a:lnTo>
                    <a:pt x="473" y="1149"/>
                  </a:lnTo>
                  <a:lnTo>
                    <a:pt x="473" y="1149"/>
                  </a:lnTo>
                  <a:lnTo>
                    <a:pt x="492" y="1149"/>
                  </a:lnTo>
                  <a:lnTo>
                    <a:pt x="492" y="1149"/>
                  </a:lnTo>
                  <a:lnTo>
                    <a:pt x="504" y="1143"/>
                  </a:lnTo>
                  <a:lnTo>
                    <a:pt x="516" y="1143"/>
                  </a:lnTo>
                  <a:lnTo>
                    <a:pt x="516" y="1143"/>
                  </a:lnTo>
                  <a:lnTo>
                    <a:pt x="542" y="1143"/>
                  </a:lnTo>
                  <a:lnTo>
                    <a:pt x="542" y="1143"/>
                  </a:lnTo>
                  <a:lnTo>
                    <a:pt x="567" y="1140"/>
                  </a:lnTo>
                  <a:lnTo>
                    <a:pt x="567" y="1140"/>
                  </a:lnTo>
                  <a:lnTo>
                    <a:pt x="592" y="1135"/>
                  </a:lnTo>
                  <a:lnTo>
                    <a:pt x="592" y="1135"/>
                  </a:lnTo>
                  <a:lnTo>
                    <a:pt x="610" y="1130"/>
                  </a:lnTo>
                  <a:lnTo>
                    <a:pt x="610" y="1130"/>
                  </a:lnTo>
                  <a:lnTo>
                    <a:pt x="635" y="1126"/>
                  </a:lnTo>
                  <a:lnTo>
                    <a:pt x="635" y="1126"/>
                  </a:lnTo>
                  <a:lnTo>
                    <a:pt x="661" y="1121"/>
                  </a:lnTo>
                  <a:lnTo>
                    <a:pt x="661" y="1121"/>
                  </a:lnTo>
                  <a:lnTo>
                    <a:pt x="685" y="1116"/>
                  </a:lnTo>
                  <a:lnTo>
                    <a:pt x="685" y="1116"/>
                  </a:lnTo>
                  <a:lnTo>
                    <a:pt x="704" y="1112"/>
                  </a:lnTo>
                  <a:lnTo>
                    <a:pt x="704" y="1112"/>
                  </a:lnTo>
                  <a:lnTo>
                    <a:pt x="729" y="1102"/>
                  </a:lnTo>
                  <a:lnTo>
                    <a:pt x="729" y="1102"/>
                  </a:lnTo>
                  <a:lnTo>
                    <a:pt x="753" y="1098"/>
                  </a:lnTo>
                  <a:lnTo>
                    <a:pt x="753" y="1098"/>
                  </a:lnTo>
                  <a:lnTo>
                    <a:pt x="779" y="1089"/>
                  </a:lnTo>
                  <a:lnTo>
                    <a:pt x="779" y="1089"/>
                  </a:lnTo>
                  <a:lnTo>
                    <a:pt x="803" y="1080"/>
                  </a:lnTo>
                  <a:lnTo>
                    <a:pt x="803" y="1080"/>
                  </a:lnTo>
                  <a:lnTo>
                    <a:pt x="822" y="1071"/>
                  </a:lnTo>
                  <a:lnTo>
                    <a:pt x="822" y="1071"/>
                  </a:lnTo>
                  <a:lnTo>
                    <a:pt x="834" y="1062"/>
                  </a:lnTo>
                  <a:lnTo>
                    <a:pt x="847" y="1058"/>
                  </a:lnTo>
                  <a:lnTo>
                    <a:pt x="847" y="1058"/>
                  </a:lnTo>
                  <a:lnTo>
                    <a:pt x="872" y="1048"/>
                  </a:lnTo>
                  <a:lnTo>
                    <a:pt x="872" y="1048"/>
                  </a:lnTo>
                  <a:lnTo>
                    <a:pt x="897" y="1034"/>
                  </a:lnTo>
                  <a:lnTo>
                    <a:pt x="897" y="1034"/>
                  </a:lnTo>
                  <a:lnTo>
                    <a:pt x="915" y="1021"/>
                  </a:lnTo>
                  <a:lnTo>
                    <a:pt x="915" y="1021"/>
                  </a:lnTo>
                  <a:lnTo>
                    <a:pt x="928" y="1012"/>
                  </a:lnTo>
                  <a:lnTo>
                    <a:pt x="941" y="1002"/>
                  </a:lnTo>
                  <a:lnTo>
                    <a:pt x="941" y="1002"/>
                  </a:lnTo>
                  <a:lnTo>
                    <a:pt x="966" y="988"/>
                  </a:lnTo>
                  <a:lnTo>
                    <a:pt x="966" y="988"/>
                  </a:lnTo>
                  <a:lnTo>
                    <a:pt x="991" y="970"/>
                  </a:lnTo>
                  <a:lnTo>
                    <a:pt x="991" y="970"/>
                  </a:lnTo>
                  <a:lnTo>
                    <a:pt x="1015" y="952"/>
                  </a:lnTo>
                  <a:lnTo>
                    <a:pt x="1015" y="952"/>
                  </a:lnTo>
                  <a:lnTo>
                    <a:pt x="1034" y="930"/>
                  </a:lnTo>
                  <a:lnTo>
                    <a:pt x="1034" y="930"/>
                  </a:lnTo>
                  <a:lnTo>
                    <a:pt x="1059" y="911"/>
                  </a:lnTo>
                  <a:lnTo>
                    <a:pt x="1059" y="911"/>
                  </a:lnTo>
                  <a:lnTo>
                    <a:pt x="1084" y="888"/>
                  </a:lnTo>
                  <a:lnTo>
                    <a:pt x="1084" y="888"/>
                  </a:lnTo>
                  <a:lnTo>
                    <a:pt x="1109" y="866"/>
                  </a:lnTo>
                  <a:lnTo>
                    <a:pt x="1109" y="866"/>
                  </a:lnTo>
                  <a:lnTo>
                    <a:pt x="1127" y="838"/>
                  </a:lnTo>
                  <a:lnTo>
                    <a:pt x="1127" y="838"/>
                  </a:lnTo>
                  <a:lnTo>
                    <a:pt x="1152" y="811"/>
                  </a:lnTo>
                  <a:lnTo>
                    <a:pt x="1152" y="811"/>
                  </a:lnTo>
                  <a:lnTo>
                    <a:pt x="1177" y="784"/>
                  </a:lnTo>
                  <a:lnTo>
                    <a:pt x="1177" y="784"/>
                  </a:lnTo>
                  <a:lnTo>
                    <a:pt x="1202" y="756"/>
                  </a:lnTo>
                  <a:lnTo>
                    <a:pt x="1202" y="756"/>
                  </a:lnTo>
                  <a:lnTo>
                    <a:pt x="1227" y="725"/>
                  </a:lnTo>
                  <a:lnTo>
                    <a:pt x="1227" y="725"/>
                  </a:lnTo>
                  <a:lnTo>
                    <a:pt x="1246" y="693"/>
                  </a:lnTo>
                  <a:lnTo>
                    <a:pt x="1246" y="693"/>
                  </a:lnTo>
                  <a:lnTo>
                    <a:pt x="1271" y="661"/>
                  </a:lnTo>
                  <a:lnTo>
                    <a:pt x="1271" y="661"/>
                  </a:lnTo>
                  <a:lnTo>
                    <a:pt x="1296" y="629"/>
                  </a:lnTo>
                  <a:lnTo>
                    <a:pt x="1296" y="629"/>
                  </a:lnTo>
                  <a:lnTo>
                    <a:pt x="1320" y="597"/>
                  </a:lnTo>
                  <a:lnTo>
                    <a:pt x="1320" y="597"/>
                  </a:lnTo>
                  <a:lnTo>
                    <a:pt x="1345" y="561"/>
                  </a:lnTo>
                  <a:lnTo>
                    <a:pt x="1345" y="561"/>
                  </a:lnTo>
                  <a:lnTo>
                    <a:pt x="1365" y="528"/>
                  </a:lnTo>
                  <a:lnTo>
                    <a:pt x="1365" y="528"/>
                  </a:lnTo>
                  <a:lnTo>
                    <a:pt x="1389" y="492"/>
                  </a:lnTo>
                  <a:lnTo>
                    <a:pt x="1389" y="492"/>
                  </a:lnTo>
                  <a:lnTo>
                    <a:pt x="1414" y="456"/>
                  </a:lnTo>
                  <a:lnTo>
                    <a:pt x="1414" y="456"/>
                  </a:lnTo>
                  <a:lnTo>
                    <a:pt x="1439" y="419"/>
                  </a:lnTo>
                  <a:lnTo>
                    <a:pt x="1439" y="419"/>
                  </a:lnTo>
                  <a:lnTo>
                    <a:pt x="1458" y="387"/>
                  </a:lnTo>
                  <a:lnTo>
                    <a:pt x="1458" y="387"/>
                  </a:lnTo>
                  <a:lnTo>
                    <a:pt x="1483" y="351"/>
                  </a:lnTo>
                  <a:lnTo>
                    <a:pt x="1483" y="351"/>
                  </a:lnTo>
                  <a:lnTo>
                    <a:pt x="1507" y="319"/>
                  </a:lnTo>
                  <a:lnTo>
                    <a:pt x="1507" y="319"/>
                  </a:lnTo>
                  <a:lnTo>
                    <a:pt x="1532" y="283"/>
                  </a:lnTo>
                  <a:lnTo>
                    <a:pt x="1532" y="283"/>
                  </a:lnTo>
                  <a:lnTo>
                    <a:pt x="1558" y="251"/>
                  </a:lnTo>
                  <a:lnTo>
                    <a:pt x="1558" y="251"/>
                  </a:lnTo>
                  <a:lnTo>
                    <a:pt x="1576" y="219"/>
                  </a:lnTo>
                  <a:lnTo>
                    <a:pt x="1576" y="219"/>
                  </a:lnTo>
                  <a:lnTo>
                    <a:pt x="1601" y="191"/>
                  </a:lnTo>
                  <a:lnTo>
                    <a:pt x="1601" y="191"/>
                  </a:lnTo>
                  <a:lnTo>
                    <a:pt x="1626" y="164"/>
                  </a:lnTo>
                  <a:lnTo>
                    <a:pt x="1626" y="164"/>
                  </a:lnTo>
                  <a:lnTo>
                    <a:pt x="1651" y="138"/>
                  </a:lnTo>
                  <a:lnTo>
                    <a:pt x="1651" y="138"/>
                  </a:lnTo>
                  <a:lnTo>
                    <a:pt x="1670" y="110"/>
                  </a:lnTo>
                  <a:lnTo>
                    <a:pt x="1670" y="110"/>
                  </a:lnTo>
                  <a:lnTo>
                    <a:pt x="1695" y="87"/>
                  </a:lnTo>
                  <a:lnTo>
                    <a:pt x="1695" y="87"/>
                  </a:lnTo>
                  <a:lnTo>
                    <a:pt x="1719" y="69"/>
                  </a:lnTo>
                  <a:lnTo>
                    <a:pt x="1719" y="69"/>
                  </a:lnTo>
                  <a:lnTo>
                    <a:pt x="1744" y="51"/>
                  </a:lnTo>
                  <a:lnTo>
                    <a:pt x="1744" y="51"/>
                  </a:lnTo>
                  <a:lnTo>
                    <a:pt x="1769" y="37"/>
                  </a:lnTo>
                  <a:lnTo>
                    <a:pt x="1769" y="37"/>
                  </a:lnTo>
                  <a:lnTo>
                    <a:pt x="1788" y="23"/>
                  </a:lnTo>
                  <a:lnTo>
                    <a:pt x="1788" y="23"/>
                  </a:lnTo>
                  <a:lnTo>
                    <a:pt x="1813" y="13"/>
                  </a:lnTo>
                  <a:lnTo>
                    <a:pt x="1813" y="13"/>
                  </a:lnTo>
                  <a:lnTo>
                    <a:pt x="1838" y="5"/>
                  </a:lnTo>
                  <a:lnTo>
                    <a:pt x="1838" y="5"/>
                  </a:lnTo>
                  <a:lnTo>
                    <a:pt x="1863" y="0"/>
                  </a:lnTo>
                  <a:lnTo>
                    <a:pt x="1863" y="0"/>
                  </a:lnTo>
                  <a:lnTo>
                    <a:pt x="1881" y="0"/>
                  </a:lnTo>
                  <a:lnTo>
                    <a:pt x="1881" y="0"/>
                  </a:lnTo>
                  <a:lnTo>
                    <a:pt x="1906" y="0"/>
                  </a:lnTo>
                  <a:lnTo>
                    <a:pt x="1906" y="0"/>
                  </a:lnTo>
                  <a:lnTo>
                    <a:pt x="1931" y="5"/>
                  </a:lnTo>
                  <a:lnTo>
                    <a:pt x="1931" y="5"/>
                  </a:lnTo>
                  <a:lnTo>
                    <a:pt x="1956" y="13"/>
                  </a:lnTo>
                  <a:lnTo>
                    <a:pt x="1956" y="13"/>
                  </a:lnTo>
                  <a:lnTo>
                    <a:pt x="1981" y="23"/>
                  </a:lnTo>
                  <a:lnTo>
                    <a:pt x="1981" y="23"/>
                  </a:lnTo>
                  <a:lnTo>
                    <a:pt x="2000" y="37"/>
                  </a:lnTo>
                  <a:lnTo>
                    <a:pt x="2000" y="37"/>
                  </a:lnTo>
                  <a:lnTo>
                    <a:pt x="2024" y="51"/>
                  </a:lnTo>
                  <a:lnTo>
                    <a:pt x="2024" y="51"/>
                  </a:lnTo>
                  <a:lnTo>
                    <a:pt x="2049" y="69"/>
                  </a:lnTo>
                  <a:lnTo>
                    <a:pt x="2049" y="69"/>
                  </a:lnTo>
                  <a:lnTo>
                    <a:pt x="2075" y="87"/>
                  </a:lnTo>
                  <a:lnTo>
                    <a:pt x="2075" y="87"/>
                  </a:lnTo>
                  <a:lnTo>
                    <a:pt x="2100" y="110"/>
                  </a:lnTo>
                  <a:lnTo>
                    <a:pt x="2100" y="110"/>
                  </a:lnTo>
                  <a:lnTo>
                    <a:pt x="2118" y="138"/>
                  </a:lnTo>
                  <a:lnTo>
                    <a:pt x="2118" y="138"/>
                  </a:lnTo>
                  <a:lnTo>
                    <a:pt x="2143" y="164"/>
                  </a:lnTo>
                  <a:lnTo>
                    <a:pt x="2143" y="164"/>
                  </a:lnTo>
                  <a:lnTo>
                    <a:pt x="2168" y="191"/>
                  </a:lnTo>
                  <a:lnTo>
                    <a:pt x="2168" y="191"/>
                  </a:lnTo>
                  <a:lnTo>
                    <a:pt x="2193" y="219"/>
                  </a:lnTo>
                  <a:lnTo>
                    <a:pt x="2193" y="219"/>
                  </a:lnTo>
                  <a:lnTo>
                    <a:pt x="2212" y="251"/>
                  </a:lnTo>
                  <a:lnTo>
                    <a:pt x="2212" y="251"/>
                  </a:lnTo>
                  <a:lnTo>
                    <a:pt x="2236" y="283"/>
                  </a:lnTo>
                  <a:lnTo>
                    <a:pt x="2236" y="283"/>
                  </a:lnTo>
                  <a:lnTo>
                    <a:pt x="2262" y="319"/>
                  </a:lnTo>
                  <a:lnTo>
                    <a:pt x="2262" y="319"/>
                  </a:lnTo>
                  <a:lnTo>
                    <a:pt x="2286" y="351"/>
                  </a:lnTo>
                  <a:lnTo>
                    <a:pt x="2286" y="351"/>
                  </a:lnTo>
                  <a:lnTo>
                    <a:pt x="2311" y="387"/>
                  </a:lnTo>
                  <a:lnTo>
                    <a:pt x="2311" y="387"/>
                  </a:lnTo>
                  <a:lnTo>
                    <a:pt x="2330" y="419"/>
                  </a:lnTo>
                  <a:lnTo>
                    <a:pt x="2330" y="419"/>
                  </a:lnTo>
                  <a:lnTo>
                    <a:pt x="2355" y="456"/>
                  </a:lnTo>
                  <a:lnTo>
                    <a:pt x="2355" y="456"/>
                  </a:lnTo>
                  <a:lnTo>
                    <a:pt x="2380" y="492"/>
                  </a:lnTo>
                  <a:lnTo>
                    <a:pt x="2380" y="492"/>
                  </a:lnTo>
                  <a:lnTo>
                    <a:pt x="2405" y="528"/>
                  </a:lnTo>
                  <a:lnTo>
                    <a:pt x="2405" y="528"/>
                  </a:lnTo>
                  <a:lnTo>
                    <a:pt x="2423" y="561"/>
                  </a:lnTo>
                  <a:lnTo>
                    <a:pt x="2423" y="561"/>
                  </a:lnTo>
                  <a:lnTo>
                    <a:pt x="2448" y="597"/>
                  </a:lnTo>
                  <a:lnTo>
                    <a:pt x="2448" y="597"/>
                  </a:lnTo>
                  <a:lnTo>
                    <a:pt x="2474" y="629"/>
                  </a:lnTo>
                  <a:lnTo>
                    <a:pt x="2474" y="629"/>
                  </a:lnTo>
                  <a:lnTo>
                    <a:pt x="2498" y="661"/>
                  </a:lnTo>
                  <a:lnTo>
                    <a:pt x="2498" y="661"/>
                  </a:lnTo>
                  <a:lnTo>
                    <a:pt x="2523" y="693"/>
                  </a:lnTo>
                  <a:lnTo>
                    <a:pt x="2523" y="693"/>
                  </a:lnTo>
                  <a:lnTo>
                    <a:pt x="2542" y="725"/>
                  </a:lnTo>
                  <a:lnTo>
                    <a:pt x="2542" y="725"/>
                  </a:lnTo>
                  <a:lnTo>
                    <a:pt x="2567" y="756"/>
                  </a:lnTo>
                  <a:lnTo>
                    <a:pt x="2567" y="756"/>
                  </a:lnTo>
                  <a:lnTo>
                    <a:pt x="2591" y="784"/>
                  </a:lnTo>
                  <a:lnTo>
                    <a:pt x="2591" y="784"/>
                  </a:lnTo>
                  <a:lnTo>
                    <a:pt x="2616" y="811"/>
                  </a:lnTo>
                  <a:lnTo>
                    <a:pt x="2616" y="811"/>
                  </a:lnTo>
                  <a:lnTo>
                    <a:pt x="2635" y="838"/>
                  </a:lnTo>
                  <a:lnTo>
                    <a:pt x="2635" y="838"/>
                  </a:lnTo>
                  <a:lnTo>
                    <a:pt x="2660" y="866"/>
                  </a:lnTo>
                  <a:lnTo>
                    <a:pt x="2660" y="866"/>
                  </a:lnTo>
                  <a:lnTo>
                    <a:pt x="2685" y="888"/>
                  </a:lnTo>
                  <a:lnTo>
                    <a:pt x="2685" y="888"/>
                  </a:lnTo>
                  <a:lnTo>
                    <a:pt x="2710" y="911"/>
                  </a:lnTo>
                  <a:lnTo>
                    <a:pt x="2710" y="911"/>
                  </a:lnTo>
                  <a:lnTo>
                    <a:pt x="2735" y="930"/>
                  </a:lnTo>
                  <a:lnTo>
                    <a:pt x="2735" y="930"/>
                  </a:lnTo>
                  <a:lnTo>
                    <a:pt x="2754" y="952"/>
                  </a:lnTo>
                  <a:lnTo>
                    <a:pt x="2754" y="952"/>
                  </a:lnTo>
                  <a:lnTo>
                    <a:pt x="2779" y="970"/>
                  </a:lnTo>
                  <a:lnTo>
                    <a:pt x="2779" y="970"/>
                  </a:lnTo>
                  <a:lnTo>
                    <a:pt x="2804" y="988"/>
                  </a:lnTo>
                  <a:lnTo>
                    <a:pt x="2804" y="988"/>
                  </a:lnTo>
                  <a:lnTo>
                    <a:pt x="2829" y="1002"/>
                  </a:lnTo>
                  <a:lnTo>
                    <a:pt x="2829" y="1002"/>
                  </a:lnTo>
                  <a:lnTo>
                    <a:pt x="2840" y="1012"/>
                  </a:lnTo>
                  <a:lnTo>
                    <a:pt x="2853" y="1021"/>
                  </a:lnTo>
                  <a:lnTo>
                    <a:pt x="2853" y="1021"/>
                  </a:lnTo>
                  <a:lnTo>
                    <a:pt x="2872" y="1034"/>
                  </a:lnTo>
                  <a:lnTo>
                    <a:pt x="2872" y="1034"/>
                  </a:lnTo>
                  <a:lnTo>
                    <a:pt x="2897" y="1048"/>
                  </a:lnTo>
                  <a:lnTo>
                    <a:pt x="2897" y="1048"/>
                  </a:lnTo>
                  <a:lnTo>
                    <a:pt x="2921" y="1058"/>
                  </a:lnTo>
                  <a:lnTo>
                    <a:pt x="2921" y="1058"/>
                  </a:lnTo>
                  <a:lnTo>
                    <a:pt x="2934" y="1062"/>
                  </a:lnTo>
                  <a:lnTo>
                    <a:pt x="2947" y="1071"/>
                  </a:lnTo>
                  <a:lnTo>
                    <a:pt x="2947" y="1071"/>
                  </a:lnTo>
                  <a:lnTo>
                    <a:pt x="2966" y="1080"/>
                  </a:lnTo>
                  <a:lnTo>
                    <a:pt x="2966" y="1080"/>
                  </a:lnTo>
                  <a:lnTo>
                    <a:pt x="2990" y="1089"/>
                  </a:lnTo>
                  <a:lnTo>
                    <a:pt x="2990" y="1089"/>
                  </a:lnTo>
                  <a:lnTo>
                    <a:pt x="3015" y="1098"/>
                  </a:lnTo>
                  <a:lnTo>
                    <a:pt x="3015" y="1098"/>
                  </a:lnTo>
                  <a:lnTo>
                    <a:pt x="3040" y="1102"/>
                  </a:lnTo>
                  <a:lnTo>
                    <a:pt x="3040" y="1102"/>
                  </a:lnTo>
                  <a:lnTo>
                    <a:pt x="3065" y="1112"/>
                  </a:lnTo>
                  <a:lnTo>
                    <a:pt x="3065" y="1112"/>
                  </a:lnTo>
                  <a:lnTo>
                    <a:pt x="3084" y="1116"/>
                  </a:lnTo>
                  <a:lnTo>
                    <a:pt x="3084" y="1116"/>
                  </a:lnTo>
                  <a:lnTo>
                    <a:pt x="3109" y="1121"/>
                  </a:lnTo>
                  <a:lnTo>
                    <a:pt x="3109" y="1121"/>
                  </a:lnTo>
                  <a:lnTo>
                    <a:pt x="3134" y="1126"/>
                  </a:lnTo>
                  <a:lnTo>
                    <a:pt x="3134" y="1126"/>
                  </a:lnTo>
                  <a:lnTo>
                    <a:pt x="3158" y="1130"/>
                  </a:lnTo>
                  <a:lnTo>
                    <a:pt x="3158" y="1130"/>
                  </a:lnTo>
                  <a:lnTo>
                    <a:pt x="3178" y="1135"/>
                  </a:lnTo>
                  <a:lnTo>
                    <a:pt x="3178" y="1135"/>
                  </a:lnTo>
                  <a:lnTo>
                    <a:pt x="3203" y="1140"/>
                  </a:lnTo>
                  <a:lnTo>
                    <a:pt x="3203" y="1140"/>
                  </a:lnTo>
                  <a:lnTo>
                    <a:pt x="3227" y="1143"/>
                  </a:lnTo>
                  <a:lnTo>
                    <a:pt x="3227" y="1143"/>
                  </a:lnTo>
                  <a:lnTo>
                    <a:pt x="3252" y="1143"/>
                  </a:lnTo>
                  <a:lnTo>
                    <a:pt x="3252" y="1143"/>
                  </a:lnTo>
                  <a:lnTo>
                    <a:pt x="3265" y="1143"/>
                  </a:lnTo>
                  <a:lnTo>
                    <a:pt x="3277" y="1149"/>
                  </a:lnTo>
                  <a:lnTo>
                    <a:pt x="3277" y="1149"/>
                  </a:lnTo>
                  <a:lnTo>
                    <a:pt x="3295" y="1149"/>
                  </a:lnTo>
                  <a:lnTo>
                    <a:pt x="3295" y="1149"/>
                  </a:lnTo>
                  <a:lnTo>
                    <a:pt x="3308" y="1149"/>
                  </a:lnTo>
                  <a:lnTo>
                    <a:pt x="3320" y="1153"/>
                  </a:lnTo>
                  <a:lnTo>
                    <a:pt x="3320" y="1153"/>
                  </a:lnTo>
                  <a:lnTo>
                    <a:pt x="3345" y="1153"/>
                  </a:lnTo>
                  <a:lnTo>
                    <a:pt x="3345" y="1153"/>
                  </a:lnTo>
                  <a:lnTo>
                    <a:pt x="3371" y="1153"/>
                  </a:lnTo>
                  <a:lnTo>
                    <a:pt x="3371" y="1153"/>
                  </a:lnTo>
                  <a:lnTo>
                    <a:pt x="3389" y="1153"/>
                  </a:lnTo>
                  <a:lnTo>
                    <a:pt x="3389" y="1153"/>
                  </a:lnTo>
                  <a:lnTo>
                    <a:pt x="3402" y="1153"/>
                  </a:lnTo>
                  <a:lnTo>
                    <a:pt x="3414" y="1157"/>
                  </a:lnTo>
                  <a:lnTo>
                    <a:pt x="3414" y="1157"/>
                  </a:lnTo>
                  <a:lnTo>
                    <a:pt x="3439" y="1157"/>
                  </a:lnTo>
                  <a:lnTo>
                    <a:pt x="3439" y="1157"/>
                  </a:lnTo>
                  <a:lnTo>
                    <a:pt x="3464" y="1157"/>
                  </a:lnTo>
                  <a:lnTo>
                    <a:pt x="3464" y="1157"/>
                  </a:lnTo>
                  <a:lnTo>
                    <a:pt x="3489" y="1157"/>
                  </a:lnTo>
                  <a:lnTo>
                    <a:pt x="3489" y="1157"/>
                  </a:lnTo>
                  <a:lnTo>
                    <a:pt x="3508" y="1157"/>
                  </a:lnTo>
                  <a:lnTo>
                    <a:pt x="3508" y="1157"/>
                  </a:lnTo>
                  <a:lnTo>
                    <a:pt x="3533" y="1157"/>
                  </a:lnTo>
                  <a:lnTo>
                    <a:pt x="3533" y="1157"/>
                  </a:lnTo>
                  <a:lnTo>
                    <a:pt x="3545" y="1157"/>
                  </a:lnTo>
                  <a:lnTo>
                    <a:pt x="3557" y="1162"/>
                  </a:lnTo>
                  <a:lnTo>
                    <a:pt x="3557" y="1162"/>
                  </a:lnTo>
                  <a:lnTo>
                    <a:pt x="3582" y="1162"/>
                  </a:lnTo>
                  <a:lnTo>
                    <a:pt x="3582" y="1162"/>
                  </a:lnTo>
                  <a:lnTo>
                    <a:pt x="3607" y="1162"/>
                  </a:lnTo>
                  <a:lnTo>
                    <a:pt x="3607" y="1162"/>
                  </a:lnTo>
                  <a:lnTo>
                    <a:pt x="3626" y="1162"/>
                  </a:lnTo>
                  <a:lnTo>
                    <a:pt x="3626" y="1162"/>
                  </a:lnTo>
                  <a:lnTo>
                    <a:pt x="3651" y="1162"/>
                  </a:lnTo>
                  <a:lnTo>
                    <a:pt x="3651" y="1162"/>
                  </a:lnTo>
                  <a:lnTo>
                    <a:pt x="3676" y="1162"/>
                  </a:lnTo>
                  <a:lnTo>
                    <a:pt x="3676" y="1162"/>
                  </a:lnTo>
                  <a:lnTo>
                    <a:pt x="3701" y="1162"/>
                  </a:lnTo>
                  <a:lnTo>
                    <a:pt x="3701" y="1162"/>
                  </a:lnTo>
                  <a:lnTo>
                    <a:pt x="3719" y="1162"/>
                  </a:lnTo>
                  <a:lnTo>
                    <a:pt x="3719" y="1162"/>
                  </a:lnTo>
                  <a:lnTo>
                    <a:pt x="3744" y="1162"/>
                  </a:lnTo>
                  <a:lnTo>
                    <a:pt x="3744" y="1162"/>
                  </a:lnTo>
                  <a:lnTo>
                    <a:pt x="3769" y="1162"/>
                  </a:lnTo>
                  <a:lnTo>
                    <a:pt x="3769" y="1162"/>
                  </a:lnTo>
                  <a:lnTo>
                    <a:pt x="0" y="1162"/>
                  </a:lnTo>
                  <a:lnTo>
                    <a:pt x="0" y="1162"/>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24910" name="Line 334"/>
            <p:cNvSpPr>
              <a:spLocks noChangeShapeType="1"/>
            </p:cNvSpPr>
            <p:nvPr/>
          </p:nvSpPr>
          <p:spPr bwMode="auto">
            <a:xfrm flipH="1">
              <a:off x="1791" y="4843"/>
              <a:ext cx="3770" cy="0"/>
            </a:xfrm>
            <a:prstGeom prst="line">
              <a:avLst/>
            </a:prstGeom>
            <a:noFill/>
            <a:ln w="9405">
              <a:solidFill>
                <a:srgbClr val="000000"/>
              </a:solidFill>
              <a:round/>
              <a:headEnd/>
              <a:tailEnd/>
            </a:ln>
            <a:effectLst/>
          </p:spPr>
          <p:txBody>
            <a:bodyPr wrap="none" anchor="ctr"/>
            <a:lstStyle/>
            <a:p>
              <a:endParaRPr lang="en-US"/>
            </a:p>
          </p:txBody>
        </p:sp>
      </p:grpSp>
      <p:grpSp>
        <p:nvGrpSpPr>
          <p:cNvPr id="24915" name="Group 339"/>
          <p:cNvGrpSpPr>
            <a:grpSpLocks/>
          </p:cNvGrpSpPr>
          <p:nvPr/>
        </p:nvGrpSpPr>
        <p:grpSpPr bwMode="auto">
          <a:xfrm>
            <a:off x="3582988" y="5529263"/>
            <a:ext cx="1001712" cy="163512"/>
            <a:chOff x="2257" y="3483"/>
            <a:chExt cx="631" cy="103"/>
          </a:xfrm>
        </p:grpSpPr>
        <p:sp>
          <p:nvSpPr>
            <p:cNvPr id="24912" name="Line 336"/>
            <p:cNvSpPr>
              <a:spLocks noChangeShapeType="1"/>
            </p:cNvSpPr>
            <p:nvPr/>
          </p:nvSpPr>
          <p:spPr bwMode="auto">
            <a:xfrm>
              <a:off x="2367" y="3538"/>
              <a:ext cx="410" cy="0"/>
            </a:xfrm>
            <a:prstGeom prst="line">
              <a:avLst/>
            </a:prstGeom>
            <a:noFill/>
            <a:ln w="31511">
              <a:solidFill>
                <a:srgbClr val="000000"/>
              </a:solidFill>
              <a:round/>
              <a:headEnd/>
              <a:tailEnd/>
            </a:ln>
            <a:effectLst/>
          </p:spPr>
          <p:txBody>
            <a:bodyPr wrap="none" anchor="ctr"/>
            <a:lstStyle/>
            <a:p>
              <a:endParaRPr lang="en-US"/>
            </a:p>
          </p:txBody>
        </p:sp>
        <p:sp>
          <p:nvSpPr>
            <p:cNvPr id="24913" name="Freeform 337"/>
            <p:cNvSpPr>
              <a:spLocks/>
            </p:cNvSpPr>
            <p:nvPr/>
          </p:nvSpPr>
          <p:spPr bwMode="auto">
            <a:xfrm>
              <a:off x="2257" y="3483"/>
              <a:ext cx="111" cy="103"/>
            </a:xfrm>
            <a:custGeom>
              <a:avLst/>
              <a:gdLst/>
              <a:ahLst/>
              <a:cxnLst>
                <a:cxn ang="0">
                  <a:pos x="110" y="0"/>
                </a:cxn>
                <a:cxn ang="0">
                  <a:pos x="0" y="55"/>
                </a:cxn>
                <a:cxn ang="0">
                  <a:pos x="110" y="102"/>
                </a:cxn>
                <a:cxn ang="0">
                  <a:pos x="110" y="0"/>
                </a:cxn>
                <a:cxn ang="0">
                  <a:pos x="110" y="0"/>
                </a:cxn>
              </a:cxnLst>
              <a:rect l="0" t="0" r="r" b="b"/>
              <a:pathLst>
                <a:path w="111" h="103">
                  <a:moveTo>
                    <a:pt x="110" y="0"/>
                  </a:moveTo>
                  <a:lnTo>
                    <a:pt x="0" y="55"/>
                  </a:lnTo>
                  <a:lnTo>
                    <a:pt x="110" y="102"/>
                  </a:lnTo>
                  <a:lnTo>
                    <a:pt x="110" y="0"/>
                  </a:lnTo>
                  <a:lnTo>
                    <a:pt x="110" y="0"/>
                  </a:lnTo>
                </a:path>
              </a:pathLst>
            </a:custGeom>
            <a:solidFill>
              <a:srgbClr val="000000"/>
            </a:solidFill>
            <a:ln w="31511" cap="flat" cmpd="sng">
              <a:solidFill>
                <a:srgbClr val="000000"/>
              </a:solidFill>
              <a:prstDash val="solid"/>
              <a:round/>
              <a:headEnd type="none" w="med" len="med"/>
              <a:tailEnd type="none" w="med" len="med"/>
            </a:ln>
            <a:effectLst/>
          </p:spPr>
          <p:txBody>
            <a:bodyPr/>
            <a:lstStyle/>
            <a:p>
              <a:endParaRPr lang="en-US"/>
            </a:p>
          </p:txBody>
        </p:sp>
        <p:sp>
          <p:nvSpPr>
            <p:cNvPr id="24914" name="Freeform 338"/>
            <p:cNvSpPr>
              <a:spLocks/>
            </p:cNvSpPr>
            <p:nvPr/>
          </p:nvSpPr>
          <p:spPr bwMode="auto">
            <a:xfrm>
              <a:off x="2777" y="3483"/>
              <a:ext cx="111" cy="103"/>
            </a:xfrm>
            <a:custGeom>
              <a:avLst/>
              <a:gdLst/>
              <a:ahLst/>
              <a:cxnLst>
                <a:cxn ang="0">
                  <a:pos x="0" y="0"/>
                </a:cxn>
                <a:cxn ang="0">
                  <a:pos x="0" y="102"/>
                </a:cxn>
                <a:cxn ang="0">
                  <a:pos x="110" y="55"/>
                </a:cxn>
                <a:cxn ang="0">
                  <a:pos x="0" y="0"/>
                </a:cxn>
                <a:cxn ang="0">
                  <a:pos x="0" y="0"/>
                </a:cxn>
              </a:cxnLst>
              <a:rect l="0" t="0" r="r" b="b"/>
              <a:pathLst>
                <a:path w="111" h="103">
                  <a:moveTo>
                    <a:pt x="0" y="0"/>
                  </a:moveTo>
                  <a:lnTo>
                    <a:pt x="0" y="102"/>
                  </a:lnTo>
                  <a:lnTo>
                    <a:pt x="110" y="55"/>
                  </a:lnTo>
                  <a:lnTo>
                    <a:pt x="0" y="0"/>
                  </a:lnTo>
                  <a:lnTo>
                    <a:pt x="0" y="0"/>
                  </a:lnTo>
                </a:path>
              </a:pathLst>
            </a:custGeom>
            <a:solidFill>
              <a:srgbClr val="000000"/>
            </a:solidFill>
            <a:ln w="31511" cap="flat" cmpd="sng">
              <a:solidFill>
                <a:srgbClr val="000000"/>
              </a:solidFill>
              <a:prstDash val="solid"/>
              <a:round/>
              <a:headEnd type="none" w="med" len="med"/>
              <a:tailEnd type="none" w="med" len="med"/>
            </a:ln>
            <a:effectLst/>
          </p:spPr>
          <p:txBody>
            <a:bodyPr/>
            <a:lstStyle/>
            <a:p>
              <a:endParaRPr lang="en-US"/>
            </a:p>
          </p:txBody>
        </p:sp>
      </p:grpSp>
      <p:grpSp>
        <p:nvGrpSpPr>
          <p:cNvPr id="24919" name="Group 343"/>
          <p:cNvGrpSpPr>
            <a:grpSpLocks/>
          </p:cNvGrpSpPr>
          <p:nvPr/>
        </p:nvGrpSpPr>
        <p:grpSpPr bwMode="auto">
          <a:xfrm>
            <a:off x="3648075" y="7793038"/>
            <a:ext cx="3209925" cy="169862"/>
            <a:chOff x="2298" y="4909"/>
            <a:chExt cx="2022" cy="107"/>
          </a:xfrm>
        </p:grpSpPr>
        <p:sp>
          <p:nvSpPr>
            <p:cNvPr id="24916" name="Line 340"/>
            <p:cNvSpPr>
              <a:spLocks noChangeShapeType="1"/>
            </p:cNvSpPr>
            <p:nvPr/>
          </p:nvSpPr>
          <p:spPr bwMode="auto">
            <a:xfrm>
              <a:off x="2408" y="4962"/>
              <a:ext cx="1801" cy="6"/>
            </a:xfrm>
            <a:prstGeom prst="line">
              <a:avLst/>
            </a:prstGeom>
            <a:noFill/>
            <a:ln w="31511">
              <a:solidFill>
                <a:srgbClr val="000000"/>
              </a:solidFill>
              <a:round/>
              <a:headEnd/>
              <a:tailEnd/>
            </a:ln>
            <a:effectLst/>
          </p:spPr>
          <p:txBody>
            <a:bodyPr wrap="none" anchor="ctr"/>
            <a:lstStyle/>
            <a:p>
              <a:endParaRPr lang="en-US"/>
            </a:p>
          </p:txBody>
        </p:sp>
        <p:sp>
          <p:nvSpPr>
            <p:cNvPr id="24917" name="Freeform 341"/>
            <p:cNvSpPr>
              <a:spLocks/>
            </p:cNvSpPr>
            <p:nvPr/>
          </p:nvSpPr>
          <p:spPr bwMode="auto">
            <a:xfrm>
              <a:off x="2298" y="4909"/>
              <a:ext cx="111" cy="102"/>
            </a:xfrm>
            <a:custGeom>
              <a:avLst/>
              <a:gdLst/>
              <a:ahLst/>
              <a:cxnLst>
                <a:cxn ang="0">
                  <a:pos x="110" y="0"/>
                </a:cxn>
                <a:cxn ang="0">
                  <a:pos x="0" y="53"/>
                </a:cxn>
                <a:cxn ang="0">
                  <a:pos x="110" y="101"/>
                </a:cxn>
                <a:cxn ang="0">
                  <a:pos x="110" y="0"/>
                </a:cxn>
                <a:cxn ang="0">
                  <a:pos x="110" y="0"/>
                </a:cxn>
              </a:cxnLst>
              <a:rect l="0" t="0" r="r" b="b"/>
              <a:pathLst>
                <a:path w="111" h="102">
                  <a:moveTo>
                    <a:pt x="110" y="0"/>
                  </a:moveTo>
                  <a:lnTo>
                    <a:pt x="0" y="53"/>
                  </a:lnTo>
                  <a:lnTo>
                    <a:pt x="110" y="101"/>
                  </a:lnTo>
                  <a:lnTo>
                    <a:pt x="110" y="0"/>
                  </a:lnTo>
                  <a:lnTo>
                    <a:pt x="110" y="0"/>
                  </a:lnTo>
                </a:path>
              </a:pathLst>
            </a:custGeom>
            <a:solidFill>
              <a:srgbClr val="000000"/>
            </a:solidFill>
            <a:ln w="31511" cap="flat" cmpd="sng">
              <a:solidFill>
                <a:srgbClr val="000000"/>
              </a:solidFill>
              <a:prstDash val="solid"/>
              <a:round/>
              <a:headEnd type="none" w="med" len="med"/>
              <a:tailEnd type="none" w="med" len="med"/>
            </a:ln>
            <a:effectLst/>
          </p:spPr>
          <p:txBody>
            <a:bodyPr/>
            <a:lstStyle/>
            <a:p>
              <a:endParaRPr lang="en-US"/>
            </a:p>
          </p:txBody>
        </p:sp>
        <p:sp>
          <p:nvSpPr>
            <p:cNvPr id="24918" name="Freeform 342"/>
            <p:cNvSpPr>
              <a:spLocks/>
            </p:cNvSpPr>
            <p:nvPr/>
          </p:nvSpPr>
          <p:spPr bwMode="auto">
            <a:xfrm>
              <a:off x="4209" y="4914"/>
              <a:ext cx="111" cy="102"/>
            </a:xfrm>
            <a:custGeom>
              <a:avLst/>
              <a:gdLst/>
              <a:ahLst/>
              <a:cxnLst>
                <a:cxn ang="0">
                  <a:pos x="0" y="0"/>
                </a:cxn>
                <a:cxn ang="0">
                  <a:pos x="0" y="101"/>
                </a:cxn>
                <a:cxn ang="0">
                  <a:pos x="110" y="55"/>
                </a:cxn>
                <a:cxn ang="0">
                  <a:pos x="0" y="0"/>
                </a:cxn>
                <a:cxn ang="0">
                  <a:pos x="0" y="0"/>
                </a:cxn>
              </a:cxnLst>
              <a:rect l="0" t="0" r="r" b="b"/>
              <a:pathLst>
                <a:path w="111" h="102">
                  <a:moveTo>
                    <a:pt x="0" y="0"/>
                  </a:moveTo>
                  <a:lnTo>
                    <a:pt x="0" y="101"/>
                  </a:lnTo>
                  <a:lnTo>
                    <a:pt x="110" y="55"/>
                  </a:lnTo>
                  <a:lnTo>
                    <a:pt x="0" y="0"/>
                  </a:lnTo>
                  <a:lnTo>
                    <a:pt x="0" y="0"/>
                  </a:lnTo>
                </a:path>
              </a:pathLst>
            </a:custGeom>
            <a:solidFill>
              <a:srgbClr val="000000"/>
            </a:solidFill>
            <a:ln w="31511" cap="flat"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and Type II Error</a:t>
            </a:r>
            <a:endParaRPr lang="en-US"/>
          </a:p>
        </p:txBody>
      </p:sp>
      <p:sp>
        <p:nvSpPr>
          <p:cNvPr id="25604" name="Text Box 4"/>
          <p:cNvSpPr txBox="1">
            <a:spLocks noChangeArrowheads="1"/>
          </p:cNvSpPr>
          <p:nvPr/>
        </p:nvSpPr>
        <p:spPr bwMode="auto">
          <a:xfrm>
            <a:off x="357188" y="1760538"/>
            <a:ext cx="10194925" cy="114617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Second, power is effected by the value chosen for Type I error (</a:t>
            </a:r>
            <a:r>
              <a:rPr lang="en-US" sz="3600">
                <a:solidFill>
                  <a:srgbClr val="000000"/>
                </a:solidFill>
                <a:latin typeface="Symbol" pitchFamily="18" charset="2"/>
              </a:rPr>
              <a:t></a:t>
            </a:r>
            <a:r>
              <a:rPr lang="en-US" sz="3600">
                <a:solidFill>
                  <a:srgbClr val="000000"/>
                </a:solidFill>
                <a:latin typeface="Arial" charset="0"/>
              </a:rPr>
              <a:t>).  </a:t>
            </a:r>
            <a:endParaRPr lang="en-US"/>
          </a:p>
        </p:txBody>
      </p:sp>
      <p:grpSp>
        <p:nvGrpSpPr>
          <p:cNvPr id="25663" name="Group 63"/>
          <p:cNvGrpSpPr>
            <a:grpSpLocks/>
          </p:cNvGrpSpPr>
          <p:nvPr/>
        </p:nvGrpSpPr>
        <p:grpSpPr bwMode="auto">
          <a:xfrm>
            <a:off x="1287463" y="2820988"/>
            <a:ext cx="7745412" cy="2476500"/>
            <a:chOff x="811" y="1777"/>
            <a:chExt cx="4879" cy="1560"/>
          </a:xfrm>
        </p:grpSpPr>
        <p:grpSp>
          <p:nvGrpSpPr>
            <p:cNvPr id="25629" name="Group 29"/>
            <p:cNvGrpSpPr>
              <a:grpSpLocks/>
            </p:cNvGrpSpPr>
            <p:nvPr/>
          </p:nvGrpSpPr>
          <p:grpSpPr bwMode="auto">
            <a:xfrm>
              <a:off x="811" y="1777"/>
              <a:ext cx="4879" cy="1430"/>
              <a:chOff x="811" y="1777"/>
              <a:chExt cx="4879" cy="1430"/>
            </a:xfrm>
          </p:grpSpPr>
          <p:sp>
            <p:nvSpPr>
              <p:cNvPr id="25605" name="Freeform 5"/>
              <p:cNvSpPr>
                <a:spLocks/>
              </p:cNvSpPr>
              <p:nvPr/>
            </p:nvSpPr>
            <p:spPr bwMode="auto">
              <a:xfrm>
                <a:off x="1811" y="1777"/>
                <a:ext cx="3770" cy="1287"/>
              </a:xfrm>
              <a:custGeom>
                <a:avLst/>
                <a:gdLst/>
                <a:ahLst/>
                <a:cxnLst>
                  <a:cxn ang="0">
                    <a:pos x="68" y="1286"/>
                  </a:cxn>
                  <a:cxn ang="0">
                    <a:pos x="143" y="1286"/>
                  </a:cxn>
                  <a:cxn ang="0">
                    <a:pos x="212" y="1286"/>
                  </a:cxn>
                  <a:cxn ang="0">
                    <a:pos x="261" y="1280"/>
                  </a:cxn>
                  <a:cxn ang="0">
                    <a:pos x="330" y="1280"/>
                  </a:cxn>
                  <a:cxn ang="0">
                    <a:pos x="399" y="1275"/>
                  </a:cxn>
                  <a:cxn ang="0">
                    <a:pos x="460" y="1271"/>
                  </a:cxn>
                  <a:cxn ang="0">
                    <a:pos x="517" y="1265"/>
                  </a:cxn>
                  <a:cxn ang="0">
                    <a:pos x="592" y="1255"/>
                  </a:cxn>
                  <a:cxn ang="0">
                    <a:pos x="660" y="1240"/>
                  </a:cxn>
                  <a:cxn ang="0">
                    <a:pos x="729" y="1220"/>
                  </a:cxn>
                  <a:cxn ang="0">
                    <a:pos x="804" y="1195"/>
                  </a:cxn>
                  <a:cxn ang="0">
                    <a:pos x="847" y="1170"/>
                  </a:cxn>
                  <a:cxn ang="0">
                    <a:pos x="916" y="1129"/>
                  </a:cxn>
                  <a:cxn ang="0">
                    <a:pos x="991" y="1074"/>
                  </a:cxn>
                  <a:cxn ang="0">
                    <a:pos x="1059" y="1008"/>
                  </a:cxn>
                  <a:cxn ang="0">
                    <a:pos x="1127" y="927"/>
                  </a:cxn>
                  <a:cxn ang="0">
                    <a:pos x="1202" y="837"/>
                  </a:cxn>
                  <a:cxn ang="0">
                    <a:pos x="1271" y="731"/>
                  </a:cxn>
                  <a:cxn ang="0">
                    <a:pos x="1345" y="620"/>
                  </a:cxn>
                  <a:cxn ang="0">
                    <a:pos x="1414" y="504"/>
                  </a:cxn>
                  <a:cxn ang="0">
                    <a:pos x="1482" y="388"/>
                  </a:cxn>
                  <a:cxn ang="0">
                    <a:pos x="1558" y="277"/>
                  </a:cxn>
                  <a:cxn ang="0">
                    <a:pos x="1626" y="182"/>
                  </a:cxn>
                  <a:cxn ang="0">
                    <a:pos x="1695" y="96"/>
                  </a:cxn>
                  <a:cxn ang="0">
                    <a:pos x="1769" y="40"/>
                  </a:cxn>
                  <a:cxn ang="0">
                    <a:pos x="1838" y="6"/>
                  </a:cxn>
                  <a:cxn ang="0">
                    <a:pos x="1906" y="0"/>
                  </a:cxn>
                  <a:cxn ang="0">
                    <a:pos x="1981" y="25"/>
                  </a:cxn>
                  <a:cxn ang="0">
                    <a:pos x="2049" y="76"/>
                  </a:cxn>
                  <a:cxn ang="0">
                    <a:pos x="2118" y="150"/>
                  </a:cxn>
                  <a:cxn ang="0">
                    <a:pos x="2193" y="242"/>
                  </a:cxn>
                  <a:cxn ang="0">
                    <a:pos x="2262" y="353"/>
                  </a:cxn>
                  <a:cxn ang="0">
                    <a:pos x="2330" y="464"/>
                  </a:cxn>
                  <a:cxn ang="0">
                    <a:pos x="2405" y="585"/>
                  </a:cxn>
                  <a:cxn ang="0">
                    <a:pos x="2473" y="695"/>
                  </a:cxn>
                  <a:cxn ang="0">
                    <a:pos x="2542" y="801"/>
                  </a:cxn>
                  <a:cxn ang="0">
                    <a:pos x="2617" y="898"/>
                  </a:cxn>
                  <a:cxn ang="0">
                    <a:pos x="2685" y="983"/>
                  </a:cxn>
                  <a:cxn ang="0">
                    <a:pos x="2753" y="1054"/>
                  </a:cxn>
                  <a:cxn ang="0">
                    <a:pos x="2829" y="1109"/>
                  </a:cxn>
                  <a:cxn ang="0">
                    <a:pos x="2872" y="1145"/>
                  </a:cxn>
                  <a:cxn ang="0">
                    <a:pos x="2947" y="1185"/>
                  </a:cxn>
                  <a:cxn ang="0">
                    <a:pos x="3015" y="1215"/>
                  </a:cxn>
                  <a:cxn ang="0">
                    <a:pos x="3084" y="1235"/>
                  </a:cxn>
                  <a:cxn ang="0">
                    <a:pos x="3158" y="1250"/>
                  </a:cxn>
                  <a:cxn ang="0">
                    <a:pos x="3227" y="1265"/>
                  </a:cxn>
                  <a:cxn ang="0">
                    <a:pos x="3277" y="1271"/>
                  </a:cxn>
                  <a:cxn ang="0">
                    <a:pos x="3346" y="1275"/>
                  </a:cxn>
                  <a:cxn ang="0">
                    <a:pos x="3401" y="1275"/>
                  </a:cxn>
                  <a:cxn ang="0">
                    <a:pos x="3464" y="1280"/>
                  </a:cxn>
                  <a:cxn ang="0">
                    <a:pos x="3533" y="1280"/>
                  </a:cxn>
                  <a:cxn ang="0">
                    <a:pos x="3607" y="1286"/>
                  </a:cxn>
                  <a:cxn ang="0">
                    <a:pos x="3676" y="1286"/>
                  </a:cxn>
                  <a:cxn ang="0">
                    <a:pos x="3744" y="1286"/>
                  </a:cxn>
                </a:cxnLst>
                <a:rect l="0" t="0" r="r" b="b"/>
                <a:pathLst>
                  <a:path w="3770" h="1287">
                    <a:moveTo>
                      <a:pt x="0" y="1286"/>
                    </a:moveTo>
                    <a:lnTo>
                      <a:pt x="25" y="1286"/>
                    </a:lnTo>
                    <a:lnTo>
                      <a:pt x="25" y="1286"/>
                    </a:lnTo>
                    <a:lnTo>
                      <a:pt x="49" y="1286"/>
                    </a:lnTo>
                    <a:lnTo>
                      <a:pt x="49" y="1286"/>
                    </a:lnTo>
                    <a:lnTo>
                      <a:pt x="68" y="1286"/>
                    </a:lnTo>
                    <a:lnTo>
                      <a:pt x="68" y="1286"/>
                    </a:lnTo>
                    <a:lnTo>
                      <a:pt x="93" y="1286"/>
                    </a:lnTo>
                    <a:lnTo>
                      <a:pt x="93" y="1286"/>
                    </a:lnTo>
                    <a:lnTo>
                      <a:pt x="118" y="1286"/>
                    </a:lnTo>
                    <a:lnTo>
                      <a:pt x="118" y="1286"/>
                    </a:lnTo>
                    <a:lnTo>
                      <a:pt x="143" y="1286"/>
                    </a:lnTo>
                    <a:lnTo>
                      <a:pt x="143" y="1286"/>
                    </a:lnTo>
                    <a:lnTo>
                      <a:pt x="162" y="1286"/>
                    </a:lnTo>
                    <a:lnTo>
                      <a:pt x="162" y="1286"/>
                    </a:lnTo>
                    <a:lnTo>
                      <a:pt x="186" y="1286"/>
                    </a:lnTo>
                    <a:lnTo>
                      <a:pt x="186" y="1286"/>
                    </a:lnTo>
                    <a:lnTo>
                      <a:pt x="212" y="1286"/>
                    </a:lnTo>
                    <a:lnTo>
                      <a:pt x="212" y="1286"/>
                    </a:lnTo>
                    <a:lnTo>
                      <a:pt x="224" y="1280"/>
                    </a:lnTo>
                    <a:lnTo>
                      <a:pt x="236" y="1280"/>
                    </a:lnTo>
                    <a:lnTo>
                      <a:pt x="236" y="1280"/>
                    </a:lnTo>
                    <a:lnTo>
                      <a:pt x="261" y="1280"/>
                    </a:lnTo>
                    <a:lnTo>
                      <a:pt x="261" y="1280"/>
                    </a:lnTo>
                    <a:lnTo>
                      <a:pt x="280" y="1280"/>
                    </a:lnTo>
                    <a:lnTo>
                      <a:pt x="280" y="1280"/>
                    </a:lnTo>
                    <a:lnTo>
                      <a:pt x="305" y="1280"/>
                    </a:lnTo>
                    <a:lnTo>
                      <a:pt x="305" y="1280"/>
                    </a:lnTo>
                    <a:lnTo>
                      <a:pt x="330" y="1280"/>
                    </a:lnTo>
                    <a:lnTo>
                      <a:pt x="330" y="1280"/>
                    </a:lnTo>
                    <a:lnTo>
                      <a:pt x="355" y="1280"/>
                    </a:lnTo>
                    <a:lnTo>
                      <a:pt x="355" y="1280"/>
                    </a:lnTo>
                    <a:lnTo>
                      <a:pt x="361" y="1275"/>
                    </a:lnTo>
                    <a:lnTo>
                      <a:pt x="373" y="1275"/>
                    </a:lnTo>
                    <a:lnTo>
                      <a:pt x="373" y="1275"/>
                    </a:lnTo>
                    <a:lnTo>
                      <a:pt x="399" y="1275"/>
                    </a:lnTo>
                    <a:lnTo>
                      <a:pt x="399" y="1275"/>
                    </a:lnTo>
                    <a:lnTo>
                      <a:pt x="424" y="1275"/>
                    </a:lnTo>
                    <a:lnTo>
                      <a:pt x="424" y="1275"/>
                    </a:lnTo>
                    <a:lnTo>
                      <a:pt x="448" y="1275"/>
                    </a:lnTo>
                    <a:lnTo>
                      <a:pt x="448" y="1275"/>
                    </a:lnTo>
                    <a:lnTo>
                      <a:pt x="460" y="1271"/>
                    </a:lnTo>
                    <a:lnTo>
                      <a:pt x="473" y="1271"/>
                    </a:lnTo>
                    <a:lnTo>
                      <a:pt x="473" y="1271"/>
                    </a:lnTo>
                    <a:lnTo>
                      <a:pt x="492" y="1271"/>
                    </a:lnTo>
                    <a:lnTo>
                      <a:pt x="492" y="1271"/>
                    </a:lnTo>
                    <a:lnTo>
                      <a:pt x="504" y="1265"/>
                    </a:lnTo>
                    <a:lnTo>
                      <a:pt x="517" y="1265"/>
                    </a:lnTo>
                    <a:lnTo>
                      <a:pt x="517" y="1265"/>
                    </a:lnTo>
                    <a:lnTo>
                      <a:pt x="542" y="1265"/>
                    </a:lnTo>
                    <a:lnTo>
                      <a:pt x="542" y="1265"/>
                    </a:lnTo>
                    <a:lnTo>
                      <a:pt x="567" y="1261"/>
                    </a:lnTo>
                    <a:lnTo>
                      <a:pt x="567" y="1261"/>
                    </a:lnTo>
                    <a:lnTo>
                      <a:pt x="592" y="1255"/>
                    </a:lnTo>
                    <a:lnTo>
                      <a:pt x="592" y="1255"/>
                    </a:lnTo>
                    <a:lnTo>
                      <a:pt x="610" y="1250"/>
                    </a:lnTo>
                    <a:lnTo>
                      <a:pt x="610" y="1250"/>
                    </a:lnTo>
                    <a:lnTo>
                      <a:pt x="635" y="1246"/>
                    </a:lnTo>
                    <a:lnTo>
                      <a:pt x="635" y="1246"/>
                    </a:lnTo>
                    <a:lnTo>
                      <a:pt x="660" y="1240"/>
                    </a:lnTo>
                    <a:lnTo>
                      <a:pt x="660" y="1240"/>
                    </a:lnTo>
                    <a:lnTo>
                      <a:pt x="685" y="1235"/>
                    </a:lnTo>
                    <a:lnTo>
                      <a:pt x="685" y="1235"/>
                    </a:lnTo>
                    <a:lnTo>
                      <a:pt x="704" y="1231"/>
                    </a:lnTo>
                    <a:lnTo>
                      <a:pt x="704" y="1231"/>
                    </a:lnTo>
                    <a:lnTo>
                      <a:pt x="729" y="1220"/>
                    </a:lnTo>
                    <a:lnTo>
                      <a:pt x="729" y="1220"/>
                    </a:lnTo>
                    <a:lnTo>
                      <a:pt x="753" y="1215"/>
                    </a:lnTo>
                    <a:lnTo>
                      <a:pt x="753" y="1215"/>
                    </a:lnTo>
                    <a:lnTo>
                      <a:pt x="778" y="1205"/>
                    </a:lnTo>
                    <a:lnTo>
                      <a:pt x="778" y="1205"/>
                    </a:lnTo>
                    <a:lnTo>
                      <a:pt x="804" y="1195"/>
                    </a:lnTo>
                    <a:lnTo>
                      <a:pt x="804" y="1195"/>
                    </a:lnTo>
                    <a:lnTo>
                      <a:pt x="822" y="1185"/>
                    </a:lnTo>
                    <a:lnTo>
                      <a:pt x="822" y="1185"/>
                    </a:lnTo>
                    <a:lnTo>
                      <a:pt x="834" y="1175"/>
                    </a:lnTo>
                    <a:lnTo>
                      <a:pt x="847" y="1170"/>
                    </a:lnTo>
                    <a:lnTo>
                      <a:pt x="847" y="1170"/>
                    </a:lnTo>
                    <a:lnTo>
                      <a:pt x="872" y="1160"/>
                    </a:lnTo>
                    <a:lnTo>
                      <a:pt x="872" y="1160"/>
                    </a:lnTo>
                    <a:lnTo>
                      <a:pt x="897" y="1145"/>
                    </a:lnTo>
                    <a:lnTo>
                      <a:pt x="897" y="1145"/>
                    </a:lnTo>
                    <a:lnTo>
                      <a:pt x="916" y="1129"/>
                    </a:lnTo>
                    <a:lnTo>
                      <a:pt x="916" y="1129"/>
                    </a:lnTo>
                    <a:lnTo>
                      <a:pt x="928" y="1120"/>
                    </a:lnTo>
                    <a:lnTo>
                      <a:pt x="941" y="1109"/>
                    </a:lnTo>
                    <a:lnTo>
                      <a:pt x="941" y="1109"/>
                    </a:lnTo>
                    <a:lnTo>
                      <a:pt x="965" y="1094"/>
                    </a:lnTo>
                    <a:lnTo>
                      <a:pt x="965" y="1094"/>
                    </a:lnTo>
                    <a:lnTo>
                      <a:pt x="991" y="1074"/>
                    </a:lnTo>
                    <a:lnTo>
                      <a:pt x="991" y="1074"/>
                    </a:lnTo>
                    <a:lnTo>
                      <a:pt x="1015" y="1054"/>
                    </a:lnTo>
                    <a:lnTo>
                      <a:pt x="1015" y="1054"/>
                    </a:lnTo>
                    <a:lnTo>
                      <a:pt x="1034" y="1028"/>
                    </a:lnTo>
                    <a:lnTo>
                      <a:pt x="1034" y="1028"/>
                    </a:lnTo>
                    <a:lnTo>
                      <a:pt x="1059" y="1008"/>
                    </a:lnTo>
                    <a:lnTo>
                      <a:pt x="1059" y="1008"/>
                    </a:lnTo>
                    <a:lnTo>
                      <a:pt x="1084" y="983"/>
                    </a:lnTo>
                    <a:lnTo>
                      <a:pt x="1084" y="983"/>
                    </a:lnTo>
                    <a:lnTo>
                      <a:pt x="1109" y="958"/>
                    </a:lnTo>
                    <a:lnTo>
                      <a:pt x="1109" y="958"/>
                    </a:lnTo>
                    <a:lnTo>
                      <a:pt x="1127" y="927"/>
                    </a:lnTo>
                    <a:lnTo>
                      <a:pt x="1127" y="927"/>
                    </a:lnTo>
                    <a:lnTo>
                      <a:pt x="1152" y="898"/>
                    </a:lnTo>
                    <a:lnTo>
                      <a:pt x="1152" y="898"/>
                    </a:lnTo>
                    <a:lnTo>
                      <a:pt x="1177" y="868"/>
                    </a:lnTo>
                    <a:lnTo>
                      <a:pt x="1177" y="868"/>
                    </a:lnTo>
                    <a:lnTo>
                      <a:pt x="1202" y="837"/>
                    </a:lnTo>
                    <a:lnTo>
                      <a:pt x="1202" y="837"/>
                    </a:lnTo>
                    <a:lnTo>
                      <a:pt x="1227" y="801"/>
                    </a:lnTo>
                    <a:lnTo>
                      <a:pt x="1227" y="801"/>
                    </a:lnTo>
                    <a:lnTo>
                      <a:pt x="1246" y="766"/>
                    </a:lnTo>
                    <a:lnTo>
                      <a:pt x="1246" y="766"/>
                    </a:lnTo>
                    <a:lnTo>
                      <a:pt x="1271" y="731"/>
                    </a:lnTo>
                    <a:lnTo>
                      <a:pt x="1271" y="731"/>
                    </a:lnTo>
                    <a:lnTo>
                      <a:pt x="1296" y="695"/>
                    </a:lnTo>
                    <a:lnTo>
                      <a:pt x="1296" y="695"/>
                    </a:lnTo>
                    <a:lnTo>
                      <a:pt x="1320" y="661"/>
                    </a:lnTo>
                    <a:lnTo>
                      <a:pt x="1320" y="661"/>
                    </a:lnTo>
                    <a:lnTo>
                      <a:pt x="1345" y="620"/>
                    </a:lnTo>
                    <a:lnTo>
                      <a:pt x="1345" y="620"/>
                    </a:lnTo>
                    <a:lnTo>
                      <a:pt x="1364" y="585"/>
                    </a:lnTo>
                    <a:lnTo>
                      <a:pt x="1364" y="585"/>
                    </a:lnTo>
                    <a:lnTo>
                      <a:pt x="1389" y="545"/>
                    </a:lnTo>
                    <a:lnTo>
                      <a:pt x="1389" y="545"/>
                    </a:lnTo>
                    <a:lnTo>
                      <a:pt x="1414" y="504"/>
                    </a:lnTo>
                    <a:lnTo>
                      <a:pt x="1414" y="504"/>
                    </a:lnTo>
                    <a:lnTo>
                      <a:pt x="1439" y="464"/>
                    </a:lnTo>
                    <a:lnTo>
                      <a:pt x="1439" y="464"/>
                    </a:lnTo>
                    <a:lnTo>
                      <a:pt x="1457" y="428"/>
                    </a:lnTo>
                    <a:lnTo>
                      <a:pt x="1457" y="428"/>
                    </a:lnTo>
                    <a:lnTo>
                      <a:pt x="1482" y="388"/>
                    </a:lnTo>
                    <a:lnTo>
                      <a:pt x="1482" y="388"/>
                    </a:lnTo>
                    <a:lnTo>
                      <a:pt x="1508" y="353"/>
                    </a:lnTo>
                    <a:lnTo>
                      <a:pt x="1508" y="353"/>
                    </a:lnTo>
                    <a:lnTo>
                      <a:pt x="1533" y="312"/>
                    </a:lnTo>
                    <a:lnTo>
                      <a:pt x="1533" y="312"/>
                    </a:lnTo>
                    <a:lnTo>
                      <a:pt x="1558" y="277"/>
                    </a:lnTo>
                    <a:lnTo>
                      <a:pt x="1558" y="277"/>
                    </a:lnTo>
                    <a:lnTo>
                      <a:pt x="1576" y="242"/>
                    </a:lnTo>
                    <a:lnTo>
                      <a:pt x="1576" y="242"/>
                    </a:lnTo>
                    <a:lnTo>
                      <a:pt x="1601" y="211"/>
                    </a:lnTo>
                    <a:lnTo>
                      <a:pt x="1601" y="211"/>
                    </a:lnTo>
                    <a:lnTo>
                      <a:pt x="1626" y="182"/>
                    </a:lnTo>
                    <a:lnTo>
                      <a:pt x="1626" y="182"/>
                    </a:lnTo>
                    <a:lnTo>
                      <a:pt x="1650" y="150"/>
                    </a:lnTo>
                    <a:lnTo>
                      <a:pt x="1650" y="150"/>
                    </a:lnTo>
                    <a:lnTo>
                      <a:pt x="1670" y="121"/>
                    </a:lnTo>
                    <a:lnTo>
                      <a:pt x="1670" y="121"/>
                    </a:lnTo>
                    <a:lnTo>
                      <a:pt x="1695" y="96"/>
                    </a:lnTo>
                    <a:lnTo>
                      <a:pt x="1695" y="96"/>
                    </a:lnTo>
                    <a:lnTo>
                      <a:pt x="1719" y="76"/>
                    </a:lnTo>
                    <a:lnTo>
                      <a:pt x="1719" y="76"/>
                    </a:lnTo>
                    <a:lnTo>
                      <a:pt x="1744" y="56"/>
                    </a:lnTo>
                    <a:lnTo>
                      <a:pt x="1744" y="56"/>
                    </a:lnTo>
                    <a:lnTo>
                      <a:pt x="1769" y="40"/>
                    </a:lnTo>
                    <a:lnTo>
                      <a:pt x="1769" y="40"/>
                    </a:lnTo>
                    <a:lnTo>
                      <a:pt x="1788" y="25"/>
                    </a:lnTo>
                    <a:lnTo>
                      <a:pt x="1788" y="25"/>
                    </a:lnTo>
                    <a:lnTo>
                      <a:pt x="1813" y="15"/>
                    </a:lnTo>
                    <a:lnTo>
                      <a:pt x="1813" y="15"/>
                    </a:lnTo>
                    <a:lnTo>
                      <a:pt x="1838" y="6"/>
                    </a:lnTo>
                    <a:lnTo>
                      <a:pt x="1838" y="6"/>
                    </a:lnTo>
                    <a:lnTo>
                      <a:pt x="1863" y="0"/>
                    </a:lnTo>
                    <a:lnTo>
                      <a:pt x="1863" y="0"/>
                    </a:lnTo>
                    <a:lnTo>
                      <a:pt x="1881" y="0"/>
                    </a:lnTo>
                    <a:lnTo>
                      <a:pt x="1881" y="0"/>
                    </a:lnTo>
                    <a:lnTo>
                      <a:pt x="1906" y="0"/>
                    </a:lnTo>
                    <a:lnTo>
                      <a:pt x="1906" y="0"/>
                    </a:lnTo>
                    <a:lnTo>
                      <a:pt x="1932" y="6"/>
                    </a:lnTo>
                    <a:lnTo>
                      <a:pt x="1932" y="6"/>
                    </a:lnTo>
                    <a:lnTo>
                      <a:pt x="1956" y="15"/>
                    </a:lnTo>
                    <a:lnTo>
                      <a:pt x="1956" y="15"/>
                    </a:lnTo>
                    <a:lnTo>
                      <a:pt x="1981" y="25"/>
                    </a:lnTo>
                    <a:lnTo>
                      <a:pt x="1981" y="25"/>
                    </a:lnTo>
                    <a:lnTo>
                      <a:pt x="2000" y="40"/>
                    </a:lnTo>
                    <a:lnTo>
                      <a:pt x="2000" y="40"/>
                    </a:lnTo>
                    <a:lnTo>
                      <a:pt x="2024" y="56"/>
                    </a:lnTo>
                    <a:lnTo>
                      <a:pt x="2024" y="56"/>
                    </a:lnTo>
                    <a:lnTo>
                      <a:pt x="2049" y="76"/>
                    </a:lnTo>
                    <a:lnTo>
                      <a:pt x="2049" y="76"/>
                    </a:lnTo>
                    <a:lnTo>
                      <a:pt x="2074" y="96"/>
                    </a:lnTo>
                    <a:lnTo>
                      <a:pt x="2074" y="96"/>
                    </a:lnTo>
                    <a:lnTo>
                      <a:pt x="2099" y="121"/>
                    </a:lnTo>
                    <a:lnTo>
                      <a:pt x="2099" y="121"/>
                    </a:lnTo>
                    <a:lnTo>
                      <a:pt x="2118" y="150"/>
                    </a:lnTo>
                    <a:lnTo>
                      <a:pt x="2118" y="150"/>
                    </a:lnTo>
                    <a:lnTo>
                      <a:pt x="2143" y="182"/>
                    </a:lnTo>
                    <a:lnTo>
                      <a:pt x="2143" y="182"/>
                    </a:lnTo>
                    <a:lnTo>
                      <a:pt x="2168" y="211"/>
                    </a:lnTo>
                    <a:lnTo>
                      <a:pt x="2168" y="211"/>
                    </a:lnTo>
                    <a:lnTo>
                      <a:pt x="2193" y="242"/>
                    </a:lnTo>
                    <a:lnTo>
                      <a:pt x="2193" y="242"/>
                    </a:lnTo>
                    <a:lnTo>
                      <a:pt x="2212" y="277"/>
                    </a:lnTo>
                    <a:lnTo>
                      <a:pt x="2212" y="277"/>
                    </a:lnTo>
                    <a:lnTo>
                      <a:pt x="2237" y="312"/>
                    </a:lnTo>
                    <a:lnTo>
                      <a:pt x="2237" y="312"/>
                    </a:lnTo>
                    <a:lnTo>
                      <a:pt x="2262" y="353"/>
                    </a:lnTo>
                    <a:lnTo>
                      <a:pt x="2262" y="353"/>
                    </a:lnTo>
                    <a:lnTo>
                      <a:pt x="2286" y="388"/>
                    </a:lnTo>
                    <a:lnTo>
                      <a:pt x="2286" y="388"/>
                    </a:lnTo>
                    <a:lnTo>
                      <a:pt x="2311" y="428"/>
                    </a:lnTo>
                    <a:lnTo>
                      <a:pt x="2311" y="428"/>
                    </a:lnTo>
                    <a:lnTo>
                      <a:pt x="2330" y="464"/>
                    </a:lnTo>
                    <a:lnTo>
                      <a:pt x="2330" y="464"/>
                    </a:lnTo>
                    <a:lnTo>
                      <a:pt x="2355" y="504"/>
                    </a:lnTo>
                    <a:lnTo>
                      <a:pt x="2355" y="504"/>
                    </a:lnTo>
                    <a:lnTo>
                      <a:pt x="2379" y="545"/>
                    </a:lnTo>
                    <a:lnTo>
                      <a:pt x="2379" y="545"/>
                    </a:lnTo>
                    <a:lnTo>
                      <a:pt x="2405" y="585"/>
                    </a:lnTo>
                    <a:lnTo>
                      <a:pt x="2405" y="585"/>
                    </a:lnTo>
                    <a:lnTo>
                      <a:pt x="2423" y="620"/>
                    </a:lnTo>
                    <a:lnTo>
                      <a:pt x="2423" y="620"/>
                    </a:lnTo>
                    <a:lnTo>
                      <a:pt x="2448" y="661"/>
                    </a:lnTo>
                    <a:lnTo>
                      <a:pt x="2448" y="661"/>
                    </a:lnTo>
                    <a:lnTo>
                      <a:pt x="2473" y="695"/>
                    </a:lnTo>
                    <a:lnTo>
                      <a:pt x="2473" y="695"/>
                    </a:lnTo>
                    <a:lnTo>
                      <a:pt x="2498" y="731"/>
                    </a:lnTo>
                    <a:lnTo>
                      <a:pt x="2498" y="731"/>
                    </a:lnTo>
                    <a:lnTo>
                      <a:pt x="2523" y="766"/>
                    </a:lnTo>
                    <a:lnTo>
                      <a:pt x="2523" y="766"/>
                    </a:lnTo>
                    <a:lnTo>
                      <a:pt x="2542" y="801"/>
                    </a:lnTo>
                    <a:lnTo>
                      <a:pt x="2542" y="801"/>
                    </a:lnTo>
                    <a:lnTo>
                      <a:pt x="2567" y="837"/>
                    </a:lnTo>
                    <a:lnTo>
                      <a:pt x="2567" y="837"/>
                    </a:lnTo>
                    <a:lnTo>
                      <a:pt x="2591" y="868"/>
                    </a:lnTo>
                    <a:lnTo>
                      <a:pt x="2591" y="868"/>
                    </a:lnTo>
                    <a:lnTo>
                      <a:pt x="2617" y="898"/>
                    </a:lnTo>
                    <a:lnTo>
                      <a:pt x="2617" y="898"/>
                    </a:lnTo>
                    <a:lnTo>
                      <a:pt x="2636" y="927"/>
                    </a:lnTo>
                    <a:lnTo>
                      <a:pt x="2636" y="927"/>
                    </a:lnTo>
                    <a:lnTo>
                      <a:pt x="2660" y="958"/>
                    </a:lnTo>
                    <a:lnTo>
                      <a:pt x="2660" y="958"/>
                    </a:lnTo>
                    <a:lnTo>
                      <a:pt x="2685" y="983"/>
                    </a:lnTo>
                    <a:lnTo>
                      <a:pt x="2685" y="983"/>
                    </a:lnTo>
                    <a:lnTo>
                      <a:pt x="2710" y="1008"/>
                    </a:lnTo>
                    <a:lnTo>
                      <a:pt x="2710" y="1008"/>
                    </a:lnTo>
                    <a:lnTo>
                      <a:pt x="2735" y="1028"/>
                    </a:lnTo>
                    <a:lnTo>
                      <a:pt x="2735" y="1028"/>
                    </a:lnTo>
                    <a:lnTo>
                      <a:pt x="2753" y="1054"/>
                    </a:lnTo>
                    <a:lnTo>
                      <a:pt x="2753" y="1054"/>
                    </a:lnTo>
                    <a:lnTo>
                      <a:pt x="2778" y="1074"/>
                    </a:lnTo>
                    <a:lnTo>
                      <a:pt x="2778" y="1074"/>
                    </a:lnTo>
                    <a:lnTo>
                      <a:pt x="2804" y="1094"/>
                    </a:lnTo>
                    <a:lnTo>
                      <a:pt x="2804" y="1094"/>
                    </a:lnTo>
                    <a:lnTo>
                      <a:pt x="2829" y="1109"/>
                    </a:lnTo>
                    <a:lnTo>
                      <a:pt x="2829" y="1109"/>
                    </a:lnTo>
                    <a:lnTo>
                      <a:pt x="2841" y="1120"/>
                    </a:lnTo>
                    <a:lnTo>
                      <a:pt x="2853" y="1129"/>
                    </a:lnTo>
                    <a:lnTo>
                      <a:pt x="2853" y="1129"/>
                    </a:lnTo>
                    <a:lnTo>
                      <a:pt x="2872" y="1145"/>
                    </a:lnTo>
                    <a:lnTo>
                      <a:pt x="2872" y="1145"/>
                    </a:lnTo>
                    <a:lnTo>
                      <a:pt x="2897" y="1160"/>
                    </a:lnTo>
                    <a:lnTo>
                      <a:pt x="2897" y="1160"/>
                    </a:lnTo>
                    <a:lnTo>
                      <a:pt x="2922" y="1170"/>
                    </a:lnTo>
                    <a:lnTo>
                      <a:pt x="2922" y="1170"/>
                    </a:lnTo>
                    <a:lnTo>
                      <a:pt x="2934" y="1175"/>
                    </a:lnTo>
                    <a:lnTo>
                      <a:pt x="2947" y="1185"/>
                    </a:lnTo>
                    <a:lnTo>
                      <a:pt x="2947" y="1185"/>
                    </a:lnTo>
                    <a:lnTo>
                      <a:pt x="2966" y="1195"/>
                    </a:lnTo>
                    <a:lnTo>
                      <a:pt x="2966" y="1195"/>
                    </a:lnTo>
                    <a:lnTo>
                      <a:pt x="2990" y="1205"/>
                    </a:lnTo>
                    <a:lnTo>
                      <a:pt x="2990" y="1205"/>
                    </a:lnTo>
                    <a:lnTo>
                      <a:pt x="3015" y="1215"/>
                    </a:lnTo>
                    <a:lnTo>
                      <a:pt x="3015" y="1215"/>
                    </a:lnTo>
                    <a:lnTo>
                      <a:pt x="3040" y="1220"/>
                    </a:lnTo>
                    <a:lnTo>
                      <a:pt x="3040" y="1220"/>
                    </a:lnTo>
                    <a:lnTo>
                      <a:pt x="3065" y="1231"/>
                    </a:lnTo>
                    <a:lnTo>
                      <a:pt x="3065" y="1231"/>
                    </a:lnTo>
                    <a:lnTo>
                      <a:pt x="3084" y="1235"/>
                    </a:lnTo>
                    <a:lnTo>
                      <a:pt x="3084" y="1235"/>
                    </a:lnTo>
                    <a:lnTo>
                      <a:pt x="3109" y="1240"/>
                    </a:lnTo>
                    <a:lnTo>
                      <a:pt x="3109" y="1240"/>
                    </a:lnTo>
                    <a:lnTo>
                      <a:pt x="3134" y="1246"/>
                    </a:lnTo>
                    <a:lnTo>
                      <a:pt x="3134" y="1246"/>
                    </a:lnTo>
                    <a:lnTo>
                      <a:pt x="3158" y="1250"/>
                    </a:lnTo>
                    <a:lnTo>
                      <a:pt x="3158" y="1250"/>
                    </a:lnTo>
                    <a:lnTo>
                      <a:pt x="3177" y="1255"/>
                    </a:lnTo>
                    <a:lnTo>
                      <a:pt x="3177" y="1255"/>
                    </a:lnTo>
                    <a:lnTo>
                      <a:pt x="3202" y="1261"/>
                    </a:lnTo>
                    <a:lnTo>
                      <a:pt x="3202" y="1261"/>
                    </a:lnTo>
                    <a:lnTo>
                      <a:pt x="3227" y="1265"/>
                    </a:lnTo>
                    <a:lnTo>
                      <a:pt x="3227" y="1265"/>
                    </a:lnTo>
                    <a:lnTo>
                      <a:pt x="3252" y="1265"/>
                    </a:lnTo>
                    <a:lnTo>
                      <a:pt x="3252" y="1265"/>
                    </a:lnTo>
                    <a:lnTo>
                      <a:pt x="3264" y="1265"/>
                    </a:lnTo>
                    <a:lnTo>
                      <a:pt x="3277" y="1271"/>
                    </a:lnTo>
                    <a:lnTo>
                      <a:pt x="3277" y="1271"/>
                    </a:lnTo>
                    <a:lnTo>
                      <a:pt x="3295" y="1271"/>
                    </a:lnTo>
                    <a:lnTo>
                      <a:pt x="3295" y="1271"/>
                    </a:lnTo>
                    <a:lnTo>
                      <a:pt x="3308" y="1271"/>
                    </a:lnTo>
                    <a:lnTo>
                      <a:pt x="3321" y="1275"/>
                    </a:lnTo>
                    <a:lnTo>
                      <a:pt x="3321" y="1275"/>
                    </a:lnTo>
                    <a:lnTo>
                      <a:pt x="3346" y="1275"/>
                    </a:lnTo>
                    <a:lnTo>
                      <a:pt x="3346" y="1275"/>
                    </a:lnTo>
                    <a:lnTo>
                      <a:pt x="3370" y="1275"/>
                    </a:lnTo>
                    <a:lnTo>
                      <a:pt x="3370" y="1275"/>
                    </a:lnTo>
                    <a:lnTo>
                      <a:pt x="3389" y="1275"/>
                    </a:lnTo>
                    <a:lnTo>
                      <a:pt x="3389" y="1275"/>
                    </a:lnTo>
                    <a:lnTo>
                      <a:pt x="3401" y="1275"/>
                    </a:lnTo>
                    <a:lnTo>
                      <a:pt x="3414" y="1280"/>
                    </a:lnTo>
                    <a:lnTo>
                      <a:pt x="3414" y="1280"/>
                    </a:lnTo>
                    <a:lnTo>
                      <a:pt x="3439" y="1280"/>
                    </a:lnTo>
                    <a:lnTo>
                      <a:pt x="3439" y="1280"/>
                    </a:lnTo>
                    <a:lnTo>
                      <a:pt x="3464" y="1280"/>
                    </a:lnTo>
                    <a:lnTo>
                      <a:pt x="3464" y="1280"/>
                    </a:lnTo>
                    <a:lnTo>
                      <a:pt x="3488" y="1280"/>
                    </a:lnTo>
                    <a:lnTo>
                      <a:pt x="3488" y="1280"/>
                    </a:lnTo>
                    <a:lnTo>
                      <a:pt x="3508" y="1280"/>
                    </a:lnTo>
                    <a:lnTo>
                      <a:pt x="3508" y="1280"/>
                    </a:lnTo>
                    <a:lnTo>
                      <a:pt x="3533" y="1280"/>
                    </a:lnTo>
                    <a:lnTo>
                      <a:pt x="3533" y="1280"/>
                    </a:lnTo>
                    <a:lnTo>
                      <a:pt x="3545" y="1280"/>
                    </a:lnTo>
                    <a:lnTo>
                      <a:pt x="3557" y="1286"/>
                    </a:lnTo>
                    <a:lnTo>
                      <a:pt x="3557" y="1286"/>
                    </a:lnTo>
                    <a:lnTo>
                      <a:pt x="3582" y="1286"/>
                    </a:lnTo>
                    <a:lnTo>
                      <a:pt x="3582" y="1286"/>
                    </a:lnTo>
                    <a:lnTo>
                      <a:pt x="3607" y="1286"/>
                    </a:lnTo>
                    <a:lnTo>
                      <a:pt x="3607" y="1286"/>
                    </a:lnTo>
                    <a:lnTo>
                      <a:pt x="3626" y="1286"/>
                    </a:lnTo>
                    <a:lnTo>
                      <a:pt x="3626" y="1286"/>
                    </a:lnTo>
                    <a:lnTo>
                      <a:pt x="3651" y="1286"/>
                    </a:lnTo>
                    <a:lnTo>
                      <a:pt x="3651" y="1286"/>
                    </a:lnTo>
                    <a:lnTo>
                      <a:pt x="3676" y="1286"/>
                    </a:lnTo>
                    <a:lnTo>
                      <a:pt x="3676" y="1286"/>
                    </a:lnTo>
                    <a:lnTo>
                      <a:pt x="3701" y="1286"/>
                    </a:lnTo>
                    <a:lnTo>
                      <a:pt x="3701" y="1286"/>
                    </a:lnTo>
                    <a:lnTo>
                      <a:pt x="3719" y="1286"/>
                    </a:lnTo>
                    <a:lnTo>
                      <a:pt x="3719" y="1286"/>
                    </a:lnTo>
                    <a:lnTo>
                      <a:pt x="3744" y="1286"/>
                    </a:lnTo>
                    <a:lnTo>
                      <a:pt x="3744" y="1286"/>
                    </a:lnTo>
                    <a:lnTo>
                      <a:pt x="3769" y="1286"/>
                    </a:lnTo>
                    <a:lnTo>
                      <a:pt x="3769" y="1286"/>
                    </a:lnTo>
                    <a:lnTo>
                      <a:pt x="0" y="1286"/>
                    </a:lnTo>
                    <a:lnTo>
                      <a:pt x="0" y="1286"/>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25606" name="Line 6"/>
              <p:cNvSpPr>
                <a:spLocks noChangeShapeType="1"/>
              </p:cNvSpPr>
              <p:nvPr/>
            </p:nvSpPr>
            <p:spPr bwMode="auto">
              <a:xfrm flipH="1">
                <a:off x="1811" y="3063"/>
                <a:ext cx="3769" cy="0"/>
              </a:xfrm>
              <a:prstGeom prst="line">
                <a:avLst/>
              </a:prstGeom>
              <a:noFill/>
              <a:ln w="9405">
                <a:solidFill>
                  <a:srgbClr val="000000"/>
                </a:solidFill>
                <a:round/>
                <a:headEnd/>
                <a:tailEnd/>
              </a:ln>
              <a:effectLst/>
            </p:spPr>
            <p:txBody>
              <a:bodyPr wrap="none" anchor="ctr"/>
              <a:lstStyle/>
              <a:p>
                <a:endParaRPr lang="en-US"/>
              </a:p>
            </p:txBody>
          </p:sp>
          <p:sp>
            <p:nvSpPr>
              <p:cNvPr id="25607" name="Line 7"/>
              <p:cNvSpPr>
                <a:spLocks noChangeShapeType="1"/>
              </p:cNvSpPr>
              <p:nvPr/>
            </p:nvSpPr>
            <p:spPr bwMode="auto">
              <a:xfrm flipH="1">
                <a:off x="873" y="3063"/>
                <a:ext cx="3769" cy="0"/>
              </a:xfrm>
              <a:prstGeom prst="line">
                <a:avLst/>
              </a:prstGeom>
              <a:noFill/>
              <a:ln w="9405">
                <a:solidFill>
                  <a:srgbClr val="000000"/>
                </a:solidFill>
                <a:round/>
                <a:headEnd/>
                <a:tailEnd/>
              </a:ln>
              <a:effectLst/>
            </p:spPr>
            <p:txBody>
              <a:bodyPr wrap="none" anchor="ctr"/>
              <a:lstStyle/>
              <a:p>
                <a:endParaRPr lang="en-US"/>
              </a:p>
            </p:txBody>
          </p:sp>
          <p:sp>
            <p:nvSpPr>
              <p:cNvPr id="25608" name="Line 8"/>
              <p:cNvSpPr>
                <a:spLocks noChangeShapeType="1"/>
              </p:cNvSpPr>
              <p:nvPr/>
            </p:nvSpPr>
            <p:spPr bwMode="auto">
              <a:xfrm flipV="1">
                <a:off x="873" y="3063"/>
                <a:ext cx="0" cy="20"/>
              </a:xfrm>
              <a:prstGeom prst="line">
                <a:avLst/>
              </a:prstGeom>
              <a:noFill/>
              <a:ln w="9405">
                <a:solidFill>
                  <a:srgbClr val="000000"/>
                </a:solidFill>
                <a:round/>
                <a:headEnd/>
                <a:tailEnd/>
              </a:ln>
              <a:effectLst/>
            </p:spPr>
            <p:txBody>
              <a:bodyPr wrap="none" anchor="ctr"/>
              <a:lstStyle/>
              <a:p>
                <a:endParaRPr lang="en-US"/>
              </a:p>
            </p:txBody>
          </p:sp>
          <p:sp>
            <p:nvSpPr>
              <p:cNvPr id="25609" name="Line 9"/>
              <p:cNvSpPr>
                <a:spLocks noChangeShapeType="1"/>
              </p:cNvSpPr>
              <p:nvPr/>
            </p:nvSpPr>
            <p:spPr bwMode="auto">
              <a:xfrm flipV="1">
                <a:off x="1346" y="3063"/>
                <a:ext cx="0" cy="20"/>
              </a:xfrm>
              <a:prstGeom prst="line">
                <a:avLst/>
              </a:prstGeom>
              <a:noFill/>
              <a:ln w="9405">
                <a:solidFill>
                  <a:srgbClr val="000000"/>
                </a:solidFill>
                <a:round/>
                <a:headEnd/>
                <a:tailEnd/>
              </a:ln>
              <a:effectLst/>
            </p:spPr>
            <p:txBody>
              <a:bodyPr wrap="none" anchor="ctr"/>
              <a:lstStyle/>
              <a:p>
                <a:endParaRPr lang="en-US"/>
              </a:p>
            </p:txBody>
          </p:sp>
          <p:sp>
            <p:nvSpPr>
              <p:cNvPr id="25610" name="Line 10"/>
              <p:cNvSpPr>
                <a:spLocks noChangeShapeType="1"/>
              </p:cNvSpPr>
              <p:nvPr/>
            </p:nvSpPr>
            <p:spPr bwMode="auto">
              <a:xfrm flipV="1">
                <a:off x="1813" y="3063"/>
                <a:ext cx="0" cy="20"/>
              </a:xfrm>
              <a:prstGeom prst="line">
                <a:avLst/>
              </a:prstGeom>
              <a:noFill/>
              <a:ln w="9405">
                <a:solidFill>
                  <a:srgbClr val="000000"/>
                </a:solidFill>
                <a:round/>
                <a:headEnd/>
                <a:tailEnd/>
              </a:ln>
              <a:effectLst/>
            </p:spPr>
            <p:txBody>
              <a:bodyPr wrap="none" anchor="ctr"/>
              <a:lstStyle/>
              <a:p>
                <a:endParaRPr lang="en-US"/>
              </a:p>
            </p:txBody>
          </p:sp>
          <p:sp>
            <p:nvSpPr>
              <p:cNvPr id="25611" name="Line 11"/>
              <p:cNvSpPr>
                <a:spLocks noChangeShapeType="1"/>
              </p:cNvSpPr>
              <p:nvPr/>
            </p:nvSpPr>
            <p:spPr bwMode="auto">
              <a:xfrm flipV="1">
                <a:off x="2287" y="3063"/>
                <a:ext cx="0" cy="20"/>
              </a:xfrm>
              <a:prstGeom prst="line">
                <a:avLst/>
              </a:prstGeom>
              <a:noFill/>
              <a:ln w="9405">
                <a:solidFill>
                  <a:srgbClr val="000000"/>
                </a:solidFill>
                <a:round/>
                <a:headEnd/>
                <a:tailEnd/>
              </a:ln>
              <a:effectLst/>
            </p:spPr>
            <p:txBody>
              <a:bodyPr wrap="none" anchor="ctr"/>
              <a:lstStyle/>
              <a:p>
                <a:endParaRPr lang="en-US"/>
              </a:p>
            </p:txBody>
          </p:sp>
          <p:sp>
            <p:nvSpPr>
              <p:cNvPr id="25612" name="Line 12"/>
              <p:cNvSpPr>
                <a:spLocks noChangeShapeType="1"/>
              </p:cNvSpPr>
              <p:nvPr/>
            </p:nvSpPr>
            <p:spPr bwMode="auto">
              <a:xfrm flipV="1">
                <a:off x="2761" y="3063"/>
                <a:ext cx="0" cy="20"/>
              </a:xfrm>
              <a:prstGeom prst="line">
                <a:avLst/>
              </a:prstGeom>
              <a:noFill/>
              <a:ln w="9405">
                <a:solidFill>
                  <a:srgbClr val="000000"/>
                </a:solidFill>
                <a:round/>
                <a:headEnd/>
                <a:tailEnd/>
              </a:ln>
              <a:effectLst/>
            </p:spPr>
            <p:txBody>
              <a:bodyPr wrap="none" anchor="ctr"/>
              <a:lstStyle/>
              <a:p>
                <a:endParaRPr lang="en-US"/>
              </a:p>
            </p:txBody>
          </p:sp>
          <p:sp>
            <p:nvSpPr>
              <p:cNvPr id="25613" name="Line 13"/>
              <p:cNvSpPr>
                <a:spLocks noChangeShapeType="1"/>
              </p:cNvSpPr>
              <p:nvPr/>
            </p:nvSpPr>
            <p:spPr bwMode="auto">
              <a:xfrm flipV="1">
                <a:off x="3227" y="3063"/>
                <a:ext cx="0" cy="20"/>
              </a:xfrm>
              <a:prstGeom prst="line">
                <a:avLst/>
              </a:prstGeom>
              <a:noFill/>
              <a:ln w="9405">
                <a:solidFill>
                  <a:srgbClr val="000000"/>
                </a:solidFill>
                <a:round/>
                <a:headEnd/>
                <a:tailEnd/>
              </a:ln>
              <a:effectLst/>
            </p:spPr>
            <p:txBody>
              <a:bodyPr wrap="none" anchor="ctr"/>
              <a:lstStyle/>
              <a:p>
                <a:endParaRPr lang="en-US"/>
              </a:p>
            </p:txBody>
          </p:sp>
          <p:sp>
            <p:nvSpPr>
              <p:cNvPr id="25614" name="Line 14"/>
              <p:cNvSpPr>
                <a:spLocks noChangeShapeType="1"/>
              </p:cNvSpPr>
              <p:nvPr/>
            </p:nvSpPr>
            <p:spPr bwMode="auto">
              <a:xfrm flipV="1">
                <a:off x="3702" y="3063"/>
                <a:ext cx="0" cy="20"/>
              </a:xfrm>
              <a:prstGeom prst="line">
                <a:avLst/>
              </a:prstGeom>
              <a:noFill/>
              <a:ln w="9405">
                <a:solidFill>
                  <a:srgbClr val="000000"/>
                </a:solidFill>
                <a:round/>
                <a:headEnd/>
                <a:tailEnd/>
              </a:ln>
              <a:effectLst/>
            </p:spPr>
            <p:txBody>
              <a:bodyPr wrap="none" anchor="ctr"/>
              <a:lstStyle/>
              <a:p>
                <a:endParaRPr lang="en-US"/>
              </a:p>
            </p:txBody>
          </p:sp>
          <p:sp>
            <p:nvSpPr>
              <p:cNvPr id="25615" name="Line 15"/>
              <p:cNvSpPr>
                <a:spLocks noChangeShapeType="1"/>
              </p:cNvSpPr>
              <p:nvPr/>
            </p:nvSpPr>
            <p:spPr bwMode="auto">
              <a:xfrm flipV="1">
                <a:off x="4168" y="3063"/>
                <a:ext cx="0" cy="20"/>
              </a:xfrm>
              <a:prstGeom prst="line">
                <a:avLst/>
              </a:prstGeom>
              <a:noFill/>
              <a:ln w="9405">
                <a:solidFill>
                  <a:srgbClr val="000000"/>
                </a:solidFill>
                <a:round/>
                <a:headEnd/>
                <a:tailEnd/>
              </a:ln>
              <a:effectLst/>
            </p:spPr>
            <p:txBody>
              <a:bodyPr wrap="none" anchor="ctr"/>
              <a:lstStyle/>
              <a:p>
                <a:endParaRPr lang="en-US"/>
              </a:p>
            </p:txBody>
          </p:sp>
          <p:sp>
            <p:nvSpPr>
              <p:cNvPr id="25616" name="Line 16"/>
              <p:cNvSpPr>
                <a:spLocks noChangeShapeType="1"/>
              </p:cNvSpPr>
              <p:nvPr/>
            </p:nvSpPr>
            <p:spPr bwMode="auto">
              <a:xfrm flipV="1">
                <a:off x="4642" y="3063"/>
                <a:ext cx="0" cy="20"/>
              </a:xfrm>
              <a:prstGeom prst="line">
                <a:avLst/>
              </a:prstGeom>
              <a:noFill/>
              <a:ln w="9405">
                <a:solidFill>
                  <a:srgbClr val="000000"/>
                </a:solidFill>
                <a:round/>
                <a:headEnd/>
                <a:tailEnd/>
              </a:ln>
              <a:effectLst/>
            </p:spPr>
            <p:txBody>
              <a:bodyPr wrap="none" anchor="ctr"/>
              <a:lstStyle/>
              <a:p>
                <a:endParaRPr lang="en-US"/>
              </a:p>
            </p:txBody>
          </p:sp>
          <p:sp>
            <p:nvSpPr>
              <p:cNvPr id="25617" name="Text Box 17"/>
              <p:cNvSpPr txBox="1">
                <a:spLocks noChangeArrowheads="1"/>
              </p:cNvSpPr>
              <p:nvPr/>
            </p:nvSpPr>
            <p:spPr bwMode="auto">
              <a:xfrm>
                <a:off x="811"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10</a:t>
                </a:r>
                <a:endParaRPr lang="en-US"/>
              </a:p>
            </p:txBody>
          </p:sp>
          <p:sp>
            <p:nvSpPr>
              <p:cNvPr id="25618" name="Text Box 18"/>
              <p:cNvSpPr txBox="1">
                <a:spLocks noChangeArrowheads="1"/>
              </p:cNvSpPr>
              <p:nvPr/>
            </p:nvSpPr>
            <p:spPr bwMode="auto">
              <a:xfrm>
                <a:off x="1284"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12</a:t>
                </a:r>
                <a:endParaRPr lang="en-US"/>
              </a:p>
            </p:txBody>
          </p:sp>
          <p:sp>
            <p:nvSpPr>
              <p:cNvPr id="25619" name="Text Box 19"/>
              <p:cNvSpPr txBox="1">
                <a:spLocks noChangeArrowheads="1"/>
              </p:cNvSpPr>
              <p:nvPr/>
            </p:nvSpPr>
            <p:spPr bwMode="auto">
              <a:xfrm>
                <a:off x="1757"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14</a:t>
                </a:r>
                <a:endParaRPr lang="en-US"/>
              </a:p>
            </p:txBody>
          </p:sp>
          <p:sp>
            <p:nvSpPr>
              <p:cNvPr id="25620" name="Text Box 20"/>
              <p:cNvSpPr txBox="1">
                <a:spLocks noChangeArrowheads="1"/>
              </p:cNvSpPr>
              <p:nvPr/>
            </p:nvSpPr>
            <p:spPr bwMode="auto">
              <a:xfrm>
                <a:off x="2229"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16</a:t>
                </a:r>
                <a:endParaRPr lang="en-US"/>
              </a:p>
            </p:txBody>
          </p:sp>
          <p:sp>
            <p:nvSpPr>
              <p:cNvPr id="25621" name="Text Box 21"/>
              <p:cNvSpPr txBox="1">
                <a:spLocks noChangeArrowheads="1"/>
              </p:cNvSpPr>
              <p:nvPr/>
            </p:nvSpPr>
            <p:spPr bwMode="auto">
              <a:xfrm>
                <a:off x="2702"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18</a:t>
                </a:r>
                <a:endParaRPr lang="en-US"/>
              </a:p>
            </p:txBody>
          </p:sp>
          <p:sp>
            <p:nvSpPr>
              <p:cNvPr id="25622" name="Text Box 22"/>
              <p:cNvSpPr txBox="1">
                <a:spLocks noChangeArrowheads="1"/>
              </p:cNvSpPr>
              <p:nvPr/>
            </p:nvSpPr>
            <p:spPr bwMode="auto">
              <a:xfrm>
                <a:off x="3175"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20</a:t>
                </a:r>
                <a:endParaRPr lang="en-US"/>
              </a:p>
            </p:txBody>
          </p:sp>
          <p:sp>
            <p:nvSpPr>
              <p:cNvPr id="25623" name="Text Box 23"/>
              <p:cNvSpPr txBox="1">
                <a:spLocks noChangeArrowheads="1"/>
              </p:cNvSpPr>
              <p:nvPr/>
            </p:nvSpPr>
            <p:spPr bwMode="auto">
              <a:xfrm>
                <a:off x="3647"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22</a:t>
                </a:r>
                <a:endParaRPr lang="en-US"/>
              </a:p>
            </p:txBody>
          </p:sp>
          <p:sp>
            <p:nvSpPr>
              <p:cNvPr id="25624" name="Text Box 24"/>
              <p:cNvSpPr txBox="1">
                <a:spLocks noChangeArrowheads="1"/>
              </p:cNvSpPr>
              <p:nvPr/>
            </p:nvSpPr>
            <p:spPr bwMode="auto">
              <a:xfrm>
                <a:off x="4120"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24</a:t>
                </a:r>
                <a:endParaRPr lang="en-US"/>
              </a:p>
            </p:txBody>
          </p:sp>
          <p:sp>
            <p:nvSpPr>
              <p:cNvPr id="25625" name="Text Box 25"/>
              <p:cNvSpPr txBox="1">
                <a:spLocks noChangeArrowheads="1"/>
              </p:cNvSpPr>
              <p:nvPr/>
            </p:nvSpPr>
            <p:spPr bwMode="auto">
              <a:xfrm>
                <a:off x="4594"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26</a:t>
                </a:r>
                <a:endParaRPr lang="en-US"/>
              </a:p>
            </p:txBody>
          </p:sp>
          <p:sp>
            <p:nvSpPr>
              <p:cNvPr id="25626" name="Line 26"/>
              <p:cNvSpPr>
                <a:spLocks noChangeShapeType="1"/>
              </p:cNvSpPr>
              <p:nvPr/>
            </p:nvSpPr>
            <p:spPr bwMode="auto">
              <a:xfrm flipH="1">
                <a:off x="1811" y="3063"/>
                <a:ext cx="3769" cy="0"/>
              </a:xfrm>
              <a:prstGeom prst="line">
                <a:avLst/>
              </a:prstGeom>
              <a:noFill/>
              <a:ln w="9405">
                <a:solidFill>
                  <a:srgbClr val="000000"/>
                </a:solidFill>
                <a:round/>
                <a:headEnd/>
                <a:tailEnd/>
              </a:ln>
              <a:effectLst/>
            </p:spPr>
            <p:txBody>
              <a:bodyPr wrap="none" anchor="ctr"/>
              <a:lstStyle/>
              <a:p>
                <a:endParaRPr lang="en-US"/>
              </a:p>
            </p:txBody>
          </p:sp>
          <p:sp>
            <p:nvSpPr>
              <p:cNvPr id="25627" name="Text Box 27"/>
              <p:cNvSpPr txBox="1">
                <a:spLocks noChangeArrowheads="1"/>
              </p:cNvSpPr>
              <p:nvPr/>
            </p:nvSpPr>
            <p:spPr bwMode="auto">
              <a:xfrm>
                <a:off x="5072"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27</a:t>
                </a:r>
                <a:endParaRPr lang="en-US"/>
              </a:p>
            </p:txBody>
          </p:sp>
          <p:sp>
            <p:nvSpPr>
              <p:cNvPr id="25628" name="Text Box 28"/>
              <p:cNvSpPr txBox="1">
                <a:spLocks noChangeArrowheads="1"/>
              </p:cNvSpPr>
              <p:nvPr/>
            </p:nvSpPr>
            <p:spPr bwMode="auto">
              <a:xfrm>
                <a:off x="5545"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28</a:t>
                </a:r>
                <a:endParaRPr lang="en-US"/>
              </a:p>
            </p:txBody>
          </p:sp>
        </p:grpSp>
        <p:grpSp>
          <p:nvGrpSpPr>
            <p:cNvPr id="25661" name="Group 61"/>
            <p:cNvGrpSpPr>
              <a:grpSpLocks/>
            </p:cNvGrpSpPr>
            <p:nvPr/>
          </p:nvGrpSpPr>
          <p:grpSpPr bwMode="auto">
            <a:xfrm>
              <a:off x="811" y="1777"/>
              <a:ext cx="3928" cy="1560"/>
              <a:chOff x="811" y="1777"/>
              <a:chExt cx="3928" cy="1560"/>
            </a:xfrm>
          </p:grpSpPr>
          <p:sp>
            <p:nvSpPr>
              <p:cNvPr id="25630" name="Freeform 30"/>
              <p:cNvSpPr>
                <a:spLocks/>
              </p:cNvSpPr>
              <p:nvPr/>
            </p:nvSpPr>
            <p:spPr bwMode="auto">
              <a:xfrm>
                <a:off x="873" y="1777"/>
                <a:ext cx="3770" cy="1287"/>
              </a:xfrm>
              <a:custGeom>
                <a:avLst/>
                <a:gdLst/>
                <a:ahLst/>
                <a:cxnLst>
                  <a:cxn ang="0">
                    <a:pos x="68" y="1286"/>
                  </a:cxn>
                  <a:cxn ang="0">
                    <a:pos x="143" y="1286"/>
                  </a:cxn>
                  <a:cxn ang="0">
                    <a:pos x="211" y="1286"/>
                  </a:cxn>
                  <a:cxn ang="0">
                    <a:pos x="261" y="1280"/>
                  </a:cxn>
                  <a:cxn ang="0">
                    <a:pos x="330" y="1280"/>
                  </a:cxn>
                  <a:cxn ang="0">
                    <a:pos x="399" y="1275"/>
                  </a:cxn>
                  <a:cxn ang="0">
                    <a:pos x="460" y="1271"/>
                  </a:cxn>
                  <a:cxn ang="0">
                    <a:pos x="516" y="1265"/>
                  </a:cxn>
                  <a:cxn ang="0">
                    <a:pos x="592" y="1255"/>
                  </a:cxn>
                  <a:cxn ang="0">
                    <a:pos x="660" y="1240"/>
                  </a:cxn>
                  <a:cxn ang="0">
                    <a:pos x="729" y="1220"/>
                  </a:cxn>
                  <a:cxn ang="0">
                    <a:pos x="803" y="1195"/>
                  </a:cxn>
                  <a:cxn ang="0">
                    <a:pos x="847" y="1170"/>
                  </a:cxn>
                  <a:cxn ang="0">
                    <a:pos x="915" y="1129"/>
                  </a:cxn>
                  <a:cxn ang="0">
                    <a:pos x="991" y="1074"/>
                  </a:cxn>
                  <a:cxn ang="0">
                    <a:pos x="1059" y="1008"/>
                  </a:cxn>
                  <a:cxn ang="0">
                    <a:pos x="1127" y="927"/>
                  </a:cxn>
                  <a:cxn ang="0">
                    <a:pos x="1202" y="837"/>
                  </a:cxn>
                  <a:cxn ang="0">
                    <a:pos x="1271" y="731"/>
                  </a:cxn>
                  <a:cxn ang="0">
                    <a:pos x="1345" y="620"/>
                  </a:cxn>
                  <a:cxn ang="0">
                    <a:pos x="1414" y="504"/>
                  </a:cxn>
                  <a:cxn ang="0">
                    <a:pos x="1482" y="388"/>
                  </a:cxn>
                  <a:cxn ang="0">
                    <a:pos x="1557" y="277"/>
                  </a:cxn>
                  <a:cxn ang="0">
                    <a:pos x="1626" y="182"/>
                  </a:cxn>
                  <a:cxn ang="0">
                    <a:pos x="1695" y="96"/>
                  </a:cxn>
                  <a:cxn ang="0">
                    <a:pos x="1769" y="40"/>
                  </a:cxn>
                  <a:cxn ang="0">
                    <a:pos x="1838" y="6"/>
                  </a:cxn>
                  <a:cxn ang="0">
                    <a:pos x="1906" y="0"/>
                  </a:cxn>
                  <a:cxn ang="0">
                    <a:pos x="1981" y="25"/>
                  </a:cxn>
                  <a:cxn ang="0">
                    <a:pos x="2049" y="76"/>
                  </a:cxn>
                  <a:cxn ang="0">
                    <a:pos x="2118" y="150"/>
                  </a:cxn>
                  <a:cxn ang="0">
                    <a:pos x="2193" y="242"/>
                  </a:cxn>
                  <a:cxn ang="0">
                    <a:pos x="2261" y="353"/>
                  </a:cxn>
                  <a:cxn ang="0">
                    <a:pos x="2330" y="464"/>
                  </a:cxn>
                  <a:cxn ang="0">
                    <a:pos x="2405" y="585"/>
                  </a:cxn>
                  <a:cxn ang="0">
                    <a:pos x="2473" y="695"/>
                  </a:cxn>
                  <a:cxn ang="0">
                    <a:pos x="2542" y="801"/>
                  </a:cxn>
                  <a:cxn ang="0">
                    <a:pos x="2616" y="898"/>
                  </a:cxn>
                  <a:cxn ang="0">
                    <a:pos x="2685" y="983"/>
                  </a:cxn>
                  <a:cxn ang="0">
                    <a:pos x="2753" y="1054"/>
                  </a:cxn>
                  <a:cxn ang="0">
                    <a:pos x="2829" y="1109"/>
                  </a:cxn>
                  <a:cxn ang="0">
                    <a:pos x="2872" y="1145"/>
                  </a:cxn>
                  <a:cxn ang="0">
                    <a:pos x="2946" y="1185"/>
                  </a:cxn>
                  <a:cxn ang="0">
                    <a:pos x="3015" y="1215"/>
                  </a:cxn>
                  <a:cxn ang="0">
                    <a:pos x="3084" y="1235"/>
                  </a:cxn>
                  <a:cxn ang="0">
                    <a:pos x="3158" y="1250"/>
                  </a:cxn>
                  <a:cxn ang="0">
                    <a:pos x="3227" y="1265"/>
                  </a:cxn>
                  <a:cxn ang="0">
                    <a:pos x="3277" y="1271"/>
                  </a:cxn>
                  <a:cxn ang="0">
                    <a:pos x="3345" y="1275"/>
                  </a:cxn>
                  <a:cxn ang="0">
                    <a:pos x="3402" y="1275"/>
                  </a:cxn>
                  <a:cxn ang="0">
                    <a:pos x="3464" y="1280"/>
                  </a:cxn>
                  <a:cxn ang="0">
                    <a:pos x="3533" y="1280"/>
                  </a:cxn>
                  <a:cxn ang="0">
                    <a:pos x="3607" y="1286"/>
                  </a:cxn>
                  <a:cxn ang="0">
                    <a:pos x="3676" y="1286"/>
                  </a:cxn>
                  <a:cxn ang="0">
                    <a:pos x="3744" y="1286"/>
                  </a:cxn>
                </a:cxnLst>
                <a:rect l="0" t="0" r="r" b="b"/>
                <a:pathLst>
                  <a:path w="3770" h="1287">
                    <a:moveTo>
                      <a:pt x="0" y="1286"/>
                    </a:moveTo>
                    <a:lnTo>
                      <a:pt x="25" y="1286"/>
                    </a:lnTo>
                    <a:lnTo>
                      <a:pt x="25" y="1286"/>
                    </a:lnTo>
                    <a:lnTo>
                      <a:pt x="49" y="1286"/>
                    </a:lnTo>
                    <a:lnTo>
                      <a:pt x="49" y="1286"/>
                    </a:lnTo>
                    <a:lnTo>
                      <a:pt x="68" y="1286"/>
                    </a:lnTo>
                    <a:lnTo>
                      <a:pt x="68" y="1286"/>
                    </a:lnTo>
                    <a:lnTo>
                      <a:pt x="93" y="1286"/>
                    </a:lnTo>
                    <a:lnTo>
                      <a:pt x="93" y="1286"/>
                    </a:lnTo>
                    <a:lnTo>
                      <a:pt x="118" y="1286"/>
                    </a:lnTo>
                    <a:lnTo>
                      <a:pt x="118" y="1286"/>
                    </a:lnTo>
                    <a:lnTo>
                      <a:pt x="143" y="1286"/>
                    </a:lnTo>
                    <a:lnTo>
                      <a:pt x="143" y="1286"/>
                    </a:lnTo>
                    <a:lnTo>
                      <a:pt x="162" y="1286"/>
                    </a:lnTo>
                    <a:lnTo>
                      <a:pt x="162" y="1286"/>
                    </a:lnTo>
                    <a:lnTo>
                      <a:pt x="186" y="1286"/>
                    </a:lnTo>
                    <a:lnTo>
                      <a:pt x="186" y="1286"/>
                    </a:lnTo>
                    <a:lnTo>
                      <a:pt x="211" y="1286"/>
                    </a:lnTo>
                    <a:lnTo>
                      <a:pt x="211" y="1286"/>
                    </a:lnTo>
                    <a:lnTo>
                      <a:pt x="224" y="1280"/>
                    </a:lnTo>
                    <a:lnTo>
                      <a:pt x="236" y="1280"/>
                    </a:lnTo>
                    <a:lnTo>
                      <a:pt x="236" y="1280"/>
                    </a:lnTo>
                    <a:lnTo>
                      <a:pt x="261" y="1280"/>
                    </a:lnTo>
                    <a:lnTo>
                      <a:pt x="261" y="1280"/>
                    </a:lnTo>
                    <a:lnTo>
                      <a:pt x="280" y="1280"/>
                    </a:lnTo>
                    <a:lnTo>
                      <a:pt x="280" y="1280"/>
                    </a:lnTo>
                    <a:lnTo>
                      <a:pt x="305" y="1280"/>
                    </a:lnTo>
                    <a:lnTo>
                      <a:pt x="305" y="1280"/>
                    </a:lnTo>
                    <a:lnTo>
                      <a:pt x="330" y="1280"/>
                    </a:lnTo>
                    <a:lnTo>
                      <a:pt x="330" y="1280"/>
                    </a:lnTo>
                    <a:lnTo>
                      <a:pt x="355" y="1280"/>
                    </a:lnTo>
                    <a:lnTo>
                      <a:pt x="355" y="1280"/>
                    </a:lnTo>
                    <a:lnTo>
                      <a:pt x="361" y="1275"/>
                    </a:lnTo>
                    <a:lnTo>
                      <a:pt x="374" y="1275"/>
                    </a:lnTo>
                    <a:lnTo>
                      <a:pt x="374" y="1275"/>
                    </a:lnTo>
                    <a:lnTo>
                      <a:pt x="399" y="1275"/>
                    </a:lnTo>
                    <a:lnTo>
                      <a:pt x="399" y="1275"/>
                    </a:lnTo>
                    <a:lnTo>
                      <a:pt x="424" y="1275"/>
                    </a:lnTo>
                    <a:lnTo>
                      <a:pt x="424" y="1275"/>
                    </a:lnTo>
                    <a:lnTo>
                      <a:pt x="448" y="1275"/>
                    </a:lnTo>
                    <a:lnTo>
                      <a:pt x="448" y="1275"/>
                    </a:lnTo>
                    <a:lnTo>
                      <a:pt x="460" y="1271"/>
                    </a:lnTo>
                    <a:lnTo>
                      <a:pt x="473" y="1271"/>
                    </a:lnTo>
                    <a:lnTo>
                      <a:pt x="473" y="1271"/>
                    </a:lnTo>
                    <a:lnTo>
                      <a:pt x="492" y="1271"/>
                    </a:lnTo>
                    <a:lnTo>
                      <a:pt x="492" y="1271"/>
                    </a:lnTo>
                    <a:lnTo>
                      <a:pt x="504" y="1265"/>
                    </a:lnTo>
                    <a:lnTo>
                      <a:pt x="516" y="1265"/>
                    </a:lnTo>
                    <a:lnTo>
                      <a:pt x="516" y="1265"/>
                    </a:lnTo>
                    <a:lnTo>
                      <a:pt x="541" y="1265"/>
                    </a:lnTo>
                    <a:lnTo>
                      <a:pt x="541" y="1265"/>
                    </a:lnTo>
                    <a:lnTo>
                      <a:pt x="567" y="1261"/>
                    </a:lnTo>
                    <a:lnTo>
                      <a:pt x="567" y="1261"/>
                    </a:lnTo>
                    <a:lnTo>
                      <a:pt x="592" y="1255"/>
                    </a:lnTo>
                    <a:lnTo>
                      <a:pt x="592" y="1255"/>
                    </a:lnTo>
                    <a:lnTo>
                      <a:pt x="610" y="1250"/>
                    </a:lnTo>
                    <a:lnTo>
                      <a:pt x="610" y="1250"/>
                    </a:lnTo>
                    <a:lnTo>
                      <a:pt x="635" y="1246"/>
                    </a:lnTo>
                    <a:lnTo>
                      <a:pt x="635" y="1246"/>
                    </a:lnTo>
                    <a:lnTo>
                      <a:pt x="660" y="1240"/>
                    </a:lnTo>
                    <a:lnTo>
                      <a:pt x="660" y="1240"/>
                    </a:lnTo>
                    <a:lnTo>
                      <a:pt x="685" y="1235"/>
                    </a:lnTo>
                    <a:lnTo>
                      <a:pt x="685" y="1235"/>
                    </a:lnTo>
                    <a:lnTo>
                      <a:pt x="704" y="1231"/>
                    </a:lnTo>
                    <a:lnTo>
                      <a:pt x="704" y="1231"/>
                    </a:lnTo>
                    <a:lnTo>
                      <a:pt x="729" y="1220"/>
                    </a:lnTo>
                    <a:lnTo>
                      <a:pt x="729" y="1220"/>
                    </a:lnTo>
                    <a:lnTo>
                      <a:pt x="753" y="1215"/>
                    </a:lnTo>
                    <a:lnTo>
                      <a:pt x="753" y="1215"/>
                    </a:lnTo>
                    <a:lnTo>
                      <a:pt x="778" y="1205"/>
                    </a:lnTo>
                    <a:lnTo>
                      <a:pt x="778" y="1205"/>
                    </a:lnTo>
                    <a:lnTo>
                      <a:pt x="803" y="1195"/>
                    </a:lnTo>
                    <a:lnTo>
                      <a:pt x="803" y="1195"/>
                    </a:lnTo>
                    <a:lnTo>
                      <a:pt x="822" y="1185"/>
                    </a:lnTo>
                    <a:lnTo>
                      <a:pt x="822" y="1185"/>
                    </a:lnTo>
                    <a:lnTo>
                      <a:pt x="834" y="1175"/>
                    </a:lnTo>
                    <a:lnTo>
                      <a:pt x="847" y="1170"/>
                    </a:lnTo>
                    <a:lnTo>
                      <a:pt x="847" y="1170"/>
                    </a:lnTo>
                    <a:lnTo>
                      <a:pt x="872" y="1160"/>
                    </a:lnTo>
                    <a:lnTo>
                      <a:pt x="872" y="1160"/>
                    </a:lnTo>
                    <a:lnTo>
                      <a:pt x="897" y="1145"/>
                    </a:lnTo>
                    <a:lnTo>
                      <a:pt x="897" y="1145"/>
                    </a:lnTo>
                    <a:lnTo>
                      <a:pt x="915" y="1129"/>
                    </a:lnTo>
                    <a:lnTo>
                      <a:pt x="915" y="1129"/>
                    </a:lnTo>
                    <a:lnTo>
                      <a:pt x="928" y="1120"/>
                    </a:lnTo>
                    <a:lnTo>
                      <a:pt x="940" y="1109"/>
                    </a:lnTo>
                    <a:lnTo>
                      <a:pt x="940" y="1109"/>
                    </a:lnTo>
                    <a:lnTo>
                      <a:pt x="965" y="1094"/>
                    </a:lnTo>
                    <a:lnTo>
                      <a:pt x="965" y="1094"/>
                    </a:lnTo>
                    <a:lnTo>
                      <a:pt x="991" y="1074"/>
                    </a:lnTo>
                    <a:lnTo>
                      <a:pt x="991" y="1074"/>
                    </a:lnTo>
                    <a:lnTo>
                      <a:pt x="1015" y="1054"/>
                    </a:lnTo>
                    <a:lnTo>
                      <a:pt x="1015" y="1054"/>
                    </a:lnTo>
                    <a:lnTo>
                      <a:pt x="1034" y="1028"/>
                    </a:lnTo>
                    <a:lnTo>
                      <a:pt x="1034" y="1028"/>
                    </a:lnTo>
                    <a:lnTo>
                      <a:pt x="1059" y="1008"/>
                    </a:lnTo>
                    <a:lnTo>
                      <a:pt x="1059" y="1008"/>
                    </a:lnTo>
                    <a:lnTo>
                      <a:pt x="1084" y="983"/>
                    </a:lnTo>
                    <a:lnTo>
                      <a:pt x="1084" y="983"/>
                    </a:lnTo>
                    <a:lnTo>
                      <a:pt x="1109" y="958"/>
                    </a:lnTo>
                    <a:lnTo>
                      <a:pt x="1109" y="958"/>
                    </a:lnTo>
                    <a:lnTo>
                      <a:pt x="1127" y="927"/>
                    </a:lnTo>
                    <a:lnTo>
                      <a:pt x="1127" y="927"/>
                    </a:lnTo>
                    <a:lnTo>
                      <a:pt x="1152" y="898"/>
                    </a:lnTo>
                    <a:lnTo>
                      <a:pt x="1152" y="898"/>
                    </a:lnTo>
                    <a:lnTo>
                      <a:pt x="1177" y="868"/>
                    </a:lnTo>
                    <a:lnTo>
                      <a:pt x="1177" y="868"/>
                    </a:lnTo>
                    <a:lnTo>
                      <a:pt x="1202" y="837"/>
                    </a:lnTo>
                    <a:lnTo>
                      <a:pt x="1202" y="837"/>
                    </a:lnTo>
                    <a:lnTo>
                      <a:pt x="1227" y="801"/>
                    </a:lnTo>
                    <a:lnTo>
                      <a:pt x="1227" y="801"/>
                    </a:lnTo>
                    <a:lnTo>
                      <a:pt x="1245" y="766"/>
                    </a:lnTo>
                    <a:lnTo>
                      <a:pt x="1245" y="766"/>
                    </a:lnTo>
                    <a:lnTo>
                      <a:pt x="1271" y="731"/>
                    </a:lnTo>
                    <a:lnTo>
                      <a:pt x="1271" y="731"/>
                    </a:lnTo>
                    <a:lnTo>
                      <a:pt x="1296" y="695"/>
                    </a:lnTo>
                    <a:lnTo>
                      <a:pt x="1296" y="695"/>
                    </a:lnTo>
                    <a:lnTo>
                      <a:pt x="1320" y="661"/>
                    </a:lnTo>
                    <a:lnTo>
                      <a:pt x="1320" y="661"/>
                    </a:lnTo>
                    <a:lnTo>
                      <a:pt x="1345" y="620"/>
                    </a:lnTo>
                    <a:lnTo>
                      <a:pt x="1345" y="620"/>
                    </a:lnTo>
                    <a:lnTo>
                      <a:pt x="1364" y="585"/>
                    </a:lnTo>
                    <a:lnTo>
                      <a:pt x="1364" y="585"/>
                    </a:lnTo>
                    <a:lnTo>
                      <a:pt x="1389" y="545"/>
                    </a:lnTo>
                    <a:lnTo>
                      <a:pt x="1389" y="545"/>
                    </a:lnTo>
                    <a:lnTo>
                      <a:pt x="1414" y="504"/>
                    </a:lnTo>
                    <a:lnTo>
                      <a:pt x="1414" y="504"/>
                    </a:lnTo>
                    <a:lnTo>
                      <a:pt x="1439" y="464"/>
                    </a:lnTo>
                    <a:lnTo>
                      <a:pt x="1439" y="464"/>
                    </a:lnTo>
                    <a:lnTo>
                      <a:pt x="1457" y="428"/>
                    </a:lnTo>
                    <a:lnTo>
                      <a:pt x="1457" y="428"/>
                    </a:lnTo>
                    <a:lnTo>
                      <a:pt x="1482" y="388"/>
                    </a:lnTo>
                    <a:lnTo>
                      <a:pt x="1482" y="388"/>
                    </a:lnTo>
                    <a:lnTo>
                      <a:pt x="1507" y="353"/>
                    </a:lnTo>
                    <a:lnTo>
                      <a:pt x="1507" y="353"/>
                    </a:lnTo>
                    <a:lnTo>
                      <a:pt x="1532" y="312"/>
                    </a:lnTo>
                    <a:lnTo>
                      <a:pt x="1532" y="312"/>
                    </a:lnTo>
                    <a:lnTo>
                      <a:pt x="1557" y="277"/>
                    </a:lnTo>
                    <a:lnTo>
                      <a:pt x="1557" y="277"/>
                    </a:lnTo>
                    <a:lnTo>
                      <a:pt x="1576" y="242"/>
                    </a:lnTo>
                    <a:lnTo>
                      <a:pt x="1576" y="242"/>
                    </a:lnTo>
                    <a:lnTo>
                      <a:pt x="1601" y="211"/>
                    </a:lnTo>
                    <a:lnTo>
                      <a:pt x="1601" y="211"/>
                    </a:lnTo>
                    <a:lnTo>
                      <a:pt x="1626" y="182"/>
                    </a:lnTo>
                    <a:lnTo>
                      <a:pt x="1626" y="182"/>
                    </a:lnTo>
                    <a:lnTo>
                      <a:pt x="1650" y="150"/>
                    </a:lnTo>
                    <a:lnTo>
                      <a:pt x="1650" y="150"/>
                    </a:lnTo>
                    <a:lnTo>
                      <a:pt x="1669" y="121"/>
                    </a:lnTo>
                    <a:lnTo>
                      <a:pt x="1669" y="121"/>
                    </a:lnTo>
                    <a:lnTo>
                      <a:pt x="1695" y="96"/>
                    </a:lnTo>
                    <a:lnTo>
                      <a:pt x="1695" y="96"/>
                    </a:lnTo>
                    <a:lnTo>
                      <a:pt x="1719" y="76"/>
                    </a:lnTo>
                    <a:lnTo>
                      <a:pt x="1719" y="76"/>
                    </a:lnTo>
                    <a:lnTo>
                      <a:pt x="1744" y="56"/>
                    </a:lnTo>
                    <a:lnTo>
                      <a:pt x="1744" y="56"/>
                    </a:lnTo>
                    <a:lnTo>
                      <a:pt x="1769" y="40"/>
                    </a:lnTo>
                    <a:lnTo>
                      <a:pt x="1769" y="40"/>
                    </a:lnTo>
                    <a:lnTo>
                      <a:pt x="1788" y="25"/>
                    </a:lnTo>
                    <a:lnTo>
                      <a:pt x="1788" y="25"/>
                    </a:lnTo>
                    <a:lnTo>
                      <a:pt x="1813" y="15"/>
                    </a:lnTo>
                    <a:lnTo>
                      <a:pt x="1813" y="15"/>
                    </a:lnTo>
                    <a:lnTo>
                      <a:pt x="1838" y="6"/>
                    </a:lnTo>
                    <a:lnTo>
                      <a:pt x="1838" y="6"/>
                    </a:lnTo>
                    <a:lnTo>
                      <a:pt x="1863" y="0"/>
                    </a:lnTo>
                    <a:lnTo>
                      <a:pt x="1863" y="0"/>
                    </a:lnTo>
                    <a:lnTo>
                      <a:pt x="1881" y="0"/>
                    </a:lnTo>
                    <a:lnTo>
                      <a:pt x="1881" y="0"/>
                    </a:lnTo>
                    <a:lnTo>
                      <a:pt x="1906" y="0"/>
                    </a:lnTo>
                    <a:lnTo>
                      <a:pt x="1906" y="0"/>
                    </a:lnTo>
                    <a:lnTo>
                      <a:pt x="1931" y="6"/>
                    </a:lnTo>
                    <a:lnTo>
                      <a:pt x="1931" y="6"/>
                    </a:lnTo>
                    <a:lnTo>
                      <a:pt x="1956" y="15"/>
                    </a:lnTo>
                    <a:lnTo>
                      <a:pt x="1956" y="15"/>
                    </a:lnTo>
                    <a:lnTo>
                      <a:pt x="1981" y="25"/>
                    </a:lnTo>
                    <a:lnTo>
                      <a:pt x="1981" y="25"/>
                    </a:lnTo>
                    <a:lnTo>
                      <a:pt x="2000" y="40"/>
                    </a:lnTo>
                    <a:lnTo>
                      <a:pt x="2000" y="40"/>
                    </a:lnTo>
                    <a:lnTo>
                      <a:pt x="2024" y="56"/>
                    </a:lnTo>
                    <a:lnTo>
                      <a:pt x="2024" y="56"/>
                    </a:lnTo>
                    <a:lnTo>
                      <a:pt x="2049" y="76"/>
                    </a:lnTo>
                    <a:lnTo>
                      <a:pt x="2049" y="76"/>
                    </a:lnTo>
                    <a:lnTo>
                      <a:pt x="2074" y="96"/>
                    </a:lnTo>
                    <a:lnTo>
                      <a:pt x="2074" y="96"/>
                    </a:lnTo>
                    <a:lnTo>
                      <a:pt x="2100" y="121"/>
                    </a:lnTo>
                    <a:lnTo>
                      <a:pt x="2100" y="121"/>
                    </a:lnTo>
                    <a:lnTo>
                      <a:pt x="2118" y="150"/>
                    </a:lnTo>
                    <a:lnTo>
                      <a:pt x="2118" y="150"/>
                    </a:lnTo>
                    <a:lnTo>
                      <a:pt x="2143" y="182"/>
                    </a:lnTo>
                    <a:lnTo>
                      <a:pt x="2143" y="182"/>
                    </a:lnTo>
                    <a:lnTo>
                      <a:pt x="2168" y="211"/>
                    </a:lnTo>
                    <a:lnTo>
                      <a:pt x="2168" y="211"/>
                    </a:lnTo>
                    <a:lnTo>
                      <a:pt x="2193" y="242"/>
                    </a:lnTo>
                    <a:lnTo>
                      <a:pt x="2193" y="242"/>
                    </a:lnTo>
                    <a:lnTo>
                      <a:pt x="2212" y="277"/>
                    </a:lnTo>
                    <a:lnTo>
                      <a:pt x="2212" y="277"/>
                    </a:lnTo>
                    <a:lnTo>
                      <a:pt x="2236" y="312"/>
                    </a:lnTo>
                    <a:lnTo>
                      <a:pt x="2236" y="312"/>
                    </a:lnTo>
                    <a:lnTo>
                      <a:pt x="2261" y="353"/>
                    </a:lnTo>
                    <a:lnTo>
                      <a:pt x="2261" y="353"/>
                    </a:lnTo>
                    <a:lnTo>
                      <a:pt x="2286" y="388"/>
                    </a:lnTo>
                    <a:lnTo>
                      <a:pt x="2286" y="388"/>
                    </a:lnTo>
                    <a:lnTo>
                      <a:pt x="2311" y="428"/>
                    </a:lnTo>
                    <a:lnTo>
                      <a:pt x="2311" y="428"/>
                    </a:lnTo>
                    <a:lnTo>
                      <a:pt x="2330" y="464"/>
                    </a:lnTo>
                    <a:lnTo>
                      <a:pt x="2330" y="464"/>
                    </a:lnTo>
                    <a:lnTo>
                      <a:pt x="2354" y="504"/>
                    </a:lnTo>
                    <a:lnTo>
                      <a:pt x="2354" y="504"/>
                    </a:lnTo>
                    <a:lnTo>
                      <a:pt x="2380" y="545"/>
                    </a:lnTo>
                    <a:lnTo>
                      <a:pt x="2380" y="545"/>
                    </a:lnTo>
                    <a:lnTo>
                      <a:pt x="2405" y="585"/>
                    </a:lnTo>
                    <a:lnTo>
                      <a:pt x="2405" y="585"/>
                    </a:lnTo>
                    <a:lnTo>
                      <a:pt x="2423" y="620"/>
                    </a:lnTo>
                    <a:lnTo>
                      <a:pt x="2423" y="620"/>
                    </a:lnTo>
                    <a:lnTo>
                      <a:pt x="2448" y="661"/>
                    </a:lnTo>
                    <a:lnTo>
                      <a:pt x="2448" y="661"/>
                    </a:lnTo>
                    <a:lnTo>
                      <a:pt x="2473" y="695"/>
                    </a:lnTo>
                    <a:lnTo>
                      <a:pt x="2473" y="695"/>
                    </a:lnTo>
                    <a:lnTo>
                      <a:pt x="2498" y="731"/>
                    </a:lnTo>
                    <a:lnTo>
                      <a:pt x="2498" y="731"/>
                    </a:lnTo>
                    <a:lnTo>
                      <a:pt x="2523" y="766"/>
                    </a:lnTo>
                    <a:lnTo>
                      <a:pt x="2523" y="766"/>
                    </a:lnTo>
                    <a:lnTo>
                      <a:pt x="2542" y="801"/>
                    </a:lnTo>
                    <a:lnTo>
                      <a:pt x="2542" y="801"/>
                    </a:lnTo>
                    <a:lnTo>
                      <a:pt x="2567" y="837"/>
                    </a:lnTo>
                    <a:lnTo>
                      <a:pt x="2567" y="837"/>
                    </a:lnTo>
                    <a:lnTo>
                      <a:pt x="2591" y="868"/>
                    </a:lnTo>
                    <a:lnTo>
                      <a:pt x="2591" y="868"/>
                    </a:lnTo>
                    <a:lnTo>
                      <a:pt x="2616" y="898"/>
                    </a:lnTo>
                    <a:lnTo>
                      <a:pt x="2616" y="898"/>
                    </a:lnTo>
                    <a:lnTo>
                      <a:pt x="2635" y="927"/>
                    </a:lnTo>
                    <a:lnTo>
                      <a:pt x="2635" y="927"/>
                    </a:lnTo>
                    <a:lnTo>
                      <a:pt x="2660" y="958"/>
                    </a:lnTo>
                    <a:lnTo>
                      <a:pt x="2660" y="958"/>
                    </a:lnTo>
                    <a:lnTo>
                      <a:pt x="2685" y="983"/>
                    </a:lnTo>
                    <a:lnTo>
                      <a:pt x="2685" y="983"/>
                    </a:lnTo>
                    <a:lnTo>
                      <a:pt x="2710" y="1008"/>
                    </a:lnTo>
                    <a:lnTo>
                      <a:pt x="2710" y="1008"/>
                    </a:lnTo>
                    <a:lnTo>
                      <a:pt x="2735" y="1028"/>
                    </a:lnTo>
                    <a:lnTo>
                      <a:pt x="2735" y="1028"/>
                    </a:lnTo>
                    <a:lnTo>
                      <a:pt x="2753" y="1054"/>
                    </a:lnTo>
                    <a:lnTo>
                      <a:pt x="2753" y="1054"/>
                    </a:lnTo>
                    <a:lnTo>
                      <a:pt x="2778" y="1074"/>
                    </a:lnTo>
                    <a:lnTo>
                      <a:pt x="2778" y="1074"/>
                    </a:lnTo>
                    <a:lnTo>
                      <a:pt x="2804" y="1094"/>
                    </a:lnTo>
                    <a:lnTo>
                      <a:pt x="2804" y="1094"/>
                    </a:lnTo>
                    <a:lnTo>
                      <a:pt x="2829" y="1109"/>
                    </a:lnTo>
                    <a:lnTo>
                      <a:pt x="2829" y="1109"/>
                    </a:lnTo>
                    <a:lnTo>
                      <a:pt x="2840" y="1120"/>
                    </a:lnTo>
                    <a:lnTo>
                      <a:pt x="2853" y="1129"/>
                    </a:lnTo>
                    <a:lnTo>
                      <a:pt x="2853" y="1129"/>
                    </a:lnTo>
                    <a:lnTo>
                      <a:pt x="2872" y="1145"/>
                    </a:lnTo>
                    <a:lnTo>
                      <a:pt x="2872" y="1145"/>
                    </a:lnTo>
                    <a:lnTo>
                      <a:pt x="2897" y="1160"/>
                    </a:lnTo>
                    <a:lnTo>
                      <a:pt x="2897" y="1160"/>
                    </a:lnTo>
                    <a:lnTo>
                      <a:pt x="2922" y="1170"/>
                    </a:lnTo>
                    <a:lnTo>
                      <a:pt x="2922" y="1170"/>
                    </a:lnTo>
                    <a:lnTo>
                      <a:pt x="2934" y="1175"/>
                    </a:lnTo>
                    <a:lnTo>
                      <a:pt x="2946" y="1185"/>
                    </a:lnTo>
                    <a:lnTo>
                      <a:pt x="2946" y="1185"/>
                    </a:lnTo>
                    <a:lnTo>
                      <a:pt x="2965" y="1195"/>
                    </a:lnTo>
                    <a:lnTo>
                      <a:pt x="2965" y="1195"/>
                    </a:lnTo>
                    <a:lnTo>
                      <a:pt x="2990" y="1205"/>
                    </a:lnTo>
                    <a:lnTo>
                      <a:pt x="2990" y="1205"/>
                    </a:lnTo>
                    <a:lnTo>
                      <a:pt x="3015" y="1215"/>
                    </a:lnTo>
                    <a:lnTo>
                      <a:pt x="3015" y="1215"/>
                    </a:lnTo>
                    <a:lnTo>
                      <a:pt x="3040" y="1220"/>
                    </a:lnTo>
                    <a:lnTo>
                      <a:pt x="3040" y="1220"/>
                    </a:lnTo>
                    <a:lnTo>
                      <a:pt x="3065" y="1231"/>
                    </a:lnTo>
                    <a:lnTo>
                      <a:pt x="3065" y="1231"/>
                    </a:lnTo>
                    <a:lnTo>
                      <a:pt x="3084" y="1235"/>
                    </a:lnTo>
                    <a:lnTo>
                      <a:pt x="3084" y="1235"/>
                    </a:lnTo>
                    <a:lnTo>
                      <a:pt x="3109" y="1240"/>
                    </a:lnTo>
                    <a:lnTo>
                      <a:pt x="3109" y="1240"/>
                    </a:lnTo>
                    <a:lnTo>
                      <a:pt x="3134" y="1246"/>
                    </a:lnTo>
                    <a:lnTo>
                      <a:pt x="3134" y="1246"/>
                    </a:lnTo>
                    <a:lnTo>
                      <a:pt x="3158" y="1250"/>
                    </a:lnTo>
                    <a:lnTo>
                      <a:pt x="3158" y="1250"/>
                    </a:lnTo>
                    <a:lnTo>
                      <a:pt x="3177" y="1255"/>
                    </a:lnTo>
                    <a:lnTo>
                      <a:pt x="3177" y="1255"/>
                    </a:lnTo>
                    <a:lnTo>
                      <a:pt x="3202" y="1261"/>
                    </a:lnTo>
                    <a:lnTo>
                      <a:pt x="3202" y="1261"/>
                    </a:lnTo>
                    <a:lnTo>
                      <a:pt x="3227" y="1265"/>
                    </a:lnTo>
                    <a:lnTo>
                      <a:pt x="3227" y="1265"/>
                    </a:lnTo>
                    <a:lnTo>
                      <a:pt x="3252" y="1265"/>
                    </a:lnTo>
                    <a:lnTo>
                      <a:pt x="3252" y="1265"/>
                    </a:lnTo>
                    <a:lnTo>
                      <a:pt x="3264" y="1265"/>
                    </a:lnTo>
                    <a:lnTo>
                      <a:pt x="3277" y="1271"/>
                    </a:lnTo>
                    <a:lnTo>
                      <a:pt x="3277" y="1271"/>
                    </a:lnTo>
                    <a:lnTo>
                      <a:pt x="3295" y="1271"/>
                    </a:lnTo>
                    <a:lnTo>
                      <a:pt x="3295" y="1271"/>
                    </a:lnTo>
                    <a:lnTo>
                      <a:pt x="3308" y="1271"/>
                    </a:lnTo>
                    <a:lnTo>
                      <a:pt x="3320" y="1275"/>
                    </a:lnTo>
                    <a:lnTo>
                      <a:pt x="3320" y="1275"/>
                    </a:lnTo>
                    <a:lnTo>
                      <a:pt x="3345" y="1275"/>
                    </a:lnTo>
                    <a:lnTo>
                      <a:pt x="3345" y="1275"/>
                    </a:lnTo>
                    <a:lnTo>
                      <a:pt x="3370" y="1275"/>
                    </a:lnTo>
                    <a:lnTo>
                      <a:pt x="3370" y="1275"/>
                    </a:lnTo>
                    <a:lnTo>
                      <a:pt x="3389" y="1275"/>
                    </a:lnTo>
                    <a:lnTo>
                      <a:pt x="3389" y="1275"/>
                    </a:lnTo>
                    <a:lnTo>
                      <a:pt x="3402" y="1275"/>
                    </a:lnTo>
                    <a:lnTo>
                      <a:pt x="3414" y="1280"/>
                    </a:lnTo>
                    <a:lnTo>
                      <a:pt x="3414" y="1280"/>
                    </a:lnTo>
                    <a:lnTo>
                      <a:pt x="3439" y="1280"/>
                    </a:lnTo>
                    <a:lnTo>
                      <a:pt x="3439" y="1280"/>
                    </a:lnTo>
                    <a:lnTo>
                      <a:pt x="3464" y="1280"/>
                    </a:lnTo>
                    <a:lnTo>
                      <a:pt x="3464" y="1280"/>
                    </a:lnTo>
                    <a:lnTo>
                      <a:pt x="3489" y="1280"/>
                    </a:lnTo>
                    <a:lnTo>
                      <a:pt x="3489" y="1280"/>
                    </a:lnTo>
                    <a:lnTo>
                      <a:pt x="3508" y="1280"/>
                    </a:lnTo>
                    <a:lnTo>
                      <a:pt x="3508" y="1280"/>
                    </a:lnTo>
                    <a:lnTo>
                      <a:pt x="3533" y="1280"/>
                    </a:lnTo>
                    <a:lnTo>
                      <a:pt x="3533" y="1280"/>
                    </a:lnTo>
                    <a:lnTo>
                      <a:pt x="3544" y="1280"/>
                    </a:lnTo>
                    <a:lnTo>
                      <a:pt x="3557" y="1286"/>
                    </a:lnTo>
                    <a:lnTo>
                      <a:pt x="3557" y="1286"/>
                    </a:lnTo>
                    <a:lnTo>
                      <a:pt x="3582" y="1286"/>
                    </a:lnTo>
                    <a:lnTo>
                      <a:pt x="3582" y="1286"/>
                    </a:lnTo>
                    <a:lnTo>
                      <a:pt x="3607" y="1286"/>
                    </a:lnTo>
                    <a:lnTo>
                      <a:pt x="3607" y="1286"/>
                    </a:lnTo>
                    <a:lnTo>
                      <a:pt x="3626" y="1286"/>
                    </a:lnTo>
                    <a:lnTo>
                      <a:pt x="3626" y="1286"/>
                    </a:lnTo>
                    <a:lnTo>
                      <a:pt x="3650" y="1286"/>
                    </a:lnTo>
                    <a:lnTo>
                      <a:pt x="3650" y="1286"/>
                    </a:lnTo>
                    <a:lnTo>
                      <a:pt x="3676" y="1286"/>
                    </a:lnTo>
                    <a:lnTo>
                      <a:pt x="3676" y="1286"/>
                    </a:lnTo>
                    <a:lnTo>
                      <a:pt x="3701" y="1286"/>
                    </a:lnTo>
                    <a:lnTo>
                      <a:pt x="3701" y="1286"/>
                    </a:lnTo>
                    <a:lnTo>
                      <a:pt x="3719" y="1286"/>
                    </a:lnTo>
                    <a:lnTo>
                      <a:pt x="3719" y="1286"/>
                    </a:lnTo>
                    <a:lnTo>
                      <a:pt x="3744" y="1286"/>
                    </a:lnTo>
                    <a:lnTo>
                      <a:pt x="3744" y="1286"/>
                    </a:lnTo>
                    <a:lnTo>
                      <a:pt x="3769" y="1286"/>
                    </a:lnTo>
                    <a:lnTo>
                      <a:pt x="3769" y="1286"/>
                    </a:lnTo>
                    <a:lnTo>
                      <a:pt x="0" y="1286"/>
                    </a:lnTo>
                    <a:lnTo>
                      <a:pt x="0" y="1286"/>
                    </a:lnTo>
                  </a:path>
                </a:pathLst>
              </a:custGeom>
              <a:solidFill>
                <a:srgbClr val="80FF80"/>
              </a:solidFill>
              <a:ln w="31511" cap="flat" cmpd="sng">
                <a:solidFill>
                  <a:srgbClr val="000000"/>
                </a:solidFill>
                <a:prstDash val="solid"/>
                <a:round/>
                <a:headEnd type="none" w="med" len="med"/>
                <a:tailEnd type="none" w="med" len="med"/>
              </a:ln>
              <a:effectLst/>
            </p:spPr>
            <p:txBody>
              <a:bodyPr/>
              <a:lstStyle/>
              <a:p>
                <a:endParaRPr lang="en-US"/>
              </a:p>
            </p:txBody>
          </p:sp>
          <p:sp>
            <p:nvSpPr>
              <p:cNvPr id="25631" name="Line 31"/>
              <p:cNvSpPr>
                <a:spLocks noChangeShapeType="1"/>
              </p:cNvSpPr>
              <p:nvPr/>
            </p:nvSpPr>
            <p:spPr bwMode="auto">
              <a:xfrm flipH="1">
                <a:off x="873" y="3063"/>
                <a:ext cx="3769" cy="0"/>
              </a:xfrm>
              <a:prstGeom prst="line">
                <a:avLst/>
              </a:prstGeom>
              <a:noFill/>
              <a:ln w="9405">
                <a:solidFill>
                  <a:srgbClr val="000000"/>
                </a:solidFill>
                <a:round/>
                <a:headEnd/>
                <a:tailEnd/>
              </a:ln>
              <a:effectLst/>
            </p:spPr>
            <p:txBody>
              <a:bodyPr wrap="none" anchor="ctr"/>
              <a:lstStyle/>
              <a:p>
                <a:endParaRPr lang="en-US"/>
              </a:p>
            </p:txBody>
          </p:sp>
          <p:sp>
            <p:nvSpPr>
              <p:cNvPr id="25632" name="Line 32"/>
              <p:cNvSpPr>
                <a:spLocks noChangeShapeType="1"/>
              </p:cNvSpPr>
              <p:nvPr/>
            </p:nvSpPr>
            <p:spPr bwMode="auto">
              <a:xfrm flipV="1">
                <a:off x="873" y="3063"/>
                <a:ext cx="0" cy="20"/>
              </a:xfrm>
              <a:prstGeom prst="line">
                <a:avLst/>
              </a:prstGeom>
              <a:noFill/>
              <a:ln w="9405">
                <a:solidFill>
                  <a:srgbClr val="000000"/>
                </a:solidFill>
                <a:round/>
                <a:headEnd/>
                <a:tailEnd/>
              </a:ln>
              <a:effectLst/>
            </p:spPr>
            <p:txBody>
              <a:bodyPr wrap="none" anchor="ctr"/>
              <a:lstStyle/>
              <a:p>
                <a:endParaRPr lang="en-US"/>
              </a:p>
            </p:txBody>
          </p:sp>
          <p:sp>
            <p:nvSpPr>
              <p:cNvPr id="25633" name="Line 33"/>
              <p:cNvSpPr>
                <a:spLocks noChangeShapeType="1"/>
              </p:cNvSpPr>
              <p:nvPr/>
            </p:nvSpPr>
            <p:spPr bwMode="auto">
              <a:xfrm flipV="1">
                <a:off x="1346" y="3063"/>
                <a:ext cx="0" cy="20"/>
              </a:xfrm>
              <a:prstGeom prst="line">
                <a:avLst/>
              </a:prstGeom>
              <a:noFill/>
              <a:ln w="9405">
                <a:solidFill>
                  <a:srgbClr val="000000"/>
                </a:solidFill>
                <a:round/>
                <a:headEnd/>
                <a:tailEnd/>
              </a:ln>
              <a:effectLst/>
            </p:spPr>
            <p:txBody>
              <a:bodyPr wrap="none" anchor="ctr"/>
              <a:lstStyle/>
              <a:p>
                <a:endParaRPr lang="en-US"/>
              </a:p>
            </p:txBody>
          </p:sp>
          <p:sp>
            <p:nvSpPr>
              <p:cNvPr id="25634" name="Line 34"/>
              <p:cNvSpPr>
                <a:spLocks noChangeShapeType="1"/>
              </p:cNvSpPr>
              <p:nvPr/>
            </p:nvSpPr>
            <p:spPr bwMode="auto">
              <a:xfrm flipV="1">
                <a:off x="1813" y="3063"/>
                <a:ext cx="0" cy="20"/>
              </a:xfrm>
              <a:prstGeom prst="line">
                <a:avLst/>
              </a:prstGeom>
              <a:noFill/>
              <a:ln w="9405">
                <a:solidFill>
                  <a:srgbClr val="000000"/>
                </a:solidFill>
                <a:round/>
                <a:headEnd/>
                <a:tailEnd/>
              </a:ln>
              <a:effectLst/>
            </p:spPr>
            <p:txBody>
              <a:bodyPr wrap="none" anchor="ctr"/>
              <a:lstStyle/>
              <a:p>
                <a:endParaRPr lang="en-US"/>
              </a:p>
            </p:txBody>
          </p:sp>
          <p:sp>
            <p:nvSpPr>
              <p:cNvPr id="25635" name="Line 35"/>
              <p:cNvSpPr>
                <a:spLocks noChangeShapeType="1"/>
              </p:cNvSpPr>
              <p:nvPr/>
            </p:nvSpPr>
            <p:spPr bwMode="auto">
              <a:xfrm flipV="1">
                <a:off x="2287" y="3063"/>
                <a:ext cx="0" cy="20"/>
              </a:xfrm>
              <a:prstGeom prst="line">
                <a:avLst/>
              </a:prstGeom>
              <a:noFill/>
              <a:ln w="9405">
                <a:solidFill>
                  <a:srgbClr val="000000"/>
                </a:solidFill>
                <a:round/>
                <a:headEnd/>
                <a:tailEnd/>
              </a:ln>
              <a:effectLst/>
            </p:spPr>
            <p:txBody>
              <a:bodyPr wrap="none" anchor="ctr"/>
              <a:lstStyle/>
              <a:p>
                <a:endParaRPr lang="en-US"/>
              </a:p>
            </p:txBody>
          </p:sp>
          <p:sp>
            <p:nvSpPr>
              <p:cNvPr id="25636" name="Line 36"/>
              <p:cNvSpPr>
                <a:spLocks noChangeShapeType="1"/>
              </p:cNvSpPr>
              <p:nvPr/>
            </p:nvSpPr>
            <p:spPr bwMode="auto">
              <a:xfrm flipV="1">
                <a:off x="2761" y="3063"/>
                <a:ext cx="0" cy="20"/>
              </a:xfrm>
              <a:prstGeom prst="line">
                <a:avLst/>
              </a:prstGeom>
              <a:noFill/>
              <a:ln w="9405">
                <a:solidFill>
                  <a:srgbClr val="000000"/>
                </a:solidFill>
                <a:round/>
                <a:headEnd/>
                <a:tailEnd/>
              </a:ln>
              <a:effectLst/>
            </p:spPr>
            <p:txBody>
              <a:bodyPr wrap="none" anchor="ctr"/>
              <a:lstStyle/>
              <a:p>
                <a:endParaRPr lang="en-US"/>
              </a:p>
            </p:txBody>
          </p:sp>
          <p:sp>
            <p:nvSpPr>
              <p:cNvPr id="25637" name="Line 37"/>
              <p:cNvSpPr>
                <a:spLocks noChangeShapeType="1"/>
              </p:cNvSpPr>
              <p:nvPr/>
            </p:nvSpPr>
            <p:spPr bwMode="auto">
              <a:xfrm flipV="1">
                <a:off x="3227" y="3063"/>
                <a:ext cx="0" cy="20"/>
              </a:xfrm>
              <a:prstGeom prst="line">
                <a:avLst/>
              </a:prstGeom>
              <a:noFill/>
              <a:ln w="9405">
                <a:solidFill>
                  <a:srgbClr val="000000"/>
                </a:solidFill>
                <a:round/>
                <a:headEnd/>
                <a:tailEnd/>
              </a:ln>
              <a:effectLst/>
            </p:spPr>
            <p:txBody>
              <a:bodyPr wrap="none" anchor="ctr"/>
              <a:lstStyle/>
              <a:p>
                <a:endParaRPr lang="en-US"/>
              </a:p>
            </p:txBody>
          </p:sp>
          <p:sp>
            <p:nvSpPr>
              <p:cNvPr id="25638" name="Line 38"/>
              <p:cNvSpPr>
                <a:spLocks noChangeShapeType="1"/>
              </p:cNvSpPr>
              <p:nvPr/>
            </p:nvSpPr>
            <p:spPr bwMode="auto">
              <a:xfrm flipV="1">
                <a:off x="3702" y="3063"/>
                <a:ext cx="0" cy="20"/>
              </a:xfrm>
              <a:prstGeom prst="line">
                <a:avLst/>
              </a:prstGeom>
              <a:noFill/>
              <a:ln w="9405">
                <a:solidFill>
                  <a:srgbClr val="000000"/>
                </a:solidFill>
                <a:round/>
                <a:headEnd/>
                <a:tailEnd/>
              </a:ln>
              <a:effectLst/>
            </p:spPr>
            <p:txBody>
              <a:bodyPr wrap="none" anchor="ctr"/>
              <a:lstStyle/>
              <a:p>
                <a:endParaRPr lang="en-US"/>
              </a:p>
            </p:txBody>
          </p:sp>
          <p:sp>
            <p:nvSpPr>
              <p:cNvPr id="25639" name="Line 39"/>
              <p:cNvSpPr>
                <a:spLocks noChangeShapeType="1"/>
              </p:cNvSpPr>
              <p:nvPr/>
            </p:nvSpPr>
            <p:spPr bwMode="auto">
              <a:xfrm flipV="1">
                <a:off x="4168" y="3063"/>
                <a:ext cx="0" cy="20"/>
              </a:xfrm>
              <a:prstGeom prst="line">
                <a:avLst/>
              </a:prstGeom>
              <a:noFill/>
              <a:ln w="9405">
                <a:solidFill>
                  <a:srgbClr val="000000"/>
                </a:solidFill>
                <a:round/>
                <a:headEnd/>
                <a:tailEnd/>
              </a:ln>
              <a:effectLst/>
            </p:spPr>
            <p:txBody>
              <a:bodyPr wrap="none" anchor="ctr"/>
              <a:lstStyle/>
              <a:p>
                <a:endParaRPr lang="en-US"/>
              </a:p>
            </p:txBody>
          </p:sp>
          <p:sp>
            <p:nvSpPr>
              <p:cNvPr id="25640" name="Line 40"/>
              <p:cNvSpPr>
                <a:spLocks noChangeShapeType="1"/>
              </p:cNvSpPr>
              <p:nvPr/>
            </p:nvSpPr>
            <p:spPr bwMode="auto">
              <a:xfrm flipV="1">
                <a:off x="4642" y="3063"/>
                <a:ext cx="0" cy="20"/>
              </a:xfrm>
              <a:prstGeom prst="line">
                <a:avLst/>
              </a:prstGeom>
              <a:noFill/>
              <a:ln w="9405">
                <a:solidFill>
                  <a:srgbClr val="000000"/>
                </a:solidFill>
                <a:round/>
                <a:headEnd/>
                <a:tailEnd/>
              </a:ln>
              <a:effectLst/>
            </p:spPr>
            <p:txBody>
              <a:bodyPr wrap="none" anchor="ctr"/>
              <a:lstStyle/>
              <a:p>
                <a:endParaRPr lang="en-US"/>
              </a:p>
            </p:txBody>
          </p:sp>
          <p:sp>
            <p:nvSpPr>
              <p:cNvPr id="25641" name="Text Box 41"/>
              <p:cNvSpPr txBox="1">
                <a:spLocks noChangeArrowheads="1"/>
              </p:cNvSpPr>
              <p:nvPr/>
            </p:nvSpPr>
            <p:spPr bwMode="auto">
              <a:xfrm>
                <a:off x="811"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10</a:t>
                </a:r>
                <a:endParaRPr lang="en-US"/>
              </a:p>
            </p:txBody>
          </p:sp>
          <p:sp>
            <p:nvSpPr>
              <p:cNvPr id="25642" name="Text Box 42"/>
              <p:cNvSpPr txBox="1">
                <a:spLocks noChangeArrowheads="1"/>
              </p:cNvSpPr>
              <p:nvPr/>
            </p:nvSpPr>
            <p:spPr bwMode="auto">
              <a:xfrm>
                <a:off x="1284"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12</a:t>
                </a:r>
                <a:endParaRPr lang="en-US"/>
              </a:p>
            </p:txBody>
          </p:sp>
          <p:sp>
            <p:nvSpPr>
              <p:cNvPr id="25643" name="Text Box 43"/>
              <p:cNvSpPr txBox="1">
                <a:spLocks noChangeArrowheads="1"/>
              </p:cNvSpPr>
              <p:nvPr/>
            </p:nvSpPr>
            <p:spPr bwMode="auto">
              <a:xfrm>
                <a:off x="1757"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14</a:t>
                </a:r>
                <a:endParaRPr lang="en-US"/>
              </a:p>
            </p:txBody>
          </p:sp>
          <p:sp>
            <p:nvSpPr>
              <p:cNvPr id="25644" name="Text Box 44"/>
              <p:cNvSpPr txBox="1">
                <a:spLocks noChangeArrowheads="1"/>
              </p:cNvSpPr>
              <p:nvPr/>
            </p:nvSpPr>
            <p:spPr bwMode="auto">
              <a:xfrm>
                <a:off x="2229"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16</a:t>
                </a:r>
                <a:endParaRPr lang="en-US"/>
              </a:p>
            </p:txBody>
          </p:sp>
          <p:sp>
            <p:nvSpPr>
              <p:cNvPr id="25645" name="Text Box 45"/>
              <p:cNvSpPr txBox="1">
                <a:spLocks noChangeArrowheads="1"/>
              </p:cNvSpPr>
              <p:nvPr/>
            </p:nvSpPr>
            <p:spPr bwMode="auto">
              <a:xfrm>
                <a:off x="2702"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18</a:t>
                </a:r>
                <a:endParaRPr lang="en-US"/>
              </a:p>
            </p:txBody>
          </p:sp>
          <p:sp>
            <p:nvSpPr>
              <p:cNvPr id="25646" name="Text Box 46"/>
              <p:cNvSpPr txBox="1">
                <a:spLocks noChangeArrowheads="1"/>
              </p:cNvSpPr>
              <p:nvPr/>
            </p:nvSpPr>
            <p:spPr bwMode="auto">
              <a:xfrm>
                <a:off x="3175"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20</a:t>
                </a:r>
                <a:endParaRPr lang="en-US"/>
              </a:p>
            </p:txBody>
          </p:sp>
          <p:sp>
            <p:nvSpPr>
              <p:cNvPr id="25647" name="Text Box 47"/>
              <p:cNvSpPr txBox="1">
                <a:spLocks noChangeArrowheads="1"/>
              </p:cNvSpPr>
              <p:nvPr/>
            </p:nvSpPr>
            <p:spPr bwMode="auto">
              <a:xfrm>
                <a:off x="3647" y="3104"/>
                <a:ext cx="145" cy="103"/>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22</a:t>
                </a:r>
                <a:endParaRPr lang="en-US"/>
              </a:p>
            </p:txBody>
          </p:sp>
          <p:sp>
            <p:nvSpPr>
              <p:cNvPr id="25648" name="Text Box 48"/>
              <p:cNvSpPr txBox="1">
                <a:spLocks noChangeArrowheads="1"/>
              </p:cNvSpPr>
              <p:nvPr/>
            </p:nvSpPr>
            <p:spPr bwMode="auto">
              <a:xfrm>
                <a:off x="4120"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24</a:t>
                </a:r>
                <a:endParaRPr lang="en-US"/>
              </a:p>
            </p:txBody>
          </p:sp>
          <p:sp>
            <p:nvSpPr>
              <p:cNvPr id="25649" name="Text Box 49"/>
              <p:cNvSpPr txBox="1">
                <a:spLocks noChangeArrowheads="1"/>
              </p:cNvSpPr>
              <p:nvPr/>
            </p:nvSpPr>
            <p:spPr bwMode="auto">
              <a:xfrm>
                <a:off x="4594" y="3104"/>
                <a:ext cx="145" cy="98"/>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26</a:t>
                </a:r>
                <a:endParaRPr lang="en-US"/>
              </a:p>
            </p:txBody>
          </p:sp>
          <p:sp>
            <p:nvSpPr>
              <p:cNvPr id="25650" name="Text Box 50"/>
              <p:cNvSpPr txBox="1">
                <a:spLocks noChangeArrowheads="1"/>
              </p:cNvSpPr>
              <p:nvPr/>
            </p:nvSpPr>
            <p:spPr bwMode="auto">
              <a:xfrm>
                <a:off x="828" y="3240"/>
                <a:ext cx="135"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-4</a:t>
                </a:r>
                <a:endParaRPr lang="en-US"/>
              </a:p>
            </p:txBody>
          </p:sp>
          <p:sp>
            <p:nvSpPr>
              <p:cNvPr id="25651" name="Text Box 51"/>
              <p:cNvSpPr txBox="1">
                <a:spLocks noChangeArrowheads="1"/>
              </p:cNvSpPr>
              <p:nvPr/>
            </p:nvSpPr>
            <p:spPr bwMode="auto">
              <a:xfrm>
                <a:off x="1302" y="3240"/>
                <a:ext cx="135"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-3</a:t>
                </a:r>
                <a:endParaRPr lang="en-US"/>
              </a:p>
            </p:txBody>
          </p:sp>
          <p:sp>
            <p:nvSpPr>
              <p:cNvPr id="25652" name="Text Box 52"/>
              <p:cNvSpPr txBox="1">
                <a:spLocks noChangeArrowheads="1"/>
              </p:cNvSpPr>
              <p:nvPr/>
            </p:nvSpPr>
            <p:spPr bwMode="auto">
              <a:xfrm>
                <a:off x="1769" y="3240"/>
                <a:ext cx="135"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a:t>
                </a:r>
                <a:endParaRPr lang="en-US"/>
              </a:p>
            </p:txBody>
          </p:sp>
          <p:sp>
            <p:nvSpPr>
              <p:cNvPr id="25653" name="Text Box 53"/>
              <p:cNvSpPr txBox="1">
                <a:spLocks noChangeArrowheads="1"/>
              </p:cNvSpPr>
              <p:nvPr/>
            </p:nvSpPr>
            <p:spPr bwMode="auto">
              <a:xfrm>
                <a:off x="2243" y="3240"/>
                <a:ext cx="135"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a:t>
                </a:r>
                <a:endParaRPr lang="en-US"/>
              </a:p>
            </p:txBody>
          </p:sp>
          <p:sp>
            <p:nvSpPr>
              <p:cNvPr id="25654" name="Text Box 54"/>
              <p:cNvSpPr txBox="1">
                <a:spLocks noChangeArrowheads="1"/>
              </p:cNvSpPr>
              <p:nvPr/>
            </p:nvSpPr>
            <p:spPr bwMode="auto">
              <a:xfrm>
                <a:off x="2729" y="3240"/>
                <a:ext cx="90"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0</a:t>
                </a:r>
                <a:endParaRPr lang="en-US"/>
              </a:p>
            </p:txBody>
          </p:sp>
          <p:sp>
            <p:nvSpPr>
              <p:cNvPr id="25655" name="Text Box 55"/>
              <p:cNvSpPr txBox="1">
                <a:spLocks noChangeArrowheads="1"/>
              </p:cNvSpPr>
              <p:nvPr/>
            </p:nvSpPr>
            <p:spPr bwMode="auto">
              <a:xfrm>
                <a:off x="3197" y="3240"/>
                <a:ext cx="90"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1</a:t>
                </a:r>
                <a:endParaRPr lang="en-US"/>
              </a:p>
            </p:txBody>
          </p:sp>
          <p:sp>
            <p:nvSpPr>
              <p:cNvPr id="25656" name="Text Box 56"/>
              <p:cNvSpPr txBox="1">
                <a:spLocks noChangeArrowheads="1"/>
              </p:cNvSpPr>
              <p:nvPr/>
            </p:nvSpPr>
            <p:spPr bwMode="auto">
              <a:xfrm>
                <a:off x="3670" y="3240"/>
                <a:ext cx="90"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2</a:t>
                </a:r>
                <a:endParaRPr lang="en-US"/>
              </a:p>
            </p:txBody>
          </p:sp>
          <p:sp>
            <p:nvSpPr>
              <p:cNvPr id="25657" name="Text Box 57"/>
              <p:cNvSpPr txBox="1">
                <a:spLocks noChangeArrowheads="1"/>
              </p:cNvSpPr>
              <p:nvPr/>
            </p:nvSpPr>
            <p:spPr bwMode="auto">
              <a:xfrm>
                <a:off x="4137" y="3240"/>
                <a:ext cx="90"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3</a:t>
                </a:r>
                <a:endParaRPr lang="en-US"/>
              </a:p>
            </p:txBody>
          </p:sp>
          <p:sp>
            <p:nvSpPr>
              <p:cNvPr id="25658" name="Text Box 58"/>
              <p:cNvSpPr txBox="1">
                <a:spLocks noChangeArrowheads="1"/>
              </p:cNvSpPr>
              <p:nvPr/>
            </p:nvSpPr>
            <p:spPr bwMode="auto">
              <a:xfrm>
                <a:off x="4611" y="3240"/>
                <a:ext cx="90" cy="97"/>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900" b="1">
                    <a:solidFill>
                      <a:srgbClr val="000000"/>
                    </a:solidFill>
                    <a:latin typeface="Arial" charset="0"/>
                  </a:rPr>
                  <a:t>4</a:t>
                </a:r>
                <a:endParaRPr lang="en-US"/>
              </a:p>
            </p:txBody>
          </p:sp>
          <p:sp>
            <p:nvSpPr>
              <p:cNvPr id="25659" name="Freeform 59"/>
              <p:cNvSpPr>
                <a:spLocks/>
              </p:cNvSpPr>
              <p:nvPr/>
            </p:nvSpPr>
            <p:spPr bwMode="auto">
              <a:xfrm>
                <a:off x="3654" y="2869"/>
                <a:ext cx="999" cy="195"/>
              </a:xfrm>
              <a:custGeom>
                <a:avLst/>
                <a:gdLst/>
                <a:ahLst/>
                <a:cxnLst>
                  <a:cxn ang="0">
                    <a:pos x="0" y="188"/>
                  </a:cxn>
                  <a:cxn ang="0">
                    <a:pos x="998" y="194"/>
                  </a:cxn>
                  <a:cxn ang="0">
                    <a:pos x="963" y="194"/>
                  </a:cxn>
                  <a:cxn ang="0">
                    <a:pos x="938" y="194"/>
                  </a:cxn>
                  <a:cxn ang="0">
                    <a:pos x="920" y="194"/>
                  </a:cxn>
                  <a:cxn ang="0">
                    <a:pos x="895" y="194"/>
                  </a:cxn>
                  <a:cxn ang="0">
                    <a:pos x="869" y="194"/>
                  </a:cxn>
                  <a:cxn ang="0">
                    <a:pos x="845" y="194"/>
                  </a:cxn>
                  <a:cxn ang="0">
                    <a:pos x="826" y="194"/>
                  </a:cxn>
                  <a:cxn ang="0">
                    <a:pos x="801" y="194"/>
                  </a:cxn>
                  <a:cxn ang="0">
                    <a:pos x="776" y="194"/>
                  </a:cxn>
                  <a:cxn ang="0">
                    <a:pos x="763" y="188"/>
                  </a:cxn>
                  <a:cxn ang="0">
                    <a:pos x="752" y="188"/>
                  </a:cxn>
                  <a:cxn ang="0">
                    <a:pos x="727" y="188"/>
                  </a:cxn>
                  <a:cxn ang="0">
                    <a:pos x="708" y="188"/>
                  </a:cxn>
                  <a:cxn ang="0">
                    <a:pos x="683" y="188"/>
                  </a:cxn>
                  <a:cxn ang="0">
                    <a:pos x="658" y="188"/>
                  </a:cxn>
                  <a:cxn ang="0">
                    <a:pos x="633" y="188"/>
                  </a:cxn>
                  <a:cxn ang="0">
                    <a:pos x="608" y="183"/>
                  </a:cxn>
                  <a:cxn ang="0">
                    <a:pos x="589" y="183"/>
                  </a:cxn>
                  <a:cxn ang="0">
                    <a:pos x="564" y="183"/>
                  </a:cxn>
                  <a:cxn ang="0">
                    <a:pos x="539" y="183"/>
                  </a:cxn>
                  <a:cxn ang="0">
                    <a:pos x="527" y="179"/>
                  </a:cxn>
                  <a:cxn ang="0">
                    <a:pos x="514" y="179"/>
                  </a:cxn>
                  <a:cxn ang="0">
                    <a:pos x="496" y="179"/>
                  </a:cxn>
                  <a:cxn ang="0">
                    <a:pos x="471" y="173"/>
                  </a:cxn>
                  <a:cxn ang="0">
                    <a:pos x="446" y="173"/>
                  </a:cxn>
                  <a:cxn ang="0">
                    <a:pos x="421" y="169"/>
                  </a:cxn>
                  <a:cxn ang="0">
                    <a:pos x="396" y="163"/>
                  </a:cxn>
                  <a:cxn ang="0">
                    <a:pos x="377" y="158"/>
                  </a:cxn>
                  <a:cxn ang="0">
                    <a:pos x="353" y="154"/>
                  </a:cxn>
                  <a:cxn ang="0">
                    <a:pos x="328" y="148"/>
                  </a:cxn>
                  <a:cxn ang="0">
                    <a:pos x="303" y="143"/>
                  </a:cxn>
                  <a:cxn ang="0">
                    <a:pos x="284" y="139"/>
                  </a:cxn>
                  <a:cxn ang="0">
                    <a:pos x="259" y="128"/>
                  </a:cxn>
                  <a:cxn ang="0">
                    <a:pos x="234" y="123"/>
                  </a:cxn>
                  <a:cxn ang="0">
                    <a:pos x="209" y="113"/>
                  </a:cxn>
                  <a:cxn ang="0">
                    <a:pos x="184" y="103"/>
                  </a:cxn>
                  <a:cxn ang="0">
                    <a:pos x="165" y="93"/>
                  </a:cxn>
                  <a:cxn ang="0">
                    <a:pos x="153" y="83"/>
                  </a:cxn>
                  <a:cxn ang="0">
                    <a:pos x="141" y="78"/>
                  </a:cxn>
                  <a:cxn ang="0">
                    <a:pos x="116" y="68"/>
                  </a:cxn>
                  <a:cxn ang="0">
                    <a:pos x="91" y="53"/>
                  </a:cxn>
                  <a:cxn ang="0">
                    <a:pos x="72" y="37"/>
                  </a:cxn>
                  <a:cxn ang="0">
                    <a:pos x="48" y="17"/>
                  </a:cxn>
                  <a:cxn ang="0">
                    <a:pos x="23" y="2"/>
                  </a:cxn>
                  <a:cxn ang="0">
                    <a:pos x="0" y="0"/>
                  </a:cxn>
                </a:cxnLst>
                <a:rect l="0" t="0" r="r" b="b"/>
                <a:pathLst>
                  <a:path w="999" h="195">
                    <a:moveTo>
                      <a:pt x="0" y="0"/>
                    </a:moveTo>
                    <a:lnTo>
                      <a:pt x="0" y="188"/>
                    </a:lnTo>
                    <a:lnTo>
                      <a:pt x="0" y="194"/>
                    </a:lnTo>
                    <a:lnTo>
                      <a:pt x="998" y="194"/>
                    </a:lnTo>
                    <a:lnTo>
                      <a:pt x="988" y="194"/>
                    </a:lnTo>
                    <a:lnTo>
                      <a:pt x="963" y="194"/>
                    </a:lnTo>
                    <a:lnTo>
                      <a:pt x="963" y="194"/>
                    </a:lnTo>
                    <a:lnTo>
                      <a:pt x="938" y="194"/>
                    </a:lnTo>
                    <a:lnTo>
                      <a:pt x="938" y="194"/>
                    </a:lnTo>
                    <a:lnTo>
                      <a:pt x="920" y="194"/>
                    </a:lnTo>
                    <a:lnTo>
                      <a:pt x="920" y="194"/>
                    </a:lnTo>
                    <a:lnTo>
                      <a:pt x="895" y="194"/>
                    </a:lnTo>
                    <a:lnTo>
                      <a:pt x="895" y="194"/>
                    </a:lnTo>
                    <a:lnTo>
                      <a:pt x="869" y="194"/>
                    </a:lnTo>
                    <a:lnTo>
                      <a:pt x="869" y="194"/>
                    </a:lnTo>
                    <a:lnTo>
                      <a:pt x="845" y="194"/>
                    </a:lnTo>
                    <a:lnTo>
                      <a:pt x="845" y="194"/>
                    </a:lnTo>
                    <a:lnTo>
                      <a:pt x="826" y="194"/>
                    </a:lnTo>
                    <a:lnTo>
                      <a:pt x="826" y="194"/>
                    </a:lnTo>
                    <a:lnTo>
                      <a:pt x="801" y="194"/>
                    </a:lnTo>
                    <a:lnTo>
                      <a:pt x="801" y="194"/>
                    </a:lnTo>
                    <a:lnTo>
                      <a:pt x="776" y="194"/>
                    </a:lnTo>
                    <a:lnTo>
                      <a:pt x="776" y="194"/>
                    </a:lnTo>
                    <a:lnTo>
                      <a:pt x="763" y="188"/>
                    </a:lnTo>
                    <a:lnTo>
                      <a:pt x="752" y="188"/>
                    </a:lnTo>
                    <a:lnTo>
                      <a:pt x="752" y="188"/>
                    </a:lnTo>
                    <a:lnTo>
                      <a:pt x="727" y="188"/>
                    </a:lnTo>
                    <a:lnTo>
                      <a:pt x="727" y="188"/>
                    </a:lnTo>
                    <a:lnTo>
                      <a:pt x="708" y="188"/>
                    </a:lnTo>
                    <a:lnTo>
                      <a:pt x="708" y="188"/>
                    </a:lnTo>
                    <a:lnTo>
                      <a:pt x="683" y="188"/>
                    </a:lnTo>
                    <a:lnTo>
                      <a:pt x="683" y="188"/>
                    </a:lnTo>
                    <a:lnTo>
                      <a:pt x="658" y="188"/>
                    </a:lnTo>
                    <a:lnTo>
                      <a:pt x="658" y="188"/>
                    </a:lnTo>
                    <a:lnTo>
                      <a:pt x="633" y="188"/>
                    </a:lnTo>
                    <a:lnTo>
                      <a:pt x="633" y="188"/>
                    </a:lnTo>
                    <a:lnTo>
                      <a:pt x="621" y="183"/>
                    </a:lnTo>
                    <a:lnTo>
                      <a:pt x="608" y="183"/>
                    </a:lnTo>
                    <a:lnTo>
                      <a:pt x="608" y="183"/>
                    </a:lnTo>
                    <a:lnTo>
                      <a:pt x="589" y="183"/>
                    </a:lnTo>
                    <a:lnTo>
                      <a:pt x="589" y="183"/>
                    </a:lnTo>
                    <a:lnTo>
                      <a:pt x="564" y="183"/>
                    </a:lnTo>
                    <a:lnTo>
                      <a:pt x="564" y="183"/>
                    </a:lnTo>
                    <a:lnTo>
                      <a:pt x="539" y="183"/>
                    </a:lnTo>
                    <a:lnTo>
                      <a:pt x="539" y="183"/>
                    </a:lnTo>
                    <a:lnTo>
                      <a:pt x="527" y="179"/>
                    </a:lnTo>
                    <a:lnTo>
                      <a:pt x="514" y="179"/>
                    </a:lnTo>
                    <a:lnTo>
                      <a:pt x="514" y="179"/>
                    </a:lnTo>
                    <a:lnTo>
                      <a:pt x="496" y="179"/>
                    </a:lnTo>
                    <a:lnTo>
                      <a:pt x="496" y="179"/>
                    </a:lnTo>
                    <a:lnTo>
                      <a:pt x="483" y="173"/>
                    </a:lnTo>
                    <a:lnTo>
                      <a:pt x="471" y="173"/>
                    </a:lnTo>
                    <a:lnTo>
                      <a:pt x="471" y="173"/>
                    </a:lnTo>
                    <a:lnTo>
                      <a:pt x="446" y="173"/>
                    </a:lnTo>
                    <a:lnTo>
                      <a:pt x="446" y="173"/>
                    </a:lnTo>
                    <a:lnTo>
                      <a:pt x="421" y="169"/>
                    </a:lnTo>
                    <a:lnTo>
                      <a:pt x="421" y="169"/>
                    </a:lnTo>
                    <a:lnTo>
                      <a:pt x="396" y="163"/>
                    </a:lnTo>
                    <a:lnTo>
                      <a:pt x="396" y="163"/>
                    </a:lnTo>
                    <a:lnTo>
                      <a:pt x="377" y="158"/>
                    </a:lnTo>
                    <a:lnTo>
                      <a:pt x="377" y="158"/>
                    </a:lnTo>
                    <a:lnTo>
                      <a:pt x="353" y="154"/>
                    </a:lnTo>
                    <a:lnTo>
                      <a:pt x="353" y="154"/>
                    </a:lnTo>
                    <a:lnTo>
                      <a:pt x="328" y="148"/>
                    </a:lnTo>
                    <a:lnTo>
                      <a:pt x="328" y="148"/>
                    </a:lnTo>
                    <a:lnTo>
                      <a:pt x="303" y="143"/>
                    </a:lnTo>
                    <a:lnTo>
                      <a:pt x="303" y="143"/>
                    </a:lnTo>
                    <a:lnTo>
                      <a:pt x="284" y="139"/>
                    </a:lnTo>
                    <a:lnTo>
                      <a:pt x="284" y="139"/>
                    </a:lnTo>
                    <a:lnTo>
                      <a:pt x="259" y="128"/>
                    </a:lnTo>
                    <a:lnTo>
                      <a:pt x="259" y="128"/>
                    </a:lnTo>
                    <a:lnTo>
                      <a:pt x="234" y="123"/>
                    </a:lnTo>
                    <a:lnTo>
                      <a:pt x="234" y="123"/>
                    </a:lnTo>
                    <a:lnTo>
                      <a:pt x="209" y="113"/>
                    </a:lnTo>
                    <a:lnTo>
                      <a:pt x="209" y="113"/>
                    </a:lnTo>
                    <a:lnTo>
                      <a:pt x="184" y="103"/>
                    </a:lnTo>
                    <a:lnTo>
                      <a:pt x="184" y="103"/>
                    </a:lnTo>
                    <a:lnTo>
                      <a:pt x="165" y="93"/>
                    </a:lnTo>
                    <a:lnTo>
                      <a:pt x="165" y="93"/>
                    </a:lnTo>
                    <a:lnTo>
                      <a:pt x="153" y="83"/>
                    </a:lnTo>
                    <a:lnTo>
                      <a:pt x="141" y="78"/>
                    </a:lnTo>
                    <a:lnTo>
                      <a:pt x="141" y="78"/>
                    </a:lnTo>
                    <a:lnTo>
                      <a:pt x="116" y="68"/>
                    </a:lnTo>
                    <a:lnTo>
                      <a:pt x="116" y="68"/>
                    </a:lnTo>
                    <a:lnTo>
                      <a:pt x="91" y="53"/>
                    </a:lnTo>
                    <a:lnTo>
                      <a:pt x="91" y="53"/>
                    </a:lnTo>
                    <a:lnTo>
                      <a:pt x="72" y="37"/>
                    </a:lnTo>
                    <a:lnTo>
                      <a:pt x="72" y="37"/>
                    </a:lnTo>
                    <a:lnTo>
                      <a:pt x="59" y="28"/>
                    </a:lnTo>
                    <a:lnTo>
                      <a:pt x="48" y="17"/>
                    </a:lnTo>
                    <a:lnTo>
                      <a:pt x="48" y="17"/>
                    </a:lnTo>
                    <a:lnTo>
                      <a:pt x="23" y="2"/>
                    </a:lnTo>
                    <a:lnTo>
                      <a:pt x="0" y="0"/>
                    </a:lnTo>
                    <a:lnTo>
                      <a:pt x="0"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sp>
            <p:nvSpPr>
              <p:cNvPr id="25660" name="Freeform 60"/>
              <p:cNvSpPr>
                <a:spLocks/>
              </p:cNvSpPr>
              <p:nvPr/>
            </p:nvSpPr>
            <p:spPr bwMode="auto">
              <a:xfrm>
                <a:off x="860" y="2869"/>
                <a:ext cx="998" cy="195"/>
              </a:xfrm>
              <a:custGeom>
                <a:avLst/>
                <a:gdLst/>
                <a:ahLst/>
                <a:cxnLst>
                  <a:cxn ang="0">
                    <a:pos x="997" y="188"/>
                  </a:cxn>
                  <a:cxn ang="0">
                    <a:pos x="0" y="194"/>
                  </a:cxn>
                  <a:cxn ang="0">
                    <a:pos x="34" y="194"/>
                  </a:cxn>
                  <a:cxn ang="0">
                    <a:pos x="59" y="194"/>
                  </a:cxn>
                  <a:cxn ang="0">
                    <a:pos x="77" y="194"/>
                  </a:cxn>
                  <a:cxn ang="0">
                    <a:pos x="102" y="194"/>
                  </a:cxn>
                  <a:cxn ang="0">
                    <a:pos x="127" y="194"/>
                  </a:cxn>
                  <a:cxn ang="0">
                    <a:pos x="153" y="194"/>
                  </a:cxn>
                  <a:cxn ang="0">
                    <a:pos x="171" y="194"/>
                  </a:cxn>
                  <a:cxn ang="0">
                    <a:pos x="196" y="194"/>
                  </a:cxn>
                  <a:cxn ang="0">
                    <a:pos x="221" y="194"/>
                  </a:cxn>
                  <a:cxn ang="0">
                    <a:pos x="234" y="188"/>
                  </a:cxn>
                  <a:cxn ang="0">
                    <a:pos x="246" y="188"/>
                  </a:cxn>
                  <a:cxn ang="0">
                    <a:pos x="270" y="188"/>
                  </a:cxn>
                  <a:cxn ang="0">
                    <a:pos x="289" y="188"/>
                  </a:cxn>
                  <a:cxn ang="0">
                    <a:pos x="314" y="188"/>
                  </a:cxn>
                  <a:cxn ang="0">
                    <a:pos x="339" y="188"/>
                  </a:cxn>
                  <a:cxn ang="0">
                    <a:pos x="364" y="188"/>
                  </a:cxn>
                  <a:cxn ang="0">
                    <a:pos x="389" y="183"/>
                  </a:cxn>
                  <a:cxn ang="0">
                    <a:pos x="407" y="183"/>
                  </a:cxn>
                  <a:cxn ang="0">
                    <a:pos x="433" y="183"/>
                  </a:cxn>
                  <a:cxn ang="0">
                    <a:pos x="458" y="183"/>
                  </a:cxn>
                  <a:cxn ang="0">
                    <a:pos x="470" y="179"/>
                  </a:cxn>
                  <a:cxn ang="0">
                    <a:pos x="483" y="179"/>
                  </a:cxn>
                  <a:cxn ang="0">
                    <a:pos x="501" y="179"/>
                  </a:cxn>
                  <a:cxn ang="0">
                    <a:pos x="526" y="173"/>
                  </a:cxn>
                  <a:cxn ang="0">
                    <a:pos x="551" y="173"/>
                  </a:cxn>
                  <a:cxn ang="0">
                    <a:pos x="576" y="169"/>
                  </a:cxn>
                  <a:cxn ang="0">
                    <a:pos x="601" y="163"/>
                  </a:cxn>
                  <a:cxn ang="0">
                    <a:pos x="620" y="158"/>
                  </a:cxn>
                  <a:cxn ang="0">
                    <a:pos x="644" y="154"/>
                  </a:cxn>
                  <a:cxn ang="0">
                    <a:pos x="669" y="148"/>
                  </a:cxn>
                  <a:cxn ang="0">
                    <a:pos x="694" y="143"/>
                  </a:cxn>
                  <a:cxn ang="0">
                    <a:pos x="713" y="139"/>
                  </a:cxn>
                  <a:cxn ang="0">
                    <a:pos x="738" y="128"/>
                  </a:cxn>
                  <a:cxn ang="0">
                    <a:pos x="763" y="123"/>
                  </a:cxn>
                  <a:cxn ang="0">
                    <a:pos x="788" y="113"/>
                  </a:cxn>
                  <a:cxn ang="0">
                    <a:pos x="812" y="103"/>
                  </a:cxn>
                  <a:cxn ang="0">
                    <a:pos x="832" y="93"/>
                  </a:cxn>
                  <a:cxn ang="0">
                    <a:pos x="844" y="83"/>
                  </a:cxn>
                  <a:cxn ang="0">
                    <a:pos x="857" y="78"/>
                  </a:cxn>
                  <a:cxn ang="0">
                    <a:pos x="881" y="68"/>
                  </a:cxn>
                  <a:cxn ang="0">
                    <a:pos x="906" y="53"/>
                  </a:cxn>
                  <a:cxn ang="0">
                    <a:pos x="925" y="37"/>
                  </a:cxn>
                  <a:cxn ang="0">
                    <a:pos x="950" y="17"/>
                  </a:cxn>
                  <a:cxn ang="0">
                    <a:pos x="974" y="2"/>
                  </a:cxn>
                  <a:cxn ang="0">
                    <a:pos x="997" y="0"/>
                  </a:cxn>
                </a:cxnLst>
                <a:rect l="0" t="0" r="r" b="b"/>
                <a:pathLst>
                  <a:path w="998" h="195">
                    <a:moveTo>
                      <a:pt x="997" y="0"/>
                    </a:moveTo>
                    <a:lnTo>
                      <a:pt x="997" y="188"/>
                    </a:lnTo>
                    <a:lnTo>
                      <a:pt x="997" y="194"/>
                    </a:lnTo>
                    <a:lnTo>
                      <a:pt x="0" y="194"/>
                    </a:lnTo>
                    <a:lnTo>
                      <a:pt x="9" y="194"/>
                    </a:lnTo>
                    <a:lnTo>
                      <a:pt x="34" y="194"/>
                    </a:lnTo>
                    <a:lnTo>
                      <a:pt x="34" y="194"/>
                    </a:lnTo>
                    <a:lnTo>
                      <a:pt x="59" y="194"/>
                    </a:lnTo>
                    <a:lnTo>
                      <a:pt x="59" y="194"/>
                    </a:lnTo>
                    <a:lnTo>
                      <a:pt x="77" y="194"/>
                    </a:lnTo>
                    <a:lnTo>
                      <a:pt x="77" y="194"/>
                    </a:lnTo>
                    <a:lnTo>
                      <a:pt x="102" y="194"/>
                    </a:lnTo>
                    <a:lnTo>
                      <a:pt x="102" y="194"/>
                    </a:lnTo>
                    <a:lnTo>
                      <a:pt x="127" y="194"/>
                    </a:lnTo>
                    <a:lnTo>
                      <a:pt x="127" y="194"/>
                    </a:lnTo>
                    <a:lnTo>
                      <a:pt x="153" y="194"/>
                    </a:lnTo>
                    <a:lnTo>
                      <a:pt x="153" y="194"/>
                    </a:lnTo>
                    <a:lnTo>
                      <a:pt x="171" y="194"/>
                    </a:lnTo>
                    <a:lnTo>
                      <a:pt x="171" y="194"/>
                    </a:lnTo>
                    <a:lnTo>
                      <a:pt x="196" y="194"/>
                    </a:lnTo>
                    <a:lnTo>
                      <a:pt x="196" y="194"/>
                    </a:lnTo>
                    <a:lnTo>
                      <a:pt x="221" y="194"/>
                    </a:lnTo>
                    <a:lnTo>
                      <a:pt x="221" y="194"/>
                    </a:lnTo>
                    <a:lnTo>
                      <a:pt x="234" y="188"/>
                    </a:lnTo>
                    <a:lnTo>
                      <a:pt x="246" y="188"/>
                    </a:lnTo>
                    <a:lnTo>
                      <a:pt x="246" y="188"/>
                    </a:lnTo>
                    <a:lnTo>
                      <a:pt x="270" y="188"/>
                    </a:lnTo>
                    <a:lnTo>
                      <a:pt x="270" y="188"/>
                    </a:lnTo>
                    <a:lnTo>
                      <a:pt x="289" y="188"/>
                    </a:lnTo>
                    <a:lnTo>
                      <a:pt x="289" y="188"/>
                    </a:lnTo>
                    <a:lnTo>
                      <a:pt x="314" y="188"/>
                    </a:lnTo>
                    <a:lnTo>
                      <a:pt x="314" y="188"/>
                    </a:lnTo>
                    <a:lnTo>
                      <a:pt x="339" y="188"/>
                    </a:lnTo>
                    <a:lnTo>
                      <a:pt x="339" y="188"/>
                    </a:lnTo>
                    <a:lnTo>
                      <a:pt x="364" y="188"/>
                    </a:lnTo>
                    <a:lnTo>
                      <a:pt x="364" y="188"/>
                    </a:lnTo>
                    <a:lnTo>
                      <a:pt x="377" y="183"/>
                    </a:lnTo>
                    <a:lnTo>
                      <a:pt x="389" y="183"/>
                    </a:lnTo>
                    <a:lnTo>
                      <a:pt x="389" y="183"/>
                    </a:lnTo>
                    <a:lnTo>
                      <a:pt x="407" y="183"/>
                    </a:lnTo>
                    <a:lnTo>
                      <a:pt x="407" y="183"/>
                    </a:lnTo>
                    <a:lnTo>
                      <a:pt x="433" y="183"/>
                    </a:lnTo>
                    <a:lnTo>
                      <a:pt x="433" y="183"/>
                    </a:lnTo>
                    <a:lnTo>
                      <a:pt x="458" y="183"/>
                    </a:lnTo>
                    <a:lnTo>
                      <a:pt x="458" y="183"/>
                    </a:lnTo>
                    <a:lnTo>
                      <a:pt x="470" y="179"/>
                    </a:lnTo>
                    <a:lnTo>
                      <a:pt x="483" y="179"/>
                    </a:lnTo>
                    <a:lnTo>
                      <a:pt x="483" y="179"/>
                    </a:lnTo>
                    <a:lnTo>
                      <a:pt x="501" y="179"/>
                    </a:lnTo>
                    <a:lnTo>
                      <a:pt x="501" y="179"/>
                    </a:lnTo>
                    <a:lnTo>
                      <a:pt x="514" y="173"/>
                    </a:lnTo>
                    <a:lnTo>
                      <a:pt x="526" y="173"/>
                    </a:lnTo>
                    <a:lnTo>
                      <a:pt x="526" y="173"/>
                    </a:lnTo>
                    <a:lnTo>
                      <a:pt x="551" y="173"/>
                    </a:lnTo>
                    <a:lnTo>
                      <a:pt x="551" y="173"/>
                    </a:lnTo>
                    <a:lnTo>
                      <a:pt x="576" y="169"/>
                    </a:lnTo>
                    <a:lnTo>
                      <a:pt x="576" y="169"/>
                    </a:lnTo>
                    <a:lnTo>
                      <a:pt x="601" y="163"/>
                    </a:lnTo>
                    <a:lnTo>
                      <a:pt x="601" y="163"/>
                    </a:lnTo>
                    <a:lnTo>
                      <a:pt x="620" y="158"/>
                    </a:lnTo>
                    <a:lnTo>
                      <a:pt x="620" y="158"/>
                    </a:lnTo>
                    <a:lnTo>
                      <a:pt x="644" y="154"/>
                    </a:lnTo>
                    <a:lnTo>
                      <a:pt x="644" y="154"/>
                    </a:lnTo>
                    <a:lnTo>
                      <a:pt x="669" y="148"/>
                    </a:lnTo>
                    <a:lnTo>
                      <a:pt x="669" y="148"/>
                    </a:lnTo>
                    <a:lnTo>
                      <a:pt x="694" y="143"/>
                    </a:lnTo>
                    <a:lnTo>
                      <a:pt x="694" y="143"/>
                    </a:lnTo>
                    <a:lnTo>
                      <a:pt x="713" y="139"/>
                    </a:lnTo>
                    <a:lnTo>
                      <a:pt x="713" y="139"/>
                    </a:lnTo>
                    <a:lnTo>
                      <a:pt x="738" y="128"/>
                    </a:lnTo>
                    <a:lnTo>
                      <a:pt x="738" y="128"/>
                    </a:lnTo>
                    <a:lnTo>
                      <a:pt x="763" y="123"/>
                    </a:lnTo>
                    <a:lnTo>
                      <a:pt x="763" y="123"/>
                    </a:lnTo>
                    <a:lnTo>
                      <a:pt x="788" y="113"/>
                    </a:lnTo>
                    <a:lnTo>
                      <a:pt x="788" y="113"/>
                    </a:lnTo>
                    <a:lnTo>
                      <a:pt x="812" y="103"/>
                    </a:lnTo>
                    <a:lnTo>
                      <a:pt x="812" y="103"/>
                    </a:lnTo>
                    <a:lnTo>
                      <a:pt x="832" y="93"/>
                    </a:lnTo>
                    <a:lnTo>
                      <a:pt x="832" y="93"/>
                    </a:lnTo>
                    <a:lnTo>
                      <a:pt x="844" y="83"/>
                    </a:lnTo>
                    <a:lnTo>
                      <a:pt x="857" y="78"/>
                    </a:lnTo>
                    <a:lnTo>
                      <a:pt x="857" y="78"/>
                    </a:lnTo>
                    <a:lnTo>
                      <a:pt x="881" y="68"/>
                    </a:lnTo>
                    <a:lnTo>
                      <a:pt x="881" y="68"/>
                    </a:lnTo>
                    <a:lnTo>
                      <a:pt x="906" y="53"/>
                    </a:lnTo>
                    <a:lnTo>
                      <a:pt x="906" y="53"/>
                    </a:lnTo>
                    <a:lnTo>
                      <a:pt x="925" y="37"/>
                    </a:lnTo>
                    <a:lnTo>
                      <a:pt x="925" y="37"/>
                    </a:lnTo>
                    <a:lnTo>
                      <a:pt x="938" y="28"/>
                    </a:lnTo>
                    <a:lnTo>
                      <a:pt x="950" y="17"/>
                    </a:lnTo>
                    <a:lnTo>
                      <a:pt x="950" y="17"/>
                    </a:lnTo>
                    <a:lnTo>
                      <a:pt x="974" y="2"/>
                    </a:lnTo>
                    <a:lnTo>
                      <a:pt x="997" y="0"/>
                    </a:lnTo>
                    <a:lnTo>
                      <a:pt x="997" y="0"/>
                    </a:lnTo>
                  </a:path>
                </a:pathLst>
              </a:custGeom>
              <a:solidFill>
                <a:srgbClr val="00E0E0"/>
              </a:solidFill>
              <a:ln w="18772" cap="flat" cmpd="sng">
                <a:solidFill>
                  <a:srgbClr val="000000"/>
                </a:solidFill>
                <a:prstDash val="solid"/>
                <a:round/>
                <a:headEnd type="none" w="med" len="med"/>
                <a:tailEnd type="none" w="med" len="med"/>
              </a:ln>
              <a:effectLst/>
            </p:spPr>
            <p:txBody>
              <a:bodyPr/>
              <a:lstStyle/>
              <a:p>
                <a:endParaRPr lang="en-US"/>
              </a:p>
            </p:txBody>
          </p:sp>
        </p:grpSp>
        <p:sp>
          <p:nvSpPr>
            <p:cNvPr id="25662" name="Freeform 62"/>
            <p:cNvSpPr>
              <a:spLocks/>
            </p:cNvSpPr>
            <p:nvPr/>
          </p:nvSpPr>
          <p:spPr bwMode="auto">
            <a:xfrm>
              <a:off x="1820" y="1778"/>
              <a:ext cx="1846" cy="1285"/>
            </a:xfrm>
            <a:custGeom>
              <a:avLst/>
              <a:gdLst/>
              <a:ahLst/>
              <a:cxnLst>
                <a:cxn ang="0">
                  <a:pos x="1837" y="1284"/>
                </a:cxn>
                <a:cxn ang="0">
                  <a:pos x="1813" y="9"/>
                </a:cxn>
                <a:cxn ang="0">
                  <a:pos x="1788" y="20"/>
                </a:cxn>
                <a:cxn ang="0">
                  <a:pos x="1744" y="50"/>
                </a:cxn>
                <a:cxn ang="0">
                  <a:pos x="1719" y="70"/>
                </a:cxn>
                <a:cxn ang="0">
                  <a:pos x="1670" y="116"/>
                </a:cxn>
                <a:cxn ang="0">
                  <a:pos x="1651" y="147"/>
                </a:cxn>
                <a:cxn ang="0">
                  <a:pos x="1601" y="207"/>
                </a:cxn>
                <a:cxn ang="0">
                  <a:pos x="1576" y="237"/>
                </a:cxn>
                <a:cxn ang="0">
                  <a:pos x="1533" y="307"/>
                </a:cxn>
                <a:cxn ang="0">
                  <a:pos x="1508" y="347"/>
                </a:cxn>
                <a:cxn ang="0">
                  <a:pos x="1458" y="423"/>
                </a:cxn>
                <a:cxn ang="0">
                  <a:pos x="1439" y="459"/>
                </a:cxn>
                <a:cxn ang="0">
                  <a:pos x="1389" y="540"/>
                </a:cxn>
                <a:cxn ang="0">
                  <a:pos x="1365" y="580"/>
                </a:cxn>
                <a:cxn ang="0">
                  <a:pos x="1320" y="655"/>
                </a:cxn>
                <a:cxn ang="0">
                  <a:pos x="1296" y="690"/>
                </a:cxn>
                <a:cxn ang="0">
                  <a:pos x="1246" y="761"/>
                </a:cxn>
                <a:cxn ang="0">
                  <a:pos x="1227" y="796"/>
                </a:cxn>
                <a:cxn ang="0">
                  <a:pos x="1177" y="862"/>
                </a:cxn>
                <a:cxn ang="0">
                  <a:pos x="1153" y="892"/>
                </a:cxn>
                <a:cxn ang="0">
                  <a:pos x="1109" y="953"/>
                </a:cxn>
                <a:cxn ang="0">
                  <a:pos x="1084" y="978"/>
                </a:cxn>
                <a:cxn ang="0">
                  <a:pos x="1034" y="1024"/>
                </a:cxn>
                <a:cxn ang="0">
                  <a:pos x="1015" y="1049"/>
                </a:cxn>
                <a:cxn ang="0">
                  <a:pos x="966" y="1088"/>
                </a:cxn>
                <a:cxn ang="0">
                  <a:pos x="941" y="1104"/>
                </a:cxn>
                <a:cxn ang="0">
                  <a:pos x="916" y="1124"/>
                </a:cxn>
                <a:cxn ang="0">
                  <a:pos x="872" y="1155"/>
                </a:cxn>
                <a:cxn ang="0">
                  <a:pos x="847" y="1165"/>
                </a:cxn>
                <a:cxn ang="0">
                  <a:pos x="822" y="1180"/>
                </a:cxn>
                <a:cxn ang="0">
                  <a:pos x="779" y="1200"/>
                </a:cxn>
                <a:cxn ang="0">
                  <a:pos x="754" y="1210"/>
                </a:cxn>
                <a:cxn ang="0">
                  <a:pos x="704" y="1225"/>
                </a:cxn>
                <a:cxn ang="0">
                  <a:pos x="685" y="1231"/>
                </a:cxn>
                <a:cxn ang="0">
                  <a:pos x="636" y="1240"/>
                </a:cxn>
                <a:cxn ang="0">
                  <a:pos x="610" y="1246"/>
                </a:cxn>
                <a:cxn ang="0">
                  <a:pos x="567" y="1256"/>
                </a:cxn>
                <a:cxn ang="0">
                  <a:pos x="542" y="1260"/>
                </a:cxn>
                <a:cxn ang="0">
                  <a:pos x="504" y="1260"/>
                </a:cxn>
                <a:cxn ang="0">
                  <a:pos x="473" y="1266"/>
                </a:cxn>
                <a:cxn ang="0">
                  <a:pos x="449" y="1270"/>
                </a:cxn>
                <a:cxn ang="0">
                  <a:pos x="424" y="1270"/>
                </a:cxn>
                <a:cxn ang="0">
                  <a:pos x="374" y="1270"/>
                </a:cxn>
                <a:cxn ang="0">
                  <a:pos x="356" y="1275"/>
                </a:cxn>
                <a:cxn ang="0">
                  <a:pos x="330" y="1275"/>
                </a:cxn>
                <a:cxn ang="0">
                  <a:pos x="280" y="1275"/>
                </a:cxn>
                <a:cxn ang="0">
                  <a:pos x="262" y="1275"/>
                </a:cxn>
                <a:cxn ang="0">
                  <a:pos x="224" y="1275"/>
                </a:cxn>
                <a:cxn ang="0">
                  <a:pos x="186" y="1281"/>
                </a:cxn>
                <a:cxn ang="0">
                  <a:pos x="162" y="1281"/>
                </a:cxn>
                <a:cxn ang="0">
                  <a:pos x="118" y="1281"/>
                </a:cxn>
                <a:cxn ang="0">
                  <a:pos x="94" y="1281"/>
                </a:cxn>
                <a:cxn ang="0">
                  <a:pos x="50" y="1281"/>
                </a:cxn>
                <a:cxn ang="0">
                  <a:pos x="25" y="1281"/>
                </a:cxn>
                <a:cxn ang="0">
                  <a:pos x="53" y="1281"/>
                </a:cxn>
              </a:cxnLst>
              <a:rect l="0" t="0" r="r" b="b"/>
              <a:pathLst>
                <a:path w="1846" h="1285">
                  <a:moveTo>
                    <a:pt x="53" y="1281"/>
                  </a:moveTo>
                  <a:lnTo>
                    <a:pt x="1845" y="1281"/>
                  </a:lnTo>
                  <a:lnTo>
                    <a:pt x="1837" y="1284"/>
                  </a:lnTo>
                  <a:lnTo>
                    <a:pt x="1837" y="7"/>
                  </a:lnTo>
                  <a:lnTo>
                    <a:pt x="1838" y="0"/>
                  </a:lnTo>
                  <a:lnTo>
                    <a:pt x="1813" y="9"/>
                  </a:lnTo>
                  <a:lnTo>
                    <a:pt x="1813" y="9"/>
                  </a:lnTo>
                  <a:lnTo>
                    <a:pt x="1788" y="20"/>
                  </a:lnTo>
                  <a:lnTo>
                    <a:pt x="1788" y="20"/>
                  </a:lnTo>
                  <a:lnTo>
                    <a:pt x="1770" y="35"/>
                  </a:lnTo>
                  <a:lnTo>
                    <a:pt x="1770" y="35"/>
                  </a:lnTo>
                  <a:lnTo>
                    <a:pt x="1744" y="50"/>
                  </a:lnTo>
                  <a:lnTo>
                    <a:pt x="1744" y="50"/>
                  </a:lnTo>
                  <a:lnTo>
                    <a:pt x="1719" y="70"/>
                  </a:lnTo>
                  <a:lnTo>
                    <a:pt x="1719" y="70"/>
                  </a:lnTo>
                  <a:lnTo>
                    <a:pt x="1695" y="91"/>
                  </a:lnTo>
                  <a:lnTo>
                    <a:pt x="1695" y="91"/>
                  </a:lnTo>
                  <a:lnTo>
                    <a:pt x="1670" y="116"/>
                  </a:lnTo>
                  <a:lnTo>
                    <a:pt x="1670" y="116"/>
                  </a:lnTo>
                  <a:lnTo>
                    <a:pt x="1651" y="147"/>
                  </a:lnTo>
                  <a:lnTo>
                    <a:pt x="1651" y="147"/>
                  </a:lnTo>
                  <a:lnTo>
                    <a:pt x="1626" y="176"/>
                  </a:lnTo>
                  <a:lnTo>
                    <a:pt x="1626" y="176"/>
                  </a:lnTo>
                  <a:lnTo>
                    <a:pt x="1601" y="207"/>
                  </a:lnTo>
                  <a:lnTo>
                    <a:pt x="1601" y="207"/>
                  </a:lnTo>
                  <a:lnTo>
                    <a:pt x="1576" y="237"/>
                  </a:lnTo>
                  <a:lnTo>
                    <a:pt x="1576" y="237"/>
                  </a:lnTo>
                  <a:lnTo>
                    <a:pt x="1558" y="272"/>
                  </a:lnTo>
                  <a:lnTo>
                    <a:pt x="1558" y="272"/>
                  </a:lnTo>
                  <a:lnTo>
                    <a:pt x="1533" y="307"/>
                  </a:lnTo>
                  <a:lnTo>
                    <a:pt x="1533" y="307"/>
                  </a:lnTo>
                  <a:lnTo>
                    <a:pt x="1508" y="347"/>
                  </a:lnTo>
                  <a:lnTo>
                    <a:pt x="1508" y="347"/>
                  </a:lnTo>
                  <a:lnTo>
                    <a:pt x="1483" y="383"/>
                  </a:lnTo>
                  <a:lnTo>
                    <a:pt x="1483" y="383"/>
                  </a:lnTo>
                  <a:lnTo>
                    <a:pt x="1458" y="423"/>
                  </a:lnTo>
                  <a:lnTo>
                    <a:pt x="1458" y="423"/>
                  </a:lnTo>
                  <a:lnTo>
                    <a:pt x="1439" y="459"/>
                  </a:lnTo>
                  <a:lnTo>
                    <a:pt x="1439" y="459"/>
                  </a:lnTo>
                  <a:lnTo>
                    <a:pt x="1414" y="499"/>
                  </a:lnTo>
                  <a:lnTo>
                    <a:pt x="1414" y="499"/>
                  </a:lnTo>
                  <a:lnTo>
                    <a:pt x="1389" y="540"/>
                  </a:lnTo>
                  <a:lnTo>
                    <a:pt x="1389" y="540"/>
                  </a:lnTo>
                  <a:lnTo>
                    <a:pt x="1365" y="580"/>
                  </a:lnTo>
                  <a:lnTo>
                    <a:pt x="1365" y="580"/>
                  </a:lnTo>
                  <a:lnTo>
                    <a:pt x="1346" y="615"/>
                  </a:lnTo>
                  <a:lnTo>
                    <a:pt x="1346" y="615"/>
                  </a:lnTo>
                  <a:lnTo>
                    <a:pt x="1320" y="655"/>
                  </a:lnTo>
                  <a:lnTo>
                    <a:pt x="1320" y="655"/>
                  </a:lnTo>
                  <a:lnTo>
                    <a:pt x="1296" y="690"/>
                  </a:lnTo>
                  <a:lnTo>
                    <a:pt x="1296" y="690"/>
                  </a:lnTo>
                  <a:lnTo>
                    <a:pt x="1271" y="725"/>
                  </a:lnTo>
                  <a:lnTo>
                    <a:pt x="1271" y="725"/>
                  </a:lnTo>
                  <a:lnTo>
                    <a:pt x="1246" y="761"/>
                  </a:lnTo>
                  <a:lnTo>
                    <a:pt x="1246" y="761"/>
                  </a:lnTo>
                  <a:lnTo>
                    <a:pt x="1227" y="796"/>
                  </a:lnTo>
                  <a:lnTo>
                    <a:pt x="1227" y="796"/>
                  </a:lnTo>
                  <a:lnTo>
                    <a:pt x="1202" y="833"/>
                  </a:lnTo>
                  <a:lnTo>
                    <a:pt x="1202" y="833"/>
                  </a:lnTo>
                  <a:lnTo>
                    <a:pt x="1177" y="862"/>
                  </a:lnTo>
                  <a:lnTo>
                    <a:pt x="1177" y="862"/>
                  </a:lnTo>
                  <a:lnTo>
                    <a:pt x="1153" y="892"/>
                  </a:lnTo>
                  <a:lnTo>
                    <a:pt x="1153" y="892"/>
                  </a:lnTo>
                  <a:lnTo>
                    <a:pt x="1127" y="922"/>
                  </a:lnTo>
                  <a:lnTo>
                    <a:pt x="1127" y="922"/>
                  </a:lnTo>
                  <a:lnTo>
                    <a:pt x="1109" y="953"/>
                  </a:lnTo>
                  <a:lnTo>
                    <a:pt x="1109" y="953"/>
                  </a:lnTo>
                  <a:lnTo>
                    <a:pt x="1084" y="978"/>
                  </a:lnTo>
                  <a:lnTo>
                    <a:pt x="1084" y="978"/>
                  </a:lnTo>
                  <a:lnTo>
                    <a:pt x="1060" y="1004"/>
                  </a:lnTo>
                  <a:lnTo>
                    <a:pt x="1060" y="1004"/>
                  </a:lnTo>
                  <a:lnTo>
                    <a:pt x="1034" y="1024"/>
                  </a:lnTo>
                  <a:lnTo>
                    <a:pt x="1034" y="1024"/>
                  </a:lnTo>
                  <a:lnTo>
                    <a:pt x="1015" y="1049"/>
                  </a:lnTo>
                  <a:lnTo>
                    <a:pt x="1015" y="1049"/>
                  </a:lnTo>
                  <a:lnTo>
                    <a:pt x="991" y="1069"/>
                  </a:lnTo>
                  <a:lnTo>
                    <a:pt x="991" y="1069"/>
                  </a:lnTo>
                  <a:lnTo>
                    <a:pt x="966" y="1088"/>
                  </a:lnTo>
                  <a:lnTo>
                    <a:pt x="966" y="1088"/>
                  </a:lnTo>
                  <a:lnTo>
                    <a:pt x="941" y="1104"/>
                  </a:lnTo>
                  <a:lnTo>
                    <a:pt x="941" y="1104"/>
                  </a:lnTo>
                  <a:lnTo>
                    <a:pt x="928" y="1114"/>
                  </a:lnTo>
                  <a:lnTo>
                    <a:pt x="916" y="1124"/>
                  </a:lnTo>
                  <a:lnTo>
                    <a:pt x="916" y="1124"/>
                  </a:lnTo>
                  <a:lnTo>
                    <a:pt x="897" y="1139"/>
                  </a:lnTo>
                  <a:lnTo>
                    <a:pt x="897" y="1139"/>
                  </a:lnTo>
                  <a:lnTo>
                    <a:pt x="872" y="1155"/>
                  </a:lnTo>
                  <a:lnTo>
                    <a:pt x="872" y="1155"/>
                  </a:lnTo>
                  <a:lnTo>
                    <a:pt x="847" y="1165"/>
                  </a:lnTo>
                  <a:lnTo>
                    <a:pt x="847" y="1165"/>
                  </a:lnTo>
                  <a:lnTo>
                    <a:pt x="835" y="1170"/>
                  </a:lnTo>
                  <a:lnTo>
                    <a:pt x="822" y="1180"/>
                  </a:lnTo>
                  <a:lnTo>
                    <a:pt x="822" y="1180"/>
                  </a:lnTo>
                  <a:lnTo>
                    <a:pt x="803" y="1190"/>
                  </a:lnTo>
                  <a:lnTo>
                    <a:pt x="803" y="1190"/>
                  </a:lnTo>
                  <a:lnTo>
                    <a:pt x="779" y="1200"/>
                  </a:lnTo>
                  <a:lnTo>
                    <a:pt x="779" y="1200"/>
                  </a:lnTo>
                  <a:lnTo>
                    <a:pt x="754" y="1210"/>
                  </a:lnTo>
                  <a:lnTo>
                    <a:pt x="754" y="1210"/>
                  </a:lnTo>
                  <a:lnTo>
                    <a:pt x="729" y="1215"/>
                  </a:lnTo>
                  <a:lnTo>
                    <a:pt x="729" y="1215"/>
                  </a:lnTo>
                  <a:lnTo>
                    <a:pt x="704" y="1225"/>
                  </a:lnTo>
                  <a:lnTo>
                    <a:pt x="704" y="1225"/>
                  </a:lnTo>
                  <a:lnTo>
                    <a:pt x="685" y="1231"/>
                  </a:lnTo>
                  <a:lnTo>
                    <a:pt x="685" y="1231"/>
                  </a:lnTo>
                  <a:lnTo>
                    <a:pt x="661" y="1236"/>
                  </a:lnTo>
                  <a:lnTo>
                    <a:pt x="661" y="1236"/>
                  </a:lnTo>
                  <a:lnTo>
                    <a:pt x="636" y="1240"/>
                  </a:lnTo>
                  <a:lnTo>
                    <a:pt x="636" y="1240"/>
                  </a:lnTo>
                  <a:lnTo>
                    <a:pt x="610" y="1246"/>
                  </a:lnTo>
                  <a:lnTo>
                    <a:pt x="610" y="1246"/>
                  </a:lnTo>
                  <a:lnTo>
                    <a:pt x="592" y="1251"/>
                  </a:lnTo>
                  <a:lnTo>
                    <a:pt x="592" y="1251"/>
                  </a:lnTo>
                  <a:lnTo>
                    <a:pt x="567" y="1256"/>
                  </a:lnTo>
                  <a:lnTo>
                    <a:pt x="567" y="1256"/>
                  </a:lnTo>
                  <a:lnTo>
                    <a:pt x="542" y="1260"/>
                  </a:lnTo>
                  <a:lnTo>
                    <a:pt x="542" y="1260"/>
                  </a:lnTo>
                  <a:lnTo>
                    <a:pt x="517" y="1260"/>
                  </a:lnTo>
                  <a:lnTo>
                    <a:pt x="517" y="1260"/>
                  </a:lnTo>
                  <a:lnTo>
                    <a:pt x="504" y="1260"/>
                  </a:lnTo>
                  <a:lnTo>
                    <a:pt x="492" y="1266"/>
                  </a:lnTo>
                  <a:lnTo>
                    <a:pt x="492" y="1266"/>
                  </a:lnTo>
                  <a:lnTo>
                    <a:pt x="473" y="1266"/>
                  </a:lnTo>
                  <a:lnTo>
                    <a:pt x="473" y="1266"/>
                  </a:lnTo>
                  <a:lnTo>
                    <a:pt x="461" y="1266"/>
                  </a:lnTo>
                  <a:lnTo>
                    <a:pt x="449" y="1270"/>
                  </a:lnTo>
                  <a:lnTo>
                    <a:pt x="449" y="1270"/>
                  </a:lnTo>
                  <a:lnTo>
                    <a:pt x="424" y="1270"/>
                  </a:lnTo>
                  <a:lnTo>
                    <a:pt x="424" y="1270"/>
                  </a:lnTo>
                  <a:lnTo>
                    <a:pt x="399" y="1270"/>
                  </a:lnTo>
                  <a:lnTo>
                    <a:pt x="399" y="1270"/>
                  </a:lnTo>
                  <a:lnTo>
                    <a:pt x="374" y="1270"/>
                  </a:lnTo>
                  <a:lnTo>
                    <a:pt x="374" y="1270"/>
                  </a:lnTo>
                  <a:lnTo>
                    <a:pt x="361" y="1270"/>
                  </a:lnTo>
                  <a:lnTo>
                    <a:pt x="356" y="1275"/>
                  </a:lnTo>
                  <a:lnTo>
                    <a:pt x="356" y="1275"/>
                  </a:lnTo>
                  <a:lnTo>
                    <a:pt x="330" y="1275"/>
                  </a:lnTo>
                  <a:lnTo>
                    <a:pt x="330" y="1275"/>
                  </a:lnTo>
                  <a:lnTo>
                    <a:pt x="305" y="1275"/>
                  </a:lnTo>
                  <a:lnTo>
                    <a:pt x="305" y="1275"/>
                  </a:lnTo>
                  <a:lnTo>
                    <a:pt x="280" y="1275"/>
                  </a:lnTo>
                  <a:lnTo>
                    <a:pt x="280" y="1275"/>
                  </a:lnTo>
                  <a:lnTo>
                    <a:pt x="262" y="1275"/>
                  </a:lnTo>
                  <a:lnTo>
                    <a:pt x="262" y="1275"/>
                  </a:lnTo>
                  <a:lnTo>
                    <a:pt x="237" y="1275"/>
                  </a:lnTo>
                  <a:lnTo>
                    <a:pt x="237" y="1275"/>
                  </a:lnTo>
                  <a:lnTo>
                    <a:pt x="224" y="1275"/>
                  </a:lnTo>
                  <a:lnTo>
                    <a:pt x="211" y="1281"/>
                  </a:lnTo>
                  <a:lnTo>
                    <a:pt x="211" y="1281"/>
                  </a:lnTo>
                  <a:lnTo>
                    <a:pt x="186" y="1281"/>
                  </a:lnTo>
                  <a:lnTo>
                    <a:pt x="186" y="1281"/>
                  </a:lnTo>
                  <a:lnTo>
                    <a:pt x="162" y="1281"/>
                  </a:lnTo>
                  <a:lnTo>
                    <a:pt x="162" y="1281"/>
                  </a:lnTo>
                  <a:lnTo>
                    <a:pt x="143" y="1281"/>
                  </a:lnTo>
                  <a:lnTo>
                    <a:pt x="143" y="1281"/>
                  </a:lnTo>
                  <a:lnTo>
                    <a:pt x="118" y="1281"/>
                  </a:lnTo>
                  <a:lnTo>
                    <a:pt x="118" y="1281"/>
                  </a:lnTo>
                  <a:lnTo>
                    <a:pt x="94" y="1281"/>
                  </a:lnTo>
                  <a:lnTo>
                    <a:pt x="94" y="1281"/>
                  </a:lnTo>
                  <a:lnTo>
                    <a:pt x="69" y="1281"/>
                  </a:lnTo>
                  <a:lnTo>
                    <a:pt x="69" y="1281"/>
                  </a:lnTo>
                  <a:lnTo>
                    <a:pt x="50" y="1281"/>
                  </a:lnTo>
                  <a:lnTo>
                    <a:pt x="50" y="1281"/>
                  </a:lnTo>
                  <a:lnTo>
                    <a:pt x="25" y="1281"/>
                  </a:lnTo>
                  <a:lnTo>
                    <a:pt x="25" y="1281"/>
                  </a:lnTo>
                  <a:lnTo>
                    <a:pt x="0" y="1281"/>
                  </a:lnTo>
                  <a:lnTo>
                    <a:pt x="53" y="1281"/>
                  </a:lnTo>
                  <a:lnTo>
                    <a:pt x="53" y="1281"/>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grpSp>
      <p:grpSp>
        <p:nvGrpSpPr>
          <p:cNvPr id="25722" name="Group 122"/>
          <p:cNvGrpSpPr>
            <a:grpSpLocks/>
          </p:cNvGrpSpPr>
          <p:nvPr/>
        </p:nvGrpSpPr>
        <p:grpSpPr bwMode="auto">
          <a:xfrm>
            <a:off x="1103313" y="5310188"/>
            <a:ext cx="7745412" cy="2522537"/>
            <a:chOff x="695" y="3345"/>
            <a:chExt cx="4879" cy="1589"/>
          </a:xfrm>
        </p:grpSpPr>
        <p:grpSp>
          <p:nvGrpSpPr>
            <p:cNvPr id="25688" name="Group 88"/>
            <p:cNvGrpSpPr>
              <a:grpSpLocks/>
            </p:cNvGrpSpPr>
            <p:nvPr/>
          </p:nvGrpSpPr>
          <p:grpSpPr bwMode="auto">
            <a:xfrm>
              <a:off x="695" y="3347"/>
              <a:ext cx="4879" cy="1454"/>
              <a:chOff x="695" y="3347"/>
              <a:chExt cx="4879" cy="1454"/>
            </a:xfrm>
          </p:grpSpPr>
          <p:sp>
            <p:nvSpPr>
              <p:cNvPr id="25664" name="Freeform 64"/>
              <p:cNvSpPr>
                <a:spLocks/>
              </p:cNvSpPr>
              <p:nvPr/>
            </p:nvSpPr>
            <p:spPr bwMode="auto">
              <a:xfrm>
                <a:off x="1695" y="3347"/>
                <a:ext cx="3770" cy="1308"/>
              </a:xfrm>
              <a:custGeom>
                <a:avLst/>
                <a:gdLst/>
                <a:ahLst/>
                <a:cxnLst>
                  <a:cxn ang="0">
                    <a:pos x="68" y="1307"/>
                  </a:cxn>
                  <a:cxn ang="0">
                    <a:pos x="143" y="1307"/>
                  </a:cxn>
                  <a:cxn ang="0">
                    <a:pos x="211" y="1307"/>
                  </a:cxn>
                  <a:cxn ang="0">
                    <a:pos x="262" y="1302"/>
                  </a:cxn>
                  <a:cxn ang="0">
                    <a:pos x="330" y="1302"/>
                  </a:cxn>
                  <a:cxn ang="0">
                    <a:pos x="399" y="1297"/>
                  </a:cxn>
                  <a:cxn ang="0">
                    <a:pos x="461" y="1293"/>
                  </a:cxn>
                  <a:cxn ang="0">
                    <a:pos x="516" y="1287"/>
                  </a:cxn>
                  <a:cxn ang="0">
                    <a:pos x="592" y="1277"/>
                  </a:cxn>
                  <a:cxn ang="0">
                    <a:pos x="660" y="1262"/>
                  </a:cxn>
                  <a:cxn ang="0">
                    <a:pos x="729" y="1241"/>
                  </a:cxn>
                  <a:cxn ang="0">
                    <a:pos x="803" y="1215"/>
                  </a:cxn>
                  <a:cxn ang="0">
                    <a:pos x="847" y="1190"/>
                  </a:cxn>
                  <a:cxn ang="0">
                    <a:pos x="915" y="1149"/>
                  </a:cxn>
                  <a:cxn ang="0">
                    <a:pos x="991" y="1092"/>
                  </a:cxn>
                  <a:cxn ang="0">
                    <a:pos x="1059" y="1025"/>
                  </a:cxn>
                  <a:cxn ang="0">
                    <a:pos x="1127" y="943"/>
                  </a:cxn>
                  <a:cxn ang="0">
                    <a:pos x="1202" y="851"/>
                  </a:cxn>
                  <a:cxn ang="0">
                    <a:pos x="1271" y="743"/>
                  </a:cxn>
                  <a:cxn ang="0">
                    <a:pos x="1345" y="630"/>
                  </a:cxn>
                  <a:cxn ang="0">
                    <a:pos x="1414" y="512"/>
                  </a:cxn>
                  <a:cxn ang="0">
                    <a:pos x="1483" y="395"/>
                  </a:cxn>
                  <a:cxn ang="0">
                    <a:pos x="1558" y="282"/>
                  </a:cxn>
                  <a:cxn ang="0">
                    <a:pos x="1626" y="184"/>
                  </a:cxn>
                  <a:cxn ang="0">
                    <a:pos x="1695" y="97"/>
                  </a:cxn>
                  <a:cxn ang="0">
                    <a:pos x="1769" y="40"/>
                  </a:cxn>
                  <a:cxn ang="0">
                    <a:pos x="1838" y="5"/>
                  </a:cxn>
                  <a:cxn ang="0">
                    <a:pos x="1906" y="0"/>
                  </a:cxn>
                  <a:cxn ang="0">
                    <a:pos x="1981" y="24"/>
                  </a:cxn>
                  <a:cxn ang="0">
                    <a:pos x="2049" y="76"/>
                  </a:cxn>
                  <a:cxn ang="0">
                    <a:pos x="2118" y="153"/>
                  </a:cxn>
                  <a:cxn ang="0">
                    <a:pos x="2193" y="245"/>
                  </a:cxn>
                  <a:cxn ang="0">
                    <a:pos x="2262" y="358"/>
                  </a:cxn>
                  <a:cxn ang="0">
                    <a:pos x="2330" y="472"/>
                  </a:cxn>
                  <a:cxn ang="0">
                    <a:pos x="2405" y="594"/>
                  </a:cxn>
                  <a:cxn ang="0">
                    <a:pos x="2473" y="707"/>
                  </a:cxn>
                  <a:cxn ang="0">
                    <a:pos x="2542" y="815"/>
                  </a:cxn>
                  <a:cxn ang="0">
                    <a:pos x="2616" y="912"/>
                  </a:cxn>
                  <a:cxn ang="0">
                    <a:pos x="2685" y="1000"/>
                  </a:cxn>
                  <a:cxn ang="0">
                    <a:pos x="2753" y="1072"/>
                  </a:cxn>
                  <a:cxn ang="0">
                    <a:pos x="2828" y="1128"/>
                  </a:cxn>
                  <a:cxn ang="0">
                    <a:pos x="2872" y="1164"/>
                  </a:cxn>
                  <a:cxn ang="0">
                    <a:pos x="2947" y="1205"/>
                  </a:cxn>
                  <a:cxn ang="0">
                    <a:pos x="3015" y="1236"/>
                  </a:cxn>
                  <a:cxn ang="0">
                    <a:pos x="3084" y="1256"/>
                  </a:cxn>
                  <a:cxn ang="0">
                    <a:pos x="3158" y="1272"/>
                  </a:cxn>
                  <a:cxn ang="0">
                    <a:pos x="3227" y="1287"/>
                  </a:cxn>
                  <a:cxn ang="0">
                    <a:pos x="3277" y="1293"/>
                  </a:cxn>
                  <a:cxn ang="0">
                    <a:pos x="3345" y="1297"/>
                  </a:cxn>
                  <a:cxn ang="0">
                    <a:pos x="3402" y="1297"/>
                  </a:cxn>
                  <a:cxn ang="0">
                    <a:pos x="3464" y="1302"/>
                  </a:cxn>
                  <a:cxn ang="0">
                    <a:pos x="3533" y="1302"/>
                  </a:cxn>
                  <a:cxn ang="0">
                    <a:pos x="3607" y="1307"/>
                  </a:cxn>
                  <a:cxn ang="0">
                    <a:pos x="3676" y="1307"/>
                  </a:cxn>
                  <a:cxn ang="0">
                    <a:pos x="3744" y="1307"/>
                  </a:cxn>
                </a:cxnLst>
                <a:rect l="0" t="0" r="r" b="b"/>
                <a:pathLst>
                  <a:path w="3770" h="1308">
                    <a:moveTo>
                      <a:pt x="0" y="1307"/>
                    </a:moveTo>
                    <a:lnTo>
                      <a:pt x="25" y="1307"/>
                    </a:lnTo>
                    <a:lnTo>
                      <a:pt x="25" y="1307"/>
                    </a:lnTo>
                    <a:lnTo>
                      <a:pt x="49" y="1307"/>
                    </a:lnTo>
                    <a:lnTo>
                      <a:pt x="49" y="1307"/>
                    </a:lnTo>
                    <a:lnTo>
                      <a:pt x="68" y="1307"/>
                    </a:lnTo>
                    <a:lnTo>
                      <a:pt x="68" y="1307"/>
                    </a:lnTo>
                    <a:lnTo>
                      <a:pt x="93" y="1307"/>
                    </a:lnTo>
                    <a:lnTo>
                      <a:pt x="93" y="1307"/>
                    </a:lnTo>
                    <a:lnTo>
                      <a:pt x="118" y="1307"/>
                    </a:lnTo>
                    <a:lnTo>
                      <a:pt x="118" y="1307"/>
                    </a:lnTo>
                    <a:lnTo>
                      <a:pt x="143" y="1307"/>
                    </a:lnTo>
                    <a:lnTo>
                      <a:pt x="143" y="1307"/>
                    </a:lnTo>
                    <a:lnTo>
                      <a:pt x="162" y="1307"/>
                    </a:lnTo>
                    <a:lnTo>
                      <a:pt x="162" y="1307"/>
                    </a:lnTo>
                    <a:lnTo>
                      <a:pt x="186" y="1307"/>
                    </a:lnTo>
                    <a:lnTo>
                      <a:pt x="186" y="1307"/>
                    </a:lnTo>
                    <a:lnTo>
                      <a:pt x="211" y="1307"/>
                    </a:lnTo>
                    <a:lnTo>
                      <a:pt x="211" y="1307"/>
                    </a:lnTo>
                    <a:lnTo>
                      <a:pt x="224" y="1302"/>
                    </a:lnTo>
                    <a:lnTo>
                      <a:pt x="236" y="1302"/>
                    </a:lnTo>
                    <a:lnTo>
                      <a:pt x="236" y="1302"/>
                    </a:lnTo>
                    <a:lnTo>
                      <a:pt x="262" y="1302"/>
                    </a:lnTo>
                    <a:lnTo>
                      <a:pt x="262" y="1302"/>
                    </a:lnTo>
                    <a:lnTo>
                      <a:pt x="280" y="1302"/>
                    </a:lnTo>
                    <a:lnTo>
                      <a:pt x="280" y="1302"/>
                    </a:lnTo>
                    <a:lnTo>
                      <a:pt x="305" y="1302"/>
                    </a:lnTo>
                    <a:lnTo>
                      <a:pt x="305" y="1302"/>
                    </a:lnTo>
                    <a:lnTo>
                      <a:pt x="330" y="1302"/>
                    </a:lnTo>
                    <a:lnTo>
                      <a:pt x="330" y="1302"/>
                    </a:lnTo>
                    <a:lnTo>
                      <a:pt x="355" y="1302"/>
                    </a:lnTo>
                    <a:lnTo>
                      <a:pt x="355" y="1302"/>
                    </a:lnTo>
                    <a:lnTo>
                      <a:pt x="361" y="1297"/>
                    </a:lnTo>
                    <a:lnTo>
                      <a:pt x="374" y="1297"/>
                    </a:lnTo>
                    <a:lnTo>
                      <a:pt x="374" y="1297"/>
                    </a:lnTo>
                    <a:lnTo>
                      <a:pt x="399" y="1297"/>
                    </a:lnTo>
                    <a:lnTo>
                      <a:pt x="399" y="1297"/>
                    </a:lnTo>
                    <a:lnTo>
                      <a:pt x="423" y="1297"/>
                    </a:lnTo>
                    <a:lnTo>
                      <a:pt x="423" y="1297"/>
                    </a:lnTo>
                    <a:lnTo>
                      <a:pt x="448" y="1297"/>
                    </a:lnTo>
                    <a:lnTo>
                      <a:pt x="448" y="1297"/>
                    </a:lnTo>
                    <a:lnTo>
                      <a:pt x="461" y="1293"/>
                    </a:lnTo>
                    <a:lnTo>
                      <a:pt x="473" y="1293"/>
                    </a:lnTo>
                    <a:lnTo>
                      <a:pt x="473" y="1293"/>
                    </a:lnTo>
                    <a:lnTo>
                      <a:pt x="492" y="1293"/>
                    </a:lnTo>
                    <a:lnTo>
                      <a:pt x="492" y="1293"/>
                    </a:lnTo>
                    <a:lnTo>
                      <a:pt x="504" y="1287"/>
                    </a:lnTo>
                    <a:lnTo>
                      <a:pt x="516" y="1287"/>
                    </a:lnTo>
                    <a:lnTo>
                      <a:pt x="516" y="1287"/>
                    </a:lnTo>
                    <a:lnTo>
                      <a:pt x="542" y="1287"/>
                    </a:lnTo>
                    <a:lnTo>
                      <a:pt x="542" y="1287"/>
                    </a:lnTo>
                    <a:lnTo>
                      <a:pt x="567" y="1282"/>
                    </a:lnTo>
                    <a:lnTo>
                      <a:pt x="567" y="1282"/>
                    </a:lnTo>
                    <a:lnTo>
                      <a:pt x="592" y="1277"/>
                    </a:lnTo>
                    <a:lnTo>
                      <a:pt x="592" y="1277"/>
                    </a:lnTo>
                    <a:lnTo>
                      <a:pt x="610" y="1272"/>
                    </a:lnTo>
                    <a:lnTo>
                      <a:pt x="610" y="1272"/>
                    </a:lnTo>
                    <a:lnTo>
                      <a:pt x="635" y="1266"/>
                    </a:lnTo>
                    <a:lnTo>
                      <a:pt x="635" y="1266"/>
                    </a:lnTo>
                    <a:lnTo>
                      <a:pt x="660" y="1262"/>
                    </a:lnTo>
                    <a:lnTo>
                      <a:pt x="660" y="1262"/>
                    </a:lnTo>
                    <a:lnTo>
                      <a:pt x="685" y="1256"/>
                    </a:lnTo>
                    <a:lnTo>
                      <a:pt x="685" y="1256"/>
                    </a:lnTo>
                    <a:lnTo>
                      <a:pt x="704" y="1251"/>
                    </a:lnTo>
                    <a:lnTo>
                      <a:pt x="704" y="1251"/>
                    </a:lnTo>
                    <a:lnTo>
                      <a:pt x="729" y="1241"/>
                    </a:lnTo>
                    <a:lnTo>
                      <a:pt x="729" y="1241"/>
                    </a:lnTo>
                    <a:lnTo>
                      <a:pt x="753" y="1236"/>
                    </a:lnTo>
                    <a:lnTo>
                      <a:pt x="753" y="1236"/>
                    </a:lnTo>
                    <a:lnTo>
                      <a:pt x="778" y="1226"/>
                    </a:lnTo>
                    <a:lnTo>
                      <a:pt x="778" y="1226"/>
                    </a:lnTo>
                    <a:lnTo>
                      <a:pt x="803" y="1215"/>
                    </a:lnTo>
                    <a:lnTo>
                      <a:pt x="803" y="1215"/>
                    </a:lnTo>
                    <a:lnTo>
                      <a:pt x="822" y="1205"/>
                    </a:lnTo>
                    <a:lnTo>
                      <a:pt x="822" y="1205"/>
                    </a:lnTo>
                    <a:lnTo>
                      <a:pt x="834" y="1195"/>
                    </a:lnTo>
                    <a:lnTo>
                      <a:pt x="847" y="1190"/>
                    </a:lnTo>
                    <a:lnTo>
                      <a:pt x="847" y="1190"/>
                    </a:lnTo>
                    <a:lnTo>
                      <a:pt x="872" y="1179"/>
                    </a:lnTo>
                    <a:lnTo>
                      <a:pt x="872" y="1179"/>
                    </a:lnTo>
                    <a:lnTo>
                      <a:pt x="897" y="1164"/>
                    </a:lnTo>
                    <a:lnTo>
                      <a:pt x="897" y="1164"/>
                    </a:lnTo>
                    <a:lnTo>
                      <a:pt x="915" y="1149"/>
                    </a:lnTo>
                    <a:lnTo>
                      <a:pt x="915" y="1149"/>
                    </a:lnTo>
                    <a:lnTo>
                      <a:pt x="928" y="1138"/>
                    </a:lnTo>
                    <a:lnTo>
                      <a:pt x="940" y="1128"/>
                    </a:lnTo>
                    <a:lnTo>
                      <a:pt x="940" y="1128"/>
                    </a:lnTo>
                    <a:lnTo>
                      <a:pt x="966" y="1113"/>
                    </a:lnTo>
                    <a:lnTo>
                      <a:pt x="966" y="1113"/>
                    </a:lnTo>
                    <a:lnTo>
                      <a:pt x="991" y="1092"/>
                    </a:lnTo>
                    <a:lnTo>
                      <a:pt x="991" y="1092"/>
                    </a:lnTo>
                    <a:lnTo>
                      <a:pt x="1015" y="1072"/>
                    </a:lnTo>
                    <a:lnTo>
                      <a:pt x="1015" y="1072"/>
                    </a:lnTo>
                    <a:lnTo>
                      <a:pt x="1034" y="1045"/>
                    </a:lnTo>
                    <a:lnTo>
                      <a:pt x="1034" y="1045"/>
                    </a:lnTo>
                    <a:lnTo>
                      <a:pt x="1059" y="1025"/>
                    </a:lnTo>
                    <a:lnTo>
                      <a:pt x="1059" y="1025"/>
                    </a:lnTo>
                    <a:lnTo>
                      <a:pt x="1084" y="1000"/>
                    </a:lnTo>
                    <a:lnTo>
                      <a:pt x="1084" y="1000"/>
                    </a:lnTo>
                    <a:lnTo>
                      <a:pt x="1109" y="974"/>
                    </a:lnTo>
                    <a:lnTo>
                      <a:pt x="1109" y="974"/>
                    </a:lnTo>
                    <a:lnTo>
                      <a:pt x="1127" y="943"/>
                    </a:lnTo>
                    <a:lnTo>
                      <a:pt x="1127" y="943"/>
                    </a:lnTo>
                    <a:lnTo>
                      <a:pt x="1152" y="912"/>
                    </a:lnTo>
                    <a:lnTo>
                      <a:pt x="1152" y="912"/>
                    </a:lnTo>
                    <a:lnTo>
                      <a:pt x="1177" y="882"/>
                    </a:lnTo>
                    <a:lnTo>
                      <a:pt x="1177" y="882"/>
                    </a:lnTo>
                    <a:lnTo>
                      <a:pt x="1202" y="851"/>
                    </a:lnTo>
                    <a:lnTo>
                      <a:pt x="1202" y="851"/>
                    </a:lnTo>
                    <a:lnTo>
                      <a:pt x="1227" y="815"/>
                    </a:lnTo>
                    <a:lnTo>
                      <a:pt x="1227" y="815"/>
                    </a:lnTo>
                    <a:lnTo>
                      <a:pt x="1246" y="779"/>
                    </a:lnTo>
                    <a:lnTo>
                      <a:pt x="1246" y="779"/>
                    </a:lnTo>
                    <a:lnTo>
                      <a:pt x="1271" y="743"/>
                    </a:lnTo>
                    <a:lnTo>
                      <a:pt x="1271" y="743"/>
                    </a:lnTo>
                    <a:lnTo>
                      <a:pt x="1296" y="707"/>
                    </a:lnTo>
                    <a:lnTo>
                      <a:pt x="1296" y="707"/>
                    </a:lnTo>
                    <a:lnTo>
                      <a:pt x="1320" y="672"/>
                    </a:lnTo>
                    <a:lnTo>
                      <a:pt x="1320" y="672"/>
                    </a:lnTo>
                    <a:lnTo>
                      <a:pt x="1345" y="630"/>
                    </a:lnTo>
                    <a:lnTo>
                      <a:pt x="1345" y="630"/>
                    </a:lnTo>
                    <a:lnTo>
                      <a:pt x="1365" y="594"/>
                    </a:lnTo>
                    <a:lnTo>
                      <a:pt x="1365" y="594"/>
                    </a:lnTo>
                    <a:lnTo>
                      <a:pt x="1389" y="553"/>
                    </a:lnTo>
                    <a:lnTo>
                      <a:pt x="1389" y="553"/>
                    </a:lnTo>
                    <a:lnTo>
                      <a:pt x="1414" y="512"/>
                    </a:lnTo>
                    <a:lnTo>
                      <a:pt x="1414" y="512"/>
                    </a:lnTo>
                    <a:lnTo>
                      <a:pt x="1439" y="472"/>
                    </a:lnTo>
                    <a:lnTo>
                      <a:pt x="1439" y="472"/>
                    </a:lnTo>
                    <a:lnTo>
                      <a:pt x="1457" y="435"/>
                    </a:lnTo>
                    <a:lnTo>
                      <a:pt x="1457" y="435"/>
                    </a:lnTo>
                    <a:lnTo>
                      <a:pt x="1483" y="395"/>
                    </a:lnTo>
                    <a:lnTo>
                      <a:pt x="1483" y="395"/>
                    </a:lnTo>
                    <a:lnTo>
                      <a:pt x="1507" y="358"/>
                    </a:lnTo>
                    <a:lnTo>
                      <a:pt x="1507" y="358"/>
                    </a:lnTo>
                    <a:lnTo>
                      <a:pt x="1532" y="317"/>
                    </a:lnTo>
                    <a:lnTo>
                      <a:pt x="1532" y="317"/>
                    </a:lnTo>
                    <a:lnTo>
                      <a:pt x="1558" y="282"/>
                    </a:lnTo>
                    <a:lnTo>
                      <a:pt x="1558" y="282"/>
                    </a:lnTo>
                    <a:lnTo>
                      <a:pt x="1576" y="245"/>
                    </a:lnTo>
                    <a:lnTo>
                      <a:pt x="1576" y="245"/>
                    </a:lnTo>
                    <a:lnTo>
                      <a:pt x="1601" y="214"/>
                    </a:lnTo>
                    <a:lnTo>
                      <a:pt x="1601" y="214"/>
                    </a:lnTo>
                    <a:lnTo>
                      <a:pt x="1626" y="184"/>
                    </a:lnTo>
                    <a:lnTo>
                      <a:pt x="1626" y="184"/>
                    </a:lnTo>
                    <a:lnTo>
                      <a:pt x="1651" y="153"/>
                    </a:lnTo>
                    <a:lnTo>
                      <a:pt x="1651" y="153"/>
                    </a:lnTo>
                    <a:lnTo>
                      <a:pt x="1670" y="123"/>
                    </a:lnTo>
                    <a:lnTo>
                      <a:pt x="1670" y="123"/>
                    </a:lnTo>
                    <a:lnTo>
                      <a:pt x="1695" y="97"/>
                    </a:lnTo>
                    <a:lnTo>
                      <a:pt x="1695" y="97"/>
                    </a:lnTo>
                    <a:lnTo>
                      <a:pt x="1719" y="76"/>
                    </a:lnTo>
                    <a:lnTo>
                      <a:pt x="1719" y="76"/>
                    </a:lnTo>
                    <a:lnTo>
                      <a:pt x="1744" y="55"/>
                    </a:lnTo>
                    <a:lnTo>
                      <a:pt x="1744" y="55"/>
                    </a:lnTo>
                    <a:lnTo>
                      <a:pt x="1769" y="40"/>
                    </a:lnTo>
                    <a:lnTo>
                      <a:pt x="1769" y="40"/>
                    </a:lnTo>
                    <a:lnTo>
                      <a:pt x="1788" y="24"/>
                    </a:lnTo>
                    <a:lnTo>
                      <a:pt x="1788" y="24"/>
                    </a:lnTo>
                    <a:lnTo>
                      <a:pt x="1813" y="14"/>
                    </a:lnTo>
                    <a:lnTo>
                      <a:pt x="1813" y="14"/>
                    </a:lnTo>
                    <a:lnTo>
                      <a:pt x="1838" y="5"/>
                    </a:lnTo>
                    <a:lnTo>
                      <a:pt x="1838" y="5"/>
                    </a:lnTo>
                    <a:lnTo>
                      <a:pt x="1863" y="0"/>
                    </a:lnTo>
                    <a:lnTo>
                      <a:pt x="1863" y="0"/>
                    </a:lnTo>
                    <a:lnTo>
                      <a:pt x="1881" y="0"/>
                    </a:lnTo>
                    <a:lnTo>
                      <a:pt x="1881" y="0"/>
                    </a:lnTo>
                    <a:lnTo>
                      <a:pt x="1906" y="0"/>
                    </a:lnTo>
                    <a:lnTo>
                      <a:pt x="1906" y="0"/>
                    </a:lnTo>
                    <a:lnTo>
                      <a:pt x="1931" y="5"/>
                    </a:lnTo>
                    <a:lnTo>
                      <a:pt x="1931" y="5"/>
                    </a:lnTo>
                    <a:lnTo>
                      <a:pt x="1956" y="14"/>
                    </a:lnTo>
                    <a:lnTo>
                      <a:pt x="1956" y="14"/>
                    </a:lnTo>
                    <a:lnTo>
                      <a:pt x="1981" y="24"/>
                    </a:lnTo>
                    <a:lnTo>
                      <a:pt x="1981" y="24"/>
                    </a:lnTo>
                    <a:lnTo>
                      <a:pt x="2000" y="40"/>
                    </a:lnTo>
                    <a:lnTo>
                      <a:pt x="2000" y="40"/>
                    </a:lnTo>
                    <a:lnTo>
                      <a:pt x="2024" y="55"/>
                    </a:lnTo>
                    <a:lnTo>
                      <a:pt x="2024" y="55"/>
                    </a:lnTo>
                    <a:lnTo>
                      <a:pt x="2049" y="76"/>
                    </a:lnTo>
                    <a:lnTo>
                      <a:pt x="2049" y="76"/>
                    </a:lnTo>
                    <a:lnTo>
                      <a:pt x="2075" y="97"/>
                    </a:lnTo>
                    <a:lnTo>
                      <a:pt x="2075" y="97"/>
                    </a:lnTo>
                    <a:lnTo>
                      <a:pt x="2100" y="123"/>
                    </a:lnTo>
                    <a:lnTo>
                      <a:pt x="2100" y="123"/>
                    </a:lnTo>
                    <a:lnTo>
                      <a:pt x="2118" y="153"/>
                    </a:lnTo>
                    <a:lnTo>
                      <a:pt x="2118" y="153"/>
                    </a:lnTo>
                    <a:lnTo>
                      <a:pt x="2143" y="184"/>
                    </a:lnTo>
                    <a:lnTo>
                      <a:pt x="2143" y="184"/>
                    </a:lnTo>
                    <a:lnTo>
                      <a:pt x="2168" y="214"/>
                    </a:lnTo>
                    <a:lnTo>
                      <a:pt x="2168" y="214"/>
                    </a:lnTo>
                    <a:lnTo>
                      <a:pt x="2193" y="245"/>
                    </a:lnTo>
                    <a:lnTo>
                      <a:pt x="2193" y="245"/>
                    </a:lnTo>
                    <a:lnTo>
                      <a:pt x="2211" y="282"/>
                    </a:lnTo>
                    <a:lnTo>
                      <a:pt x="2211" y="282"/>
                    </a:lnTo>
                    <a:lnTo>
                      <a:pt x="2236" y="317"/>
                    </a:lnTo>
                    <a:lnTo>
                      <a:pt x="2236" y="317"/>
                    </a:lnTo>
                    <a:lnTo>
                      <a:pt x="2262" y="358"/>
                    </a:lnTo>
                    <a:lnTo>
                      <a:pt x="2262" y="358"/>
                    </a:lnTo>
                    <a:lnTo>
                      <a:pt x="2286" y="395"/>
                    </a:lnTo>
                    <a:lnTo>
                      <a:pt x="2286" y="395"/>
                    </a:lnTo>
                    <a:lnTo>
                      <a:pt x="2311" y="435"/>
                    </a:lnTo>
                    <a:lnTo>
                      <a:pt x="2311" y="435"/>
                    </a:lnTo>
                    <a:lnTo>
                      <a:pt x="2330" y="472"/>
                    </a:lnTo>
                    <a:lnTo>
                      <a:pt x="2330" y="472"/>
                    </a:lnTo>
                    <a:lnTo>
                      <a:pt x="2355" y="512"/>
                    </a:lnTo>
                    <a:lnTo>
                      <a:pt x="2355" y="512"/>
                    </a:lnTo>
                    <a:lnTo>
                      <a:pt x="2380" y="553"/>
                    </a:lnTo>
                    <a:lnTo>
                      <a:pt x="2380" y="553"/>
                    </a:lnTo>
                    <a:lnTo>
                      <a:pt x="2405" y="594"/>
                    </a:lnTo>
                    <a:lnTo>
                      <a:pt x="2405" y="594"/>
                    </a:lnTo>
                    <a:lnTo>
                      <a:pt x="2423" y="630"/>
                    </a:lnTo>
                    <a:lnTo>
                      <a:pt x="2423" y="630"/>
                    </a:lnTo>
                    <a:lnTo>
                      <a:pt x="2448" y="672"/>
                    </a:lnTo>
                    <a:lnTo>
                      <a:pt x="2448" y="672"/>
                    </a:lnTo>
                    <a:lnTo>
                      <a:pt x="2473" y="707"/>
                    </a:lnTo>
                    <a:lnTo>
                      <a:pt x="2473" y="707"/>
                    </a:lnTo>
                    <a:lnTo>
                      <a:pt x="2498" y="743"/>
                    </a:lnTo>
                    <a:lnTo>
                      <a:pt x="2498" y="743"/>
                    </a:lnTo>
                    <a:lnTo>
                      <a:pt x="2523" y="779"/>
                    </a:lnTo>
                    <a:lnTo>
                      <a:pt x="2523" y="779"/>
                    </a:lnTo>
                    <a:lnTo>
                      <a:pt x="2542" y="815"/>
                    </a:lnTo>
                    <a:lnTo>
                      <a:pt x="2542" y="815"/>
                    </a:lnTo>
                    <a:lnTo>
                      <a:pt x="2567" y="851"/>
                    </a:lnTo>
                    <a:lnTo>
                      <a:pt x="2567" y="851"/>
                    </a:lnTo>
                    <a:lnTo>
                      <a:pt x="2591" y="882"/>
                    </a:lnTo>
                    <a:lnTo>
                      <a:pt x="2591" y="882"/>
                    </a:lnTo>
                    <a:lnTo>
                      <a:pt x="2616" y="912"/>
                    </a:lnTo>
                    <a:lnTo>
                      <a:pt x="2616" y="912"/>
                    </a:lnTo>
                    <a:lnTo>
                      <a:pt x="2635" y="943"/>
                    </a:lnTo>
                    <a:lnTo>
                      <a:pt x="2635" y="943"/>
                    </a:lnTo>
                    <a:lnTo>
                      <a:pt x="2660" y="974"/>
                    </a:lnTo>
                    <a:lnTo>
                      <a:pt x="2660" y="974"/>
                    </a:lnTo>
                    <a:lnTo>
                      <a:pt x="2685" y="1000"/>
                    </a:lnTo>
                    <a:lnTo>
                      <a:pt x="2685" y="1000"/>
                    </a:lnTo>
                    <a:lnTo>
                      <a:pt x="2710" y="1025"/>
                    </a:lnTo>
                    <a:lnTo>
                      <a:pt x="2710" y="1025"/>
                    </a:lnTo>
                    <a:lnTo>
                      <a:pt x="2735" y="1045"/>
                    </a:lnTo>
                    <a:lnTo>
                      <a:pt x="2735" y="1045"/>
                    </a:lnTo>
                    <a:lnTo>
                      <a:pt x="2753" y="1072"/>
                    </a:lnTo>
                    <a:lnTo>
                      <a:pt x="2753" y="1072"/>
                    </a:lnTo>
                    <a:lnTo>
                      <a:pt x="2779" y="1092"/>
                    </a:lnTo>
                    <a:lnTo>
                      <a:pt x="2779" y="1092"/>
                    </a:lnTo>
                    <a:lnTo>
                      <a:pt x="2804" y="1113"/>
                    </a:lnTo>
                    <a:lnTo>
                      <a:pt x="2804" y="1113"/>
                    </a:lnTo>
                    <a:lnTo>
                      <a:pt x="2828" y="1128"/>
                    </a:lnTo>
                    <a:lnTo>
                      <a:pt x="2828" y="1128"/>
                    </a:lnTo>
                    <a:lnTo>
                      <a:pt x="2840" y="1138"/>
                    </a:lnTo>
                    <a:lnTo>
                      <a:pt x="2853" y="1149"/>
                    </a:lnTo>
                    <a:lnTo>
                      <a:pt x="2853" y="1149"/>
                    </a:lnTo>
                    <a:lnTo>
                      <a:pt x="2872" y="1164"/>
                    </a:lnTo>
                    <a:lnTo>
                      <a:pt x="2872" y="1164"/>
                    </a:lnTo>
                    <a:lnTo>
                      <a:pt x="2897" y="1179"/>
                    </a:lnTo>
                    <a:lnTo>
                      <a:pt x="2897" y="1179"/>
                    </a:lnTo>
                    <a:lnTo>
                      <a:pt x="2921" y="1190"/>
                    </a:lnTo>
                    <a:lnTo>
                      <a:pt x="2921" y="1190"/>
                    </a:lnTo>
                    <a:lnTo>
                      <a:pt x="2934" y="1195"/>
                    </a:lnTo>
                    <a:lnTo>
                      <a:pt x="2947" y="1205"/>
                    </a:lnTo>
                    <a:lnTo>
                      <a:pt x="2947" y="1205"/>
                    </a:lnTo>
                    <a:lnTo>
                      <a:pt x="2966" y="1215"/>
                    </a:lnTo>
                    <a:lnTo>
                      <a:pt x="2966" y="1215"/>
                    </a:lnTo>
                    <a:lnTo>
                      <a:pt x="2990" y="1226"/>
                    </a:lnTo>
                    <a:lnTo>
                      <a:pt x="2990" y="1226"/>
                    </a:lnTo>
                    <a:lnTo>
                      <a:pt x="3015" y="1236"/>
                    </a:lnTo>
                    <a:lnTo>
                      <a:pt x="3015" y="1236"/>
                    </a:lnTo>
                    <a:lnTo>
                      <a:pt x="3040" y="1241"/>
                    </a:lnTo>
                    <a:lnTo>
                      <a:pt x="3040" y="1241"/>
                    </a:lnTo>
                    <a:lnTo>
                      <a:pt x="3065" y="1251"/>
                    </a:lnTo>
                    <a:lnTo>
                      <a:pt x="3065" y="1251"/>
                    </a:lnTo>
                    <a:lnTo>
                      <a:pt x="3084" y="1256"/>
                    </a:lnTo>
                    <a:lnTo>
                      <a:pt x="3084" y="1256"/>
                    </a:lnTo>
                    <a:lnTo>
                      <a:pt x="3109" y="1262"/>
                    </a:lnTo>
                    <a:lnTo>
                      <a:pt x="3109" y="1262"/>
                    </a:lnTo>
                    <a:lnTo>
                      <a:pt x="3134" y="1266"/>
                    </a:lnTo>
                    <a:lnTo>
                      <a:pt x="3134" y="1266"/>
                    </a:lnTo>
                    <a:lnTo>
                      <a:pt x="3158" y="1272"/>
                    </a:lnTo>
                    <a:lnTo>
                      <a:pt x="3158" y="1272"/>
                    </a:lnTo>
                    <a:lnTo>
                      <a:pt x="3178" y="1277"/>
                    </a:lnTo>
                    <a:lnTo>
                      <a:pt x="3178" y="1277"/>
                    </a:lnTo>
                    <a:lnTo>
                      <a:pt x="3202" y="1282"/>
                    </a:lnTo>
                    <a:lnTo>
                      <a:pt x="3202" y="1282"/>
                    </a:lnTo>
                    <a:lnTo>
                      <a:pt x="3227" y="1287"/>
                    </a:lnTo>
                    <a:lnTo>
                      <a:pt x="3227" y="1287"/>
                    </a:lnTo>
                    <a:lnTo>
                      <a:pt x="3252" y="1287"/>
                    </a:lnTo>
                    <a:lnTo>
                      <a:pt x="3252" y="1287"/>
                    </a:lnTo>
                    <a:lnTo>
                      <a:pt x="3264" y="1287"/>
                    </a:lnTo>
                    <a:lnTo>
                      <a:pt x="3277" y="1293"/>
                    </a:lnTo>
                    <a:lnTo>
                      <a:pt x="3277" y="1293"/>
                    </a:lnTo>
                    <a:lnTo>
                      <a:pt x="3295" y="1293"/>
                    </a:lnTo>
                    <a:lnTo>
                      <a:pt x="3295" y="1293"/>
                    </a:lnTo>
                    <a:lnTo>
                      <a:pt x="3308" y="1293"/>
                    </a:lnTo>
                    <a:lnTo>
                      <a:pt x="3320" y="1297"/>
                    </a:lnTo>
                    <a:lnTo>
                      <a:pt x="3320" y="1297"/>
                    </a:lnTo>
                    <a:lnTo>
                      <a:pt x="3345" y="1297"/>
                    </a:lnTo>
                    <a:lnTo>
                      <a:pt x="3345" y="1297"/>
                    </a:lnTo>
                    <a:lnTo>
                      <a:pt x="3371" y="1297"/>
                    </a:lnTo>
                    <a:lnTo>
                      <a:pt x="3371" y="1297"/>
                    </a:lnTo>
                    <a:lnTo>
                      <a:pt x="3389" y="1297"/>
                    </a:lnTo>
                    <a:lnTo>
                      <a:pt x="3389" y="1297"/>
                    </a:lnTo>
                    <a:lnTo>
                      <a:pt x="3402" y="1297"/>
                    </a:lnTo>
                    <a:lnTo>
                      <a:pt x="3414" y="1302"/>
                    </a:lnTo>
                    <a:lnTo>
                      <a:pt x="3414" y="1302"/>
                    </a:lnTo>
                    <a:lnTo>
                      <a:pt x="3439" y="1302"/>
                    </a:lnTo>
                    <a:lnTo>
                      <a:pt x="3439" y="1302"/>
                    </a:lnTo>
                    <a:lnTo>
                      <a:pt x="3464" y="1302"/>
                    </a:lnTo>
                    <a:lnTo>
                      <a:pt x="3464" y="1302"/>
                    </a:lnTo>
                    <a:lnTo>
                      <a:pt x="3489" y="1302"/>
                    </a:lnTo>
                    <a:lnTo>
                      <a:pt x="3489" y="1302"/>
                    </a:lnTo>
                    <a:lnTo>
                      <a:pt x="3508" y="1302"/>
                    </a:lnTo>
                    <a:lnTo>
                      <a:pt x="3508" y="1302"/>
                    </a:lnTo>
                    <a:lnTo>
                      <a:pt x="3533" y="1302"/>
                    </a:lnTo>
                    <a:lnTo>
                      <a:pt x="3533" y="1302"/>
                    </a:lnTo>
                    <a:lnTo>
                      <a:pt x="3544" y="1302"/>
                    </a:lnTo>
                    <a:lnTo>
                      <a:pt x="3557" y="1307"/>
                    </a:lnTo>
                    <a:lnTo>
                      <a:pt x="3557" y="1307"/>
                    </a:lnTo>
                    <a:lnTo>
                      <a:pt x="3582" y="1307"/>
                    </a:lnTo>
                    <a:lnTo>
                      <a:pt x="3582" y="1307"/>
                    </a:lnTo>
                    <a:lnTo>
                      <a:pt x="3607" y="1307"/>
                    </a:lnTo>
                    <a:lnTo>
                      <a:pt x="3607" y="1307"/>
                    </a:lnTo>
                    <a:lnTo>
                      <a:pt x="3625" y="1307"/>
                    </a:lnTo>
                    <a:lnTo>
                      <a:pt x="3625" y="1307"/>
                    </a:lnTo>
                    <a:lnTo>
                      <a:pt x="3651" y="1307"/>
                    </a:lnTo>
                    <a:lnTo>
                      <a:pt x="3651" y="1307"/>
                    </a:lnTo>
                    <a:lnTo>
                      <a:pt x="3676" y="1307"/>
                    </a:lnTo>
                    <a:lnTo>
                      <a:pt x="3676" y="1307"/>
                    </a:lnTo>
                    <a:lnTo>
                      <a:pt x="3701" y="1307"/>
                    </a:lnTo>
                    <a:lnTo>
                      <a:pt x="3701" y="1307"/>
                    </a:lnTo>
                    <a:lnTo>
                      <a:pt x="3719" y="1307"/>
                    </a:lnTo>
                    <a:lnTo>
                      <a:pt x="3719" y="1307"/>
                    </a:lnTo>
                    <a:lnTo>
                      <a:pt x="3744" y="1307"/>
                    </a:lnTo>
                    <a:lnTo>
                      <a:pt x="3744" y="1307"/>
                    </a:lnTo>
                    <a:lnTo>
                      <a:pt x="3769" y="1307"/>
                    </a:lnTo>
                    <a:lnTo>
                      <a:pt x="3769" y="1307"/>
                    </a:lnTo>
                    <a:lnTo>
                      <a:pt x="0" y="1307"/>
                    </a:lnTo>
                    <a:lnTo>
                      <a:pt x="0" y="1307"/>
                    </a:lnTo>
                  </a:path>
                </a:pathLst>
              </a:custGeom>
              <a:solidFill>
                <a:srgbClr val="FFFF00"/>
              </a:solidFill>
              <a:ln w="31511" cap="flat" cmpd="sng">
                <a:solidFill>
                  <a:srgbClr val="000000"/>
                </a:solidFill>
                <a:prstDash val="solid"/>
                <a:round/>
                <a:headEnd type="none" w="med" len="med"/>
                <a:tailEnd type="none" w="med" len="med"/>
              </a:ln>
              <a:effectLst/>
            </p:spPr>
            <p:txBody>
              <a:bodyPr/>
              <a:lstStyle/>
              <a:p>
                <a:endParaRPr lang="en-US"/>
              </a:p>
            </p:txBody>
          </p:sp>
          <p:sp>
            <p:nvSpPr>
              <p:cNvPr id="25665" name="Line 65"/>
              <p:cNvSpPr>
                <a:spLocks noChangeShapeType="1"/>
              </p:cNvSpPr>
              <p:nvPr/>
            </p:nvSpPr>
            <p:spPr bwMode="auto">
              <a:xfrm flipH="1">
                <a:off x="1695" y="4654"/>
                <a:ext cx="3769" cy="0"/>
              </a:xfrm>
              <a:prstGeom prst="line">
                <a:avLst/>
              </a:prstGeom>
              <a:noFill/>
              <a:ln w="9405">
                <a:solidFill>
                  <a:srgbClr val="000000"/>
                </a:solidFill>
                <a:round/>
                <a:headEnd/>
                <a:tailEnd/>
              </a:ln>
              <a:effectLst/>
            </p:spPr>
            <p:txBody>
              <a:bodyPr wrap="none" anchor="ctr"/>
              <a:lstStyle/>
              <a:p>
                <a:endParaRPr lang="en-US"/>
              </a:p>
            </p:txBody>
          </p:sp>
          <p:sp>
            <p:nvSpPr>
              <p:cNvPr id="25666" name="Line 66"/>
              <p:cNvSpPr>
                <a:spLocks noChangeShapeType="1"/>
              </p:cNvSpPr>
              <p:nvPr/>
            </p:nvSpPr>
            <p:spPr bwMode="auto">
              <a:xfrm flipH="1">
                <a:off x="756" y="4654"/>
                <a:ext cx="3770" cy="0"/>
              </a:xfrm>
              <a:prstGeom prst="line">
                <a:avLst/>
              </a:prstGeom>
              <a:noFill/>
              <a:ln w="9405">
                <a:solidFill>
                  <a:srgbClr val="000000"/>
                </a:solidFill>
                <a:round/>
                <a:headEnd/>
                <a:tailEnd/>
              </a:ln>
              <a:effectLst/>
            </p:spPr>
            <p:txBody>
              <a:bodyPr wrap="none" anchor="ctr"/>
              <a:lstStyle/>
              <a:p>
                <a:endParaRPr lang="en-US"/>
              </a:p>
            </p:txBody>
          </p:sp>
          <p:sp>
            <p:nvSpPr>
              <p:cNvPr id="25667" name="Line 67"/>
              <p:cNvSpPr>
                <a:spLocks noChangeShapeType="1"/>
              </p:cNvSpPr>
              <p:nvPr/>
            </p:nvSpPr>
            <p:spPr bwMode="auto">
              <a:xfrm flipV="1">
                <a:off x="756" y="4654"/>
                <a:ext cx="0" cy="22"/>
              </a:xfrm>
              <a:prstGeom prst="line">
                <a:avLst/>
              </a:prstGeom>
              <a:noFill/>
              <a:ln w="9405">
                <a:solidFill>
                  <a:srgbClr val="000000"/>
                </a:solidFill>
                <a:round/>
                <a:headEnd/>
                <a:tailEnd/>
              </a:ln>
              <a:effectLst/>
            </p:spPr>
            <p:txBody>
              <a:bodyPr wrap="none" anchor="ctr"/>
              <a:lstStyle/>
              <a:p>
                <a:endParaRPr lang="en-US"/>
              </a:p>
            </p:txBody>
          </p:sp>
          <p:sp>
            <p:nvSpPr>
              <p:cNvPr id="25668" name="Line 68"/>
              <p:cNvSpPr>
                <a:spLocks noChangeShapeType="1"/>
              </p:cNvSpPr>
              <p:nvPr/>
            </p:nvSpPr>
            <p:spPr bwMode="auto">
              <a:xfrm flipV="1">
                <a:off x="1230" y="4654"/>
                <a:ext cx="0" cy="22"/>
              </a:xfrm>
              <a:prstGeom prst="line">
                <a:avLst/>
              </a:prstGeom>
              <a:noFill/>
              <a:ln w="9405">
                <a:solidFill>
                  <a:srgbClr val="000000"/>
                </a:solidFill>
                <a:round/>
                <a:headEnd/>
                <a:tailEnd/>
              </a:ln>
              <a:effectLst/>
            </p:spPr>
            <p:txBody>
              <a:bodyPr wrap="none" anchor="ctr"/>
              <a:lstStyle/>
              <a:p>
                <a:endParaRPr lang="en-US"/>
              </a:p>
            </p:txBody>
          </p:sp>
          <p:sp>
            <p:nvSpPr>
              <p:cNvPr id="25669" name="Line 69"/>
              <p:cNvSpPr>
                <a:spLocks noChangeShapeType="1"/>
              </p:cNvSpPr>
              <p:nvPr/>
            </p:nvSpPr>
            <p:spPr bwMode="auto">
              <a:xfrm flipV="1">
                <a:off x="1698" y="4654"/>
                <a:ext cx="0" cy="22"/>
              </a:xfrm>
              <a:prstGeom prst="line">
                <a:avLst/>
              </a:prstGeom>
              <a:noFill/>
              <a:ln w="9405">
                <a:solidFill>
                  <a:srgbClr val="000000"/>
                </a:solidFill>
                <a:round/>
                <a:headEnd/>
                <a:tailEnd/>
              </a:ln>
              <a:effectLst/>
            </p:spPr>
            <p:txBody>
              <a:bodyPr wrap="none" anchor="ctr"/>
              <a:lstStyle/>
              <a:p>
                <a:endParaRPr lang="en-US"/>
              </a:p>
            </p:txBody>
          </p:sp>
          <p:sp>
            <p:nvSpPr>
              <p:cNvPr id="25670" name="Line 70"/>
              <p:cNvSpPr>
                <a:spLocks noChangeShapeType="1"/>
              </p:cNvSpPr>
              <p:nvPr/>
            </p:nvSpPr>
            <p:spPr bwMode="auto">
              <a:xfrm flipV="1">
                <a:off x="2171" y="4654"/>
                <a:ext cx="0" cy="22"/>
              </a:xfrm>
              <a:prstGeom prst="line">
                <a:avLst/>
              </a:prstGeom>
              <a:noFill/>
              <a:ln w="9405">
                <a:solidFill>
                  <a:srgbClr val="000000"/>
                </a:solidFill>
                <a:round/>
                <a:headEnd/>
                <a:tailEnd/>
              </a:ln>
              <a:effectLst/>
            </p:spPr>
            <p:txBody>
              <a:bodyPr wrap="none" anchor="ctr"/>
              <a:lstStyle/>
              <a:p>
                <a:endParaRPr lang="en-US"/>
              </a:p>
            </p:txBody>
          </p:sp>
          <p:sp>
            <p:nvSpPr>
              <p:cNvPr id="25671" name="Line 71"/>
              <p:cNvSpPr>
                <a:spLocks noChangeShapeType="1"/>
              </p:cNvSpPr>
              <p:nvPr/>
            </p:nvSpPr>
            <p:spPr bwMode="auto">
              <a:xfrm flipV="1">
                <a:off x="2645" y="4654"/>
                <a:ext cx="0" cy="22"/>
              </a:xfrm>
              <a:prstGeom prst="line">
                <a:avLst/>
              </a:prstGeom>
              <a:noFill/>
              <a:ln w="9405">
                <a:solidFill>
                  <a:srgbClr val="000000"/>
                </a:solidFill>
                <a:round/>
                <a:headEnd/>
                <a:tailEnd/>
              </a:ln>
              <a:effectLst/>
            </p:spPr>
            <p:txBody>
              <a:bodyPr wrap="none" anchor="ctr"/>
              <a:lstStyle/>
              <a:p>
                <a:endParaRPr lang="en-US"/>
              </a:p>
            </p:txBody>
          </p:sp>
          <p:sp>
            <p:nvSpPr>
              <p:cNvPr id="25672" name="Line 72"/>
              <p:cNvSpPr>
                <a:spLocks noChangeShapeType="1"/>
              </p:cNvSpPr>
              <p:nvPr/>
            </p:nvSpPr>
            <p:spPr bwMode="auto">
              <a:xfrm flipV="1">
                <a:off x="3112" y="4654"/>
                <a:ext cx="0" cy="22"/>
              </a:xfrm>
              <a:prstGeom prst="line">
                <a:avLst/>
              </a:prstGeom>
              <a:noFill/>
              <a:ln w="9405">
                <a:solidFill>
                  <a:srgbClr val="000000"/>
                </a:solidFill>
                <a:round/>
                <a:headEnd/>
                <a:tailEnd/>
              </a:ln>
              <a:effectLst/>
            </p:spPr>
            <p:txBody>
              <a:bodyPr wrap="none" anchor="ctr"/>
              <a:lstStyle/>
              <a:p>
                <a:endParaRPr lang="en-US"/>
              </a:p>
            </p:txBody>
          </p:sp>
          <p:sp>
            <p:nvSpPr>
              <p:cNvPr id="25673" name="Line 73"/>
              <p:cNvSpPr>
                <a:spLocks noChangeShapeType="1"/>
              </p:cNvSpPr>
              <p:nvPr/>
            </p:nvSpPr>
            <p:spPr bwMode="auto">
              <a:xfrm flipV="1">
                <a:off x="3585" y="4654"/>
                <a:ext cx="0" cy="22"/>
              </a:xfrm>
              <a:prstGeom prst="line">
                <a:avLst/>
              </a:prstGeom>
              <a:noFill/>
              <a:ln w="9405">
                <a:solidFill>
                  <a:srgbClr val="000000"/>
                </a:solidFill>
                <a:round/>
                <a:headEnd/>
                <a:tailEnd/>
              </a:ln>
              <a:effectLst/>
            </p:spPr>
            <p:txBody>
              <a:bodyPr wrap="none" anchor="ctr"/>
              <a:lstStyle/>
              <a:p>
                <a:endParaRPr lang="en-US"/>
              </a:p>
            </p:txBody>
          </p:sp>
          <p:sp>
            <p:nvSpPr>
              <p:cNvPr id="25674" name="Line 74"/>
              <p:cNvSpPr>
                <a:spLocks noChangeShapeType="1"/>
              </p:cNvSpPr>
              <p:nvPr/>
            </p:nvSpPr>
            <p:spPr bwMode="auto">
              <a:xfrm flipV="1">
                <a:off x="4052" y="4654"/>
                <a:ext cx="0" cy="22"/>
              </a:xfrm>
              <a:prstGeom prst="line">
                <a:avLst/>
              </a:prstGeom>
              <a:noFill/>
              <a:ln w="9405">
                <a:solidFill>
                  <a:srgbClr val="000000"/>
                </a:solidFill>
                <a:round/>
                <a:headEnd/>
                <a:tailEnd/>
              </a:ln>
              <a:effectLst/>
            </p:spPr>
            <p:txBody>
              <a:bodyPr wrap="none" anchor="ctr"/>
              <a:lstStyle/>
              <a:p>
                <a:endParaRPr lang="en-US"/>
              </a:p>
            </p:txBody>
          </p:sp>
          <p:sp>
            <p:nvSpPr>
              <p:cNvPr id="25675" name="Line 75"/>
              <p:cNvSpPr>
                <a:spLocks noChangeShapeType="1"/>
              </p:cNvSpPr>
              <p:nvPr/>
            </p:nvSpPr>
            <p:spPr bwMode="auto">
              <a:xfrm flipV="1">
                <a:off x="4526" y="4654"/>
                <a:ext cx="0" cy="22"/>
              </a:xfrm>
              <a:prstGeom prst="line">
                <a:avLst/>
              </a:prstGeom>
              <a:noFill/>
              <a:ln w="9405">
                <a:solidFill>
                  <a:srgbClr val="000000"/>
                </a:solidFill>
                <a:round/>
                <a:headEnd/>
                <a:tailEnd/>
              </a:ln>
              <a:effectLst/>
            </p:spPr>
            <p:txBody>
              <a:bodyPr wrap="none" anchor="ctr"/>
              <a:lstStyle/>
              <a:p>
                <a:endParaRPr lang="en-US"/>
              </a:p>
            </p:txBody>
          </p:sp>
          <p:sp>
            <p:nvSpPr>
              <p:cNvPr id="25676" name="Text Box 76"/>
              <p:cNvSpPr txBox="1">
                <a:spLocks noChangeArrowheads="1"/>
              </p:cNvSpPr>
              <p:nvPr/>
            </p:nvSpPr>
            <p:spPr bwMode="auto">
              <a:xfrm>
                <a:off x="695"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10</a:t>
                </a:r>
                <a:endParaRPr lang="en-US"/>
              </a:p>
            </p:txBody>
          </p:sp>
          <p:sp>
            <p:nvSpPr>
              <p:cNvPr id="25677" name="Text Box 77"/>
              <p:cNvSpPr txBox="1">
                <a:spLocks noChangeArrowheads="1"/>
              </p:cNvSpPr>
              <p:nvPr/>
            </p:nvSpPr>
            <p:spPr bwMode="auto">
              <a:xfrm>
                <a:off x="1168"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12</a:t>
                </a:r>
                <a:endParaRPr lang="en-US"/>
              </a:p>
            </p:txBody>
          </p:sp>
          <p:sp>
            <p:nvSpPr>
              <p:cNvPr id="25678" name="Text Box 78"/>
              <p:cNvSpPr txBox="1">
                <a:spLocks noChangeArrowheads="1"/>
              </p:cNvSpPr>
              <p:nvPr/>
            </p:nvSpPr>
            <p:spPr bwMode="auto">
              <a:xfrm>
                <a:off x="1641"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14</a:t>
                </a:r>
                <a:endParaRPr lang="en-US"/>
              </a:p>
            </p:txBody>
          </p:sp>
          <p:sp>
            <p:nvSpPr>
              <p:cNvPr id="25679" name="Text Box 79"/>
              <p:cNvSpPr txBox="1">
                <a:spLocks noChangeArrowheads="1"/>
              </p:cNvSpPr>
              <p:nvPr/>
            </p:nvSpPr>
            <p:spPr bwMode="auto">
              <a:xfrm>
                <a:off x="2113"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16</a:t>
                </a:r>
                <a:endParaRPr lang="en-US"/>
              </a:p>
            </p:txBody>
          </p:sp>
          <p:sp>
            <p:nvSpPr>
              <p:cNvPr id="25680" name="Text Box 80"/>
              <p:cNvSpPr txBox="1">
                <a:spLocks noChangeArrowheads="1"/>
              </p:cNvSpPr>
              <p:nvPr/>
            </p:nvSpPr>
            <p:spPr bwMode="auto">
              <a:xfrm>
                <a:off x="2586"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18</a:t>
                </a:r>
                <a:endParaRPr lang="en-US"/>
              </a:p>
            </p:txBody>
          </p:sp>
          <p:sp>
            <p:nvSpPr>
              <p:cNvPr id="25681" name="Text Box 81"/>
              <p:cNvSpPr txBox="1">
                <a:spLocks noChangeArrowheads="1"/>
              </p:cNvSpPr>
              <p:nvPr/>
            </p:nvSpPr>
            <p:spPr bwMode="auto">
              <a:xfrm>
                <a:off x="3059"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20</a:t>
                </a:r>
                <a:endParaRPr lang="en-US"/>
              </a:p>
            </p:txBody>
          </p:sp>
          <p:sp>
            <p:nvSpPr>
              <p:cNvPr id="25682" name="Text Box 82"/>
              <p:cNvSpPr txBox="1">
                <a:spLocks noChangeArrowheads="1"/>
              </p:cNvSpPr>
              <p:nvPr/>
            </p:nvSpPr>
            <p:spPr bwMode="auto">
              <a:xfrm>
                <a:off x="3531"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22</a:t>
                </a:r>
                <a:endParaRPr lang="en-US"/>
              </a:p>
            </p:txBody>
          </p:sp>
          <p:sp>
            <p:nvSpPr>
              <p:cNvPr id="25683" name="Text Box 83"/>
              <p:cNvSpPr txBox="1">
                <a:spLocks noChangeArrowheads="1"/>
              </p:cNvSpPr>
              <p:nvPr/>
            </p:nvSpPr>
            <p:spPr bwMode="auto">
              <a:xfrm>
                <a:off x="4004"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24</a:t>
                </a:r>
                <a:endParaRPr lang="en-US"/>
              </a:p>
            </p:txBody>
          </p:sp>
          <p:sp>
            <p:nvSpPr>
              <p:cNvPr id="25684" name="Text Box 84"/>
              <p:cNvSpPr txBox="1">
                <a:spLocks noChangeArrowheads="1"/>
              </p:cNvSpPr>
              <p:nvPr/>
            </p:nvSpPr>
            <p:spPr bwMode="auto">
              <a:xfrm>
                <a:off x="4477"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26</a:t>
                </a:r>
                <a:endParaRPr lang="en-US"/>
              </a:p>
            </p:txBody>
          </p:sp>
          <p:sp>
            <p:nvSpPr>
              <p:cNvPr id="25685" name="Line 85"/>
              <p:cNvSpPr>
                <a:spLocks noChangeShapeType="1"/>
              </p:cNvSpPr>
              <p:nvPr/>
            </p:nvSpPr>
            <p:spPr bwMode="auto">
              <a:xfrm flipH="1">
                <a:off x="1695" y="4654"/>
                <a:ext cx="3769" cy="0"/>
              </a:xfrm>
              <a:prstGeom prst="line">
                <a:avLst/>
              </a:prstGeom>
              <a:noFill/>
              <a:ln w="9405">
                <a:solidFill>
                  <a:srgbClr val="000000"/>
                </a:solidFill>
                <a:round/>
                <a:headEnd/>
                <a:tailEnd/>
              </a:ln>
              <a:effectLst/>
            </p:spPr>
            <p:txBody>
              <a:bodyPr wrap="none" anchor="ctr"/>
              <a:lstStyle/>
              <a:p>
                <a:endParaRPr lang="en-US"/>
              </a:p>
            </p:txBody>
          </p:sp>
          <p:sp>
            <p:nvSpPr>
              <p:cNvPr id="25686" name="Text Box 86"/>
              <p:cNvSpPr txBox="1">
                <a:spLocks noChangeArrowheads="1"/>
              </p:cNvSpPr>
              <p:nvPr/>
            </p:nvSpPr>
            <p:spPr bwMode="auto">
              <a:xfrm>
                <a:off x="4955"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27</a:t>
                </a:r>
                <a:endParaRPr lang="en-US"/>
              </a:p>
            </p:txBody>
          </p:sp>
          <p:sp>
            <p:nvSpPr>
              <p:cNvPr id="25687" name="Text Box 87"/>
              <p:cNvSpPr txBox="1">
                <a:spLocks noChangeArrowheads="1"/>
              </p:cNvSpPr>
              <p:nvPr/>
            </p:nvSpPr>
            <p:spPr bwMode="auto">
              <a:xfrm>
                <a:off x="5429"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28</a:t>
                </a:r>
                <a:endParaRPr lang="en-US"/>
              </a:p>
            </p:txBody>
          </p:sp>
        </p:grpSp>
        <p:grpSp>
          <p:nvGrpSpPr>
            <p:cNvPr id="25720" name="Group 120"/>
            <p:cNvGrpSpPr>
              <a:grpSpLocks/>
            </p:cNvGrpSpPr>
            <p:nvPr/>
          </p:nvGrpSpPr>
          <p:grpSpPr bwMode="auto">
            <a:xfrm>
              <a:off x="695" y="3347"/>
              <a:ext cx="3927" cy="1587"/>
              <a:chOff x="695" y="3347"/>
              <a:chExt cx="3927" cy="1587"/>
            </a:xfrm>
          </p:grpSpPr>
          <p:sp>
            <p:nvSpPr>
              <p:cNvPr id="25689" name="Freeform 89"/>
              <p:cNvSpPr>
                <a:spLocks/>
              </p:cNvSpPr>
              <p:nvPr/>
            </p:nvSpPr>
            <p:spPr bwMode="auto">
              <a:xfrm>
                <a:off x="756" y="3347"/>
                <a:ext cx="3771" cy="1308"/>
              </a:xfrm>
              <a:custGeom>
                <a:avLst/>
                <a:gdLst/>
                <a:ahLst/>
                <a:cxnLst>
                  <a:cxn ang="0">
                    <a:pos x="69" y="1307"/>
                  </a:cxn>
                  <a:cxn ang="0">
                    <a:pos x="144" y="1307"/>
                  </a:cxn>
                  <a:cxn ang="0">
                    <a:pos x="212" y="1307"/>
                  </a:cxn>
                  <a:cxn ang="0">
                    <a:pos x="262" y="1302"/>
                  </a:cxn>
                  <a:cxn ang="0">
                    <a:pos x="331" y="1302"/>
                  </a:cxn>
                  <a:cxn ang="0">
                    <a:pos x="399" y="1297"/>
                  </a:cxn>
                  <a:cxn ang="0">
                    <a:pos x="462" y="1293"/>
                  </a:cxn>
                  <a:cxn ang="0">
                    <a:pos x="517" y="1287"/>
                  </a:cxn>
                  <a:cxn ang="0">
                    <a:pos x="593" y="1277"/>
                  </a:cxn>
                  <a:cxn ang="0">
                    <a:pos x="661" y="1262"/>
                  </a:cxn>
                  <a:cxn ang="0">
                    <a:pos x="730" y="1241"/>
                  </a:cxn>
                  <a:cxn ang="0">
                    <a:pos x="804" y="1215"/>
                  </a:cxn>
                  <a:cxn ang="0">
                    <a:pos x="848" y="1190"/>
                  </a:cxn>
                  <a:cxn ang="0">
                    <a:pos x="916" y="1149"/>
                  </a:cxn>
                  <a:cxn ang="0">
                    <a:pos x="991" y="1092"/>
                  </a:cxn>
                  <a:cxn ang="0">
                    <a:pos x="1060" y="1025"/>
                  </a:cxn>
                  <a:cxn ang="0">
                    <a:pos x="1128" y="943"/>
                  </a:cxn>
                  <a:cxn ang="0">
                    <a:pos x="1203" y="851"/>
                  </a:cxn>
                  <a:cxn ang="0">
                    <a:pos x="1272" y="743"/>
                  </a:cxn>
                  <a:cxn ang="0">
                    <a:pos x="1346" y="630"/>
                  </a:cxn>
                  <a:cxn ang="0">
                    <a:pos x="1415" y="512"/>
                  </a:cxn>
                  <a:cxn ang="0">
                    <a:pos x="1483" y="395"/>
                  </a:cxn>
                  <a:cxn ang="0">
                    <a:pos x="1559" y="282"/>
                  </a:cxn>
                  <a:cxn ang="0">
                    <a:pos x="1627" y="184"/>
                  </a:cxn>
                  <a:cxn ang="0">
                    <a:pos x="1695" y="97"/>
                  </a:cxn>
                  <a:cxn ang="0">
                    <a:pos x="1770" y="40"/>
                  </a:cxn>
                  <a:cxn ang="0">
                    <a:pos x="1839" y="5"/>
                  </a:cxn>
                  <a:cxn ang="0">
                    <a:pos x="1907" y="0"/>
                  </a:cxn>
                  <a:cxn ang="0">
                    <a:pos x="1982" y="24"/>
                  </a:cxn>
                  <a:cxn ang="0">
                    <a:pos x="2050" y="76"/>
                  </a:cxn>
                  <a:cxn ang="0">
                    <a:pos x="2119" y="153"/>
                  </a:cxn>
                  <a:cxn ang="0">
                    <a:pos x="2194" y="245"/>
                  </a:cxn>
                  <a:cxn ang="0">
                    <a:pos x="2263" y="358"/>
                  </a:cxn>
                  <a:cxn ang="0">
                    <a:pos x="2331" y="472"/>
                  </a:cxn>
                  <a:cxn ang="0">
                    <a:pos x="2405" y="594"/>
                  </a:cxn>
                  <a:cxn ang="0">
                    <a:pos x="2474" y="707"/>
                  </a:cxn>
                  <a:cxn ang="0">
                    <a:pos x="2543" y="815"/>
                  </a:cxn>
                  <a:cxn ang="0">
                    <a:pos x="2617" y="912"/>
                  </a:cxn>
                  <a:cxn ang="0">
                    <a:pos x="2686" y="1000"/>
                  </a:cxn>
                  <a:cxn ang="0">
                    <a:pos x="2755" y="1072"/>
                  </a:cxn>
                  <a:cxn ang="0">
                    <a:pos x="2829" y="1128"/>
                  </a:cxn>
                  <a:cxn ang="0">
                    <a:pos x="2873" y="1164"/>
                  </a:cxn>
                  <a:cxn ang="0">
                    <a:pos x="2948" y="1205"/>
                  </a:cxn>
                  <a:cxn ang="0">
                    <a:pos x="3016" y="1236"/>
                  </a:cxn>
                  <a:cxn ang="0">
                    <a:pos x="3085" y="1256"/>
                  </a:cxn>
                  <a:cxn ang="0">
                    <a:pos x="3159" y="1272"/>
                  </a:cxn>
                  <a:cxn ang="0">
                    <a:pos x="3228" y="1287"/>
                  </a:cxn>
                  <a:cxn ang="0">
                    <a:pos x="3278" y="1293"/>
                  </a:cxn>
                  <a:cxn ang="0">
                    <a:pos x="3346" y="1297"/>
                  </a:cxn>
                  <a:cxn ang="0">
                    <a:pos x="3402" y="1297"/>
                  </a:cxn>
                  <a:cxn ang="0">
                    <a:pos x="3465" y="1302"/>
                  </a:cxn>
                  <a:cxn ang="0">
                    <a:pos x="3533" y="1302"/>
                  </a:cxn>
                  <a:cxn ang="0">
                    <a:pos x="3608" y="1307"/>
                  </a:cxn>
                  <a:cxn ang="0">
                    <a:pos x="3677" y="1307"/>
                  </a:cxn>
                  <a:cxn ang="0">
                    <a:pos x="3745" y="1307"/>
                  </a:cxn>
                </a:cxnLst>
                <a:rect l="0" t="0" r="r" b="b"/>
                <a:pathLst>
                  <a:path w="3771" h="1308">
                    <a:moveTo>
                      <a:pt x="0" y="1307"/>
                    </a:moveTo>
                    <a:lnTo>
                      <a:pt x="26" y="1307"/>
                    </a:lnTo>
                    <a:lnTo>
                      <a:pt x="26" y="1307"/>
                    </a:lnTo>
                    <a:lnTo>
                      <a:pt x="50" y="1307"/>
                    </a:lnTo>
                    <a:lnTo>
                      <a:pt x="50" y="1307"/>
                    </a:lnTo>
                    <a:lnTo>
                      <a:pt x="69" y="1307"/>
                    </a:lnTo>
                    <a:lnTo>
                      <a:pt x="69" y="1307"/>
                    </a:lnTo>
                    <a:lnTo>
                      <a:pt x="94" y="1307"/>
                    </a:lnTo>
                    <a:lnTo>
                      <a:pt x="94" y="1307"/>
                    </a:lnTo>
                    <a:lnTo>
                      <a:pt x="119" y="1307"/>
                    </a:lnTo>
                    <a:lnTo>
                      <a:pt x="119" y="1307"/>
                    </a:lnTo>
                    <a:lnTo>
                      <a:pt x="144" y="1307"/>
                    </a:lnTo>
                    <a:lnTo>
                      <a:pt x="144" y="1307"/>
                    </a:lnTo>
                    <a:lnTo>
                      <a:pt x="163" y="1307"/>
                    </a:lnTo>
                    <a:lnTo>
                      <a:pt x="163" y="1307"/>
                    </a:lnTo>
                    <a:lnTo>
                      <a:pt x="187" y="1307"/>
                    </a:lnTo>
                    <a:lnTo>
                      <a:pt x="187" y="1307"/>
                    </a:lnTo>
                    <a:lnTo>
                      <a:pt x="212" y="1307"/>
                    </a:lnTo>
                    <a:lnTo>
                      <a:pt x="212" y="1307"/>
                    </a:lnTo>
                    <a:lnTo>
                      <a:pt x="225" y="1302"/>
                    </a:lnTo>
                    <a:lnTo>
                      <a:pt x="237" y="1302"/>
                    </a:lnTo>
                    <a:lnTo>
                      <a:pt x="237" y="1302"/>
                    </a:lnTo>
                    <a:lnTo>
                      <a:pt x="262" y="1302"/>
                    </a:lnTo>
                    <a:lnTo>
                      <a:pt x="262" y="1302"/>
                    </a:lnTo>
                    <a:lnTo>
                      <a:pt x="281" y="1302"/>
                    </a:lnTo>
                    <a:lnTo>
                      <a:pt x="281" y="1302"/>
                    </a:lnTo>
                    <a:lnTo>
                      <a:pt x="306" y="1302"/>
                    </a:lnTo>
                    <a:lnTo>
                      <a:pt x="306" y="1302"/>
                    </a:lnTo>
                    <a:lnTo>
                      <a:pt x="331" y="1302"/>
                    </a:lnTo>
                    <a:lnTo>
                      <a:pt x="331" y="1302"/>
                    </a:lnTo>
                    <a:lnTo>
                      <a:pt x="356" y="1302"/>
                    </a:lnTo>
                    <a:lnTo>
                      <a:pt x="356" y="1302"/>
                    </a:lnTo>
                    <a:lnTo>
                      <a:pt x="362" y="1297"/>
                    </a:lnTo>
                    <a:lnTo>
                      <a:pt x="374" y="1297"/>
                    </a:lnTo>
                    <a:lnTo>
                      <a:pt x="374" y="1297"/>
                    </a:lnTo>
                    <a:lnTo>
                      <a:pt x="399" y="1297"/>
                    </a:lnTo>
                    <a:lnTo>
                      <a:pt x="399" y="1297"/>
                    </a:lnTo>
                    <a:lnTo>
                      <a:pt x="425" y="1297"/>
                    </a:lnTo>
                    <a:lnTo>
                      <a:pt x="425" y="1297"/>
                    </a:lnTo>
                    <a:lnTo>
                      <a:pt x="449" y="1297"/>
                    </a:lnTo>
                    <a:lnTo>
                      <a:pt x="449" y="1297"/>
                    </a:lnTo>
                    <a:lnTo>
                      <a:pt x="462" y="1293"/>
                    </a:lnTo>
                    <a:lnTo>
                      <a:pt x="474" y="1293"/>
                    </a:lnTo>
                    <a:lnTo>
                      <a:pt x="474" y="1293"/>
                    </a:lnTo>
                    <a:lnTo>
                      <a:pt x="492" y="1293"/>
                    </a:lnTo>
                    <a:lnTo>
                      <a:pt x="492" y="1293"/>
                    </a:lnTo>
                    <a:lnTo>
                      <a:pt x="505" y="1287"/>
                    </a:lnTo>
                    <a:lnTo>
                      <a:pt x="517" y="1287"/>
                    </a:lnTo>
                    <a:lnTo>
                      <a:pt x="517" y="1287"/>
                    </a:lnTo>
                    <a:lnTo>
                      <a:pt x="543" y="1287"/>
                    </a:lnTo>
                    <a:lnTo>
                      <a:pt x="543" y="1287"/>
                    </a:lnTo>
                    <a:lnTo>
                      <a:pt x="568" y="1282"/>
                    </a:lnTo>
                    <a:lnTo>
                      <a:pt x="568" y="1282"/>
                    </a:lnTo>
                    <a:lnTo>
                      <a:pt x="593" y="1277"/>
                    </a:lnTo>
                    <a:lnTo>
                      <a:pt x="593" y="1277"/>
                    </a:lnTo>
                    <a:lnTo>
                      <a:pt x="611" y="1272"/>
                    </a:lnTo>
                    <a:lnTo>
                      <a:pt x="611" y="1272"/>
                    </a:lnTo>
                    <a:lnTo>
                      <a:pt x="636" y="1266"/>
                    </a:lnTo>
                    <a:lnTo>
                      <a:pt x="636" y="1266"/>
                    </a:lnTo>
                    <a:lnTo>
                      <a:pt x="661" y="1262"/>
                    </a:lnTo>
                    <a:lnTo>
                      <a:pt x="661" y="1262"/>
                    </a:lnTo>
                    <a:lnTo>
                      <a:pt x="685" y="1256"/>
                    </a:lnTo>
                    <a:lnTo>
                      <a:pt x="685" y="1256"/>
                    </a:lnTo>
                    <a:lnTo>
                      <a:pt x="705" y="1251"/>
                    </a:lnTo>
                    <a:lnTo>
                      <a:pt x="705" y="1251"/>
                    </a:lnTo>
                    <a:lnTo>
                      <a:pt x="730" y="1241"/>
                    </a:lnTo>
                    <a:lnTo>
                      <a:pt x="730" y="1241"/>
                    </a:lnTo>
                    <a:lnTo>
                      <a:pt x="754" y="1236"/>
                    </a:lnTo>
                    <a:lnTo>
                      <a:pt x="754" y="1236"/>
                    </a:lnTo>
                    <a:lnTo>
                      <a:pt x="779" y="1226"/>
                    </a:lnTo>
                    <a:lnTo>
                      <a:pt x="779" y="1226"/>
                    </a:lnTo>
                    <a:lnTo>
                      <a:pt x="804" y="1215"/>
                    </a:lnTo>
                    <a:lnTo>
                      <a:pt x="804" y="1215"/>
                    </a:lnTo>
                    <a:lnTo>
                      <a:pt x="823" y="1205"/>
                    </a:lnTo>
                    <a:lnTo>
                      <a:pt x="823" y="1205"/>
                    </a:lnTo>
                    <a:lnTo>
                      <a:pt x="835" y="1195"/>
                    </a:lnTo>
                    <a:lnTo>
                      <a:pt x="848" y="1190"/>
                    </a:lnTo>
                    <a:lnTo>
                      <a:pt x="848" y="1190"/>
                    </a:lnTo>
                    <a:lnTo>
                      <a:pt x="873" y="1179"/>
                    </a:lnTo>
                    <a:lnTo>
                      <a:pt x="873" y="1179"/>
                    </a:lnTo>
                    <a:lnTo>
                      <a:pt x="898" y="1164"/>
                    </a:lnTo>
                    <a:lnTo>
                      <a:pt x="898" y="1164"/>
                    </a:lnTo>
                    <a:lnTo>
                      <a:pt x="916" y="1149"/>
                    </a:lnTo>
                    <a:lnTo>
                      <a:pt x="916" y="1149"/>
                    </a:lnTo>
                    <a:lnTo>
                      <a:pt x="929" y="1138"/>
                    </a:lnTo>
                    <a:lnTo>
                      <a:pt x="942" y="1128"/>
                    </a:lnTo>
                    <a:lnTo>
                      <a:pt x="942" y="1128"/>
                    </a:lnTo>
                    <a:lnTo>
                      <a:pt x="967" y="1113"/>
                    </a:lnTo>
                    <a:lnTo>
                      <a:pt x="967" y="1113"/>
                    </a:lnTo>
                    <a:lnTo>
                      <a:pt x="991" y="1092"/>
                    </a:lnTo>
                    <a:lnTo>
                      <a:pt x="991" y="1092"/>
                    </a:lnTo>
                    <a:lnTo>
                      <a:pt x="1016" y="1072"/>
                    </a:lnTo>
                    <a:lnTo>
                      <a:pt x="1016" y="1072"/>
                    </a:lnTo>
                    <a:lnTo>
                      <a:pt x="1035" y="1045"/>
                    </a:lnTo>
                    <a:lnTo>
                      <a:pt x="1035" y="1045"/>
                    </a:lnTo>
                    <a:lnTo>
                      <a:pt x="1060" y="1025"/>
                    </a:lnTo>
                    <a:lnTo>
                      <a:pt x="1060" y="1025"/>
                    </a:lnTo>
                    <a:lnTo>
                      <a:pt x="1084" y="1000"/>
                    </a:lnTo>
                    <a:lnTo>
                      <a:pt x="1084" y="1000"/>
                    </a:lnTo>
                    <a:lnTo>
                      <a:pt x="1109" y="974"/>
                    </a:lnTo>
                    <a:lnTo>
                      <a:pt x="1109" y="974"/>
                    </a:lnTo>
                    <a:lnTo>
                      <a:pt x="1128" y="943"/>
                    </a:lnTo>
                    <a:lnTo>
                      <a:pt x="1128" y="943"/>
                    </a:lnTo>
                    <a:lnTo>
                      <a:pt x="1153" y="912"/>
                    </a:lnTo>
                    <a:lnTo>
                      <a:pt x="1153" y="912"/>
                    </a:lnTo>
                    <a:lnTo>
                      <a:pt x="1178" y="882"/>
                    </a:lnTo>
                    <a:lnTo>
                      <a:pt x="1178" y="882"/>
                    </a:lnTo>
                    <a:lnTo>
                      <a:pt x="1203" y="851"/>
                    </a:lnTo>
                    <a:lnTo>
                      <a:pt x="1203" y="851"/>
                    </a:lnTo>
                    <a:lnTo>
                      <a:pt x="1228" y="815"/>
                    </a:lnTo>
                    <a:lnTo>
                      <a:pt x="1228" y="815"/>
                    </a:lnTo>
                    <a:lnTo>
                      <a:pt x="1247" y="779"/>
                    </a:lnTo>
                    <a:lnTo>
                      <a:pt x="1247" y="779"/>
                    </a:lnTo>
                    <a:lnTo>
                      <a:pt x="1272" y="743"/>
                    </a:lnTo>
                    <a:lnTo>
                      <a:pt x="1272" y="743"/>
                    </a:lnTo>
                    <a:lnTo>
                      <a:pt x="1297" y="707"/>
                    </a:lnTo>
                    <a:lnTo>
                      <a:pt x="1297" y="707"/>
                    </a:lnTo>
                    <a:lnTo>
                      <a:pt x="1321" y="672"/>
                    </a:lnTo>
                    <a:lnTo>
                      <a:pt x="1321" y="672"/>
                    </a:lnTo>
                    <a:lnTo>
                      <a:pt x="1346" y="630"/>
                    </a:lnTo>
                    <a:lnTo>
                      <a:pt x="1346" y="630"/>
                    </a:lnTo>
                    <a:lnTo>
                      <a:pt x="1365" y="594"/>
                    </a:lnTo>
                    <a:lnTo>
                      <a:pt x="1365" y="594"/>
                    </a:lnTo>
                    <a:lnTo>
                      <a:pt x="1390" y="553"/>
                    </a:lnTo>
                    <a:lnTo>
                      <a:pt x="1390" y="553"/>
                    </a:lnTo>
                    <a:lnTo>
                      <a:pt x="1415" y="512"/>
                    </a:lnTo>
                    <a:lnTo>
                      <a:pt x="1415" y="512"/>
                    </a:lnTo>
                    <a:lnTo>
                      <a:pt x="1440" y="472"/>
                    </a:lnTo>
                    <a:lnTo>
                      <a:pt x="1440" y="472"/>
                    </a:lnTo>
                    <a:lnTo>
                      <a:pt x="1458" y="435"/>
                    </a:lnTo>
                    <a:lnTo>
                      <a:pt x="1458" y="435"/>
                    </a:lnTo>
                    <a:lnTo>
                      <a:pt x="1483" y="395"/>
                    </a:lnTo>
                    <a:lnTo>
                      <a:pt x="1483" y="395"/>
                    </a:lnTo>
                    <a:lnTo>
                      <a:pt x="1508" y="358"/>
                    </a:lnTo>
                    <a:lnTo>
                      <a:pt x="1508" y="358"/>
                    </a:lnTo>
                    <a:lnTo>
                      <a:pt x="1533" y="317"/>
                    </a:lnTo>
                    <a:lnTo>
                      <a:pt x="1533" y="317"/>
                    </a:lnTo>
                    <a:lnTo>
                      <a:pt x="1559" y="282"/>
                    </a:lnTo>
                    <a:lnTo>
                      <a:pt x="1559" y="282"/>
                    </a:lnTo>
                    <a:lnTo>
                      <a:pt x="1577" y="245"/>
                    </a:lnTo>
                    <a:lnTo>
                      <a:pt x="1577" y="245"/>
                    </a:lnTo>
                    <a:lnTo>
                      <a:pt x="1602" y="214"/>
                    </a:lnTo>
                    <a:lnTo>
                      <a:pt x="1602" y="214"/>
                    </a:lnTo>
                    <a:lnTo>
                      <a:pt x="1627" y="184"/>
                    </a:lnTo>
                    <a:lnTo>
                      <a:pt x="1627" y="184"/>
                    </a:lnTo>
                    <a:lnTo>
                      <a:pt x="1652" y="153"/>
                    </a:lnTo>
                    <a:lnTo>
                      <a:pt x="1652" y="153"/>
                    </a:lnTo>
                    <a:lnTo>
                      <a:pt x="1671" y="123"/>
                    </a:lnTo>
                    <a:lnTo>
                      <a:pt x="1671" y="123"/>
                    </a:lnTo>
                    <a:lnTo>
                      <a:pt x="1695" y="97"/>
                    </a:lnTo>
                    <a:lnTo>
                      <a:pt x="1695" y="97"/>
                    </a:lnTo>
                    <a:lnTo>
                      <a:pt x="1720" y="76"/>
                    </a:lnTo>
                    <a:lnTo>
                      <a:pt x="1720" y="76"/>
                    </a:lnTo>
                    <a:lnTo>
                      <a:pt x="1745" y="55"/>
                    </a:lnTo>
                    <a:lnTo>
                      <a:pt x="1745" y="55"/>
                    </a:lnTo>
                    <a:lnTo>
                      <a:pt x="1770" y="40"/>
                    </a:lnTo>
                    <a:lnTo>
                      <a:pt x="1770" y="40"/>
                    </a:lnTo>
                    <a:lnTo>
                      <a:pt x="1788" y="24"/>
                    </a:lnTo>
                    <a:lnTo>
                      <a:pt x="1788" y="24"/>
                    </a:lnTo>
                    <a:lnTo>
                      <a:pt x="1813" y="14"/>
                    </a:lnTo>
                    <a:lnTo>
                      <a:pt x="1813" y="14"/>
                    </a:lnTo>
                    <a:lnTo>
                      <a:pt x="1839" y="5"/>
                    </a:lnTo>
                    <a:lnTo>
                      <a:pt x="1839" y="5"/>
                    </a:lnTo>
                    <a:lnTo>
                      <a:pt x="1864" y="0"/>
                    </a:lnTo>
                    <a:lnTo>
                      <a:pt x="1864" y="0"/>
                    </a:lnTo>
                    <a:lnTo>
                      <a:pt x="1882" y="0"/>
                    </a:lnTo>
                    <a:lnTo>
                      <a:pt x="1882" y="0"/>
                    </a:lnTo>
                    <a:lnTo>
                      <a:pt x="1907" y="0"/>
                    </a:lnTo>
                    <a:lnTo>
                      <a:pt x="1907" y="0"/>
                    </a:lnTo>
                    <a:lnTo>
                      <a:pt x="1932" y="5"/>
                    </a:lnTo>
                    <a:lnTo>
                      <a:pt x="1932" y="5"/>
                    </a:lnTo>
                    <a:lnTo>
                      <a:pt x="1957" y="14"/>
                    </a:lnTo>
                    <a:lnTo>
                      <a:pt x="1957" y="14"/>
                    </a:lnTo>
                    <a:lnTo>
                      <a:pt x="1982" y="24"/>
                    </a:lnTo>
                    <a:lnTo>
                      <a:pt x="1982" y="24"/>
                    </a:lnTo>
                    <a:lnTo>
                      <a:pt x="2001" y="40"/>
                    </a:lnTo>
                    <a:lnTo>
                      <a:pt x="2001" y="40"/>
                    </a:lnTo>
                    <a:lnTo>
                      <a:pt x="2025" y="55"/>
                    </a:lnTo>
                    <a:lnTo>
                      <a:pt x="2025" y="55"/>
                    </a:lnTo>
                    <a:lnTo>
                      <a:pt x="2050" y="76"/>
                    </a:lnTo>
                    <a:lnTo>
                      <a:pt x="2050" y="76"/>
                    </a:lnTo>
                    <a:lnTo>
                      <a:pt x="2075" y="97"/>
                    </a:lnTo>
                    <a:lnTo>
                      <a:pt x="2075" y="97"/>
                    </a:lnTo>
                    <a:lnTo>
                      <a:pt x="2100" y="123"/>
                    </a:lnTo>
                    <a:lnTo>
                      <a:pt x="2100" y="123"/>
                    </a:lnTo>
                    <a:lnTo>
                      <a:pt x="2119" y="153"/>
                    </a:lnTo>
                    <a:lnTo>
                      <a:pt x="2119" y="153"/>
                    </a:lnTo>
                    <a:lnTo>
                      <a:pt x="2144" y="184"/>
                    </a:lnTo>
                    <a:lnTo>
                      <a:pt x="2144" y="184"/>
                    </a:lnTo>
                    <a:lnTo>
                      <a:pt x="2169" y="214"/>
                    </a:lnTo>
                    <a:lnTo>
                      <a:pt x="2169" y="214"/>
                    </a:lnTo>
                    <a:lnTo>
                      <a:pt x="2194" y="245"/>
                    </a:lnTo>
                    <a:lnTo>
                      <a:pt x="2194" y="245"/>
                    </a:lnTo>
                    <a:lnTo>
                      <a:pt x="2212" y="282"/>
                    </a:lnTo>
                    <a:lnTo>
                      <a:pt x="2212" y="282"/>
                    </a:lnTo>
                    <a:lnTo>
                      <a:pt x="2238" y="317"/>
                    </a:lnTo>
                    <a:lnTo>
                      <a:pt x="2238" y="317"/>
                    </a:lnTo>
                    <a:lnTo>
                      <a:pt x="2263" y="358"/>
                    </a:lnTo>
                    <a:lnTo>
                      <a:pt x="2263" y="358"/>
                    </a:lnTo>
                    <a:lnTo>
                      <a:pt x="2287" y="395"/>
                    </a:lnTo>
                    <a:lnTo>
                      <a:pt x="2287" y="395"/>
                    </a:lnTo>
                    <a:lnTo>
                      <a:pt x="2312" y="435"/>
                    </a:lnTo>
                    <a:lnTo>
                      <a:pt x="2312" y="435"/>
                    </a:lnTo>
                    <a:lnTo>
                      <a:pt x="2331" y="472"/>
                    </a:lnTo>
                    <a:lnTo>
                      <a:pt x="2331" y="472"/>
                    </a:lnTo>
                    <a:lnTo>
                      <a:pt x="2356" y="512"/>
                    </a:lnTo>
                    <a:lnTo>
                      <a:pt x="2356" y="512"/>
                    </a:lnTo>
                    <a:lnTo>
                      <a:pt x="2381" y="553"/>
                    </a:lnTo>
                    <a:lnTo>
                      <a:pt x="2381" y="553"/>
                    </a:lnTo>
                    <a:lnTo>
                      <a:pt x="2405" y="594"/>
                    </a:lnTo>
                    <a:lnTo>
                      <a:pt x="2405" y="594"/>
                    </a:lnTo>
                    <a:lnTo>
                      <a:pt x="2424" y="630"/>
                    </a:lnTo>
                    <a:lnTo>
                      <a:pt x="2424" y="630"/>
                    </a:lnTo>
                    <a:lnTo>
                      <a:pt x="2449" y="672"/>
                    </a:lnTo>
                    <a:lnTo>
                      <a:pt x="2449" y="672"/>
                    </a:lnTo>
                    <a:lnTo>
                      <a:pt x="2474" y="707"/>
                    </a:lnTo>
                    <a:lnTo>
                      <a:pt x="2474" y="707"/>
                    </a:lnTo>
                    <a:lnTo>
                      <a:pt x="2499" y="743"/>
                    </a:lnTo>
                    <a:lnTo>
                      <a:pt x="2499" y="743"/>
                    </a:lnTo>
                    <a:lnTo>
                      <a:pt x="2524" y="779"/>
                    </a:lnTo>
                    <a:lnTo>
                      <a:pt x="2524" y="779"/>
                    </a:lnTo>
                    <a:lnTo>
                      <a:pt x="2543" y="815"/>
                    </a:lnTo>
                    <a:lnTo>
                      <a:pt x="2543" y="815"/>
                    </a:lnTo>
                    <a:lnTo>
                      <a:pt x="2568" y="851"/>
                    </a:lnTo>
                    <a:lnTo>
                      <a:pt x="2568" y="851"/>
                    </a:lnTo>
                    <a:lnTo>
                      <a:pt x="2592" y="882"/>
                    </a:lnTo>
                    <a:lnTo>
                      <a:pt x="2592" y="882"/>
                    </a:lnTo>
                    <a:lnTo>
                      <a:pt x="2617" y="912"/>
                    </a:lnTo>
                    <a:lnTo>
                      <a:pt x="2617" y="912"/>
                    </a:lnTo>
                    <a:lnTo>
                      <a:pt x="2636" y="943"/>
                    </a:lnTo>
                    <a:lnTo>
                      <a:pt x="2636" y="943"/>
                    </a:lnTo>
                    <a:lnTo>
                      <a:pt x="2661" y="974"/>
                    </a:lnTo>
                    <a:lnTo>
                      <a:pt x="2661" y="974"/>
                    </a:lnTo>
                    <a:lnTo>
                      <a:pt x="2686" y="1000"/>
                    </a:lnTo>
                    <a:lnTo>
                      <a:pt x="2686" y="1000"/>
                    </a:lnTo>
                    <a:lnTo>
                      <a:pt x="2711" y="1025"/>
                    </a:lnTo>
                    <a:lnTo>
                      <a:pt x="2711" y="1025"/>
                    </a:lnTo>
                    <a:lnTo>
                      <a:pt x="2736" y="1045"/>
                    </a:lnTo>
                    <a:lnTo>
                      <a:pt x="2736" y="1045"/>
                    </a:lnTo>
                    <a:lnTo>
                      <a:pt x="2755" y="1072"/>
                    </a:lnTo>
                    <a:lnTo>
                      <a:pt x="2755" y="1072"/>
                    </a:lnTo>
                    <a:lnTo>
                      <a:pt x="2779" y="1092"/>
                    </a:lnTo>
                    <a:lnTo>
                      <a:pt x="2779" y="1092"/>
                    </a:lnTo>
                    <a:lnTo>
                      <a:pt x="2804" y="1113"/>
                    </a:lnTo>
                    <a:lnTo>
                      <a:pt x="2804" y="1113"/>
                    </a:lnTo>
                    <a:lnTo>
                      <a:pt x="2829" y="1128"/>
                    </a:lnTo>
                    <a:lnTo>
                      <a:pt x="2829" y="1128"/>
                    </a:lnTo>
                    <a:lnTo>
                      <a:pt x="2841" y="1138"/>
                    </a:lnTo>
                    <a:lnTo>
                      <a:pt x="2854" y="1149"/>
                    </a:lnTo>
                    <a:lnTo>
                      <a:pt x="2854" y="1149"/>
                    </a:lnTo>
                    <a:lnTo>
                      <a:pt x="2873" y="1164"/>
                    </a:lnTo>
                    <a:lnTo>
                      <a:pt x="2873" y="1164"/>
                    </a:lnTo>
                    <a:lnTo>
                      <a:pt x="2898" y="1179"/>
                    </a:lnTo>
                    <a:lnTo>
                      <a:pt x="2898" y="1179"/>
                    </a:lnTo>
                    <a:lnTo>
                      <a:pt x="2922" y="1190"/>
                    </a:lnTo>
                    <a:lnTo>
                      <a:pt x="2922" y="1190"/>
                    </a:lnTo>
                    <a:lnTo>
                      <a:pt x="2935" y="1195"/>
                    </a:lnTo>
                    <a:lnTo>
                      <a:pt x="2948" y="1205"/>
                    </a:lnTo>
                    <a:lnTo>
                      <a:pt x="2948" y="1205"/>
                    </a:lnTo>
                    <a:lnTo>
                      <a:pt x="2967" y="1215"/>
                    </a:lnTo>
                    <a:lnTo>
                      <a:pt x="2967" y="1215"/>
                    </a:lnTo>
                    <a:lnTo>
                      <a:pt x="2991" y="1226"/>
                    </a:lnTo>
                    <a:lnTo>
                      <a:pt x="2991" y="1226"/>
                    </a:lnTo>
                    <a:lnTo>
                      <a:pt x="3016" y="1236"/>
                    </a:lnTo>
                    <a:lnTo>
                      <a:pt x="3016" y="1236"/>
                    </a:lnTo>
                    <a:lnTo>
                      <a:pt x="3041" y="1241"/>
                    </a:lnTo>
                    <a:lnTo>
                      <a:pt x="3041" y="1241"/>
                    </a:lnTo>
                    <a:lnTo>
                      <a:pt x="3066" y="1251"/>
                    </a:lnTo>
                    <a:lnTo>
                      <a:pt x="3066" y="1251"/>
                    </a:lnTo>
                    <a:lnTo>
                      <a:pt x="3085" y="1256"/>
                    </a:lnTo>
                    <a:lnTo>
                      <a:pt x="3085" y="1256"/>
                    </a:lnTo>
                    <a:lnTo>
                      <a:pt x="3109" y="1262"/>
                    </a:lnTo>
                    <a:lnTo>
                      <a:pt x="3109" y="1262"/>
                    </a:lnTo>
                    <a:lnTo>
                      <a:pt x="3135" y="1266"/>
                    </a:lnTo>
                    <a:lnTo>
                      <a:pt x="3135" y="1266"/>
                    </a:lnTo>
                    <a:lnTo>
                      <a:pt x="3159" y="1272"/>
                    </a:lnTo>
                    <a:lnTo>
                      <a:pt x="3159" y="1272"/>
                    </a:lnTo>
                    <a:lnTo>
                      <a:pt x="3178" y="1277"/>
                    </a:lnTo>
                    <a:lnTo>
                      <a:pt x="3178" y="1277"/>
                    </a:lnTo>
                    <a:lnTo>
                      <a:pt x="3203" y="1282"/>
                    </a:lnTo>
                    <a:lnTo>
                      <a:pt x="3203" y="1282"/>
                    </a:lnTo>
                    <a:lnTo>
                      <a:pt x="3228" y="1287"/>
                    </a:lnTo>
                    <a:lnTo>
                      <a:pt x="3228" y="1287"/>
                    </a:lnTo>
                    <a:lnTo>
                      <a:pt x="3253" y="1287"/>
                    </a:lnTo>
                    <a:lnTo>
                      <a:pt x="3253" y="1287"/>
                    </a:lnTo>
                    <a:lnTo>
                      <a:pt x="3265" y="1287"/>
                    </a:lnTo>
                    <a:lnTo>
                      <a:pt x="3278" y="1293"/>
                    </a:lnTo>
                    <a:lnTo>
                      <a:pt x="3278" y="1293"/>
                    </a:lnTo>
                    <a:lnTo>
                      <a:pt x="3296" y="1293"/>
                    </a:lnTo>
                    <a:lnTo>
                      <a:pt x="3296" y="1293"/>
                    </a:lnTo>
                    <a:lnTo>
                      <a:pt x="3309" y="1293"/>
                    </a:lnTo>
                    <a:lnTo>
                      <a:pt x="3321" y="1297"/>
                    </a:lnTo>
                    <a:lnTo>
                      <a:pt x="3321" y="1297"/>
                    </a:lnTo>
                    <a:lnTo>
                      <a:pt x="3346" y="1297"/>
                    </a:lnTo>
                    <a:lnTo>
                      <a:pt x="3346" y="1297"/>
                    </a:lnTo>
                    <a:lnTo>
                      <a:pt x="3372" y="1297"/>
                    </a:lnTo>
                    <a:lnTo>
                      <a:pt x="3372" y="1297"/>
                    </a:lnTo>
                    <a:lnTo>
                      <a:pt x="3390" y="1297"/>
                    </a:lnTo>
                    <a:lnTo>
                      <a:pt x="3390" y="1297"/>
                    </a:lnTo>
                    <a:lnTo>
                      <a:pt x="3402" y="1297"/>
                    </a:lnTo>
                    <a:lnTo>
                      <a:pt x="3415" y="1302"/>
                    </a:lnTo>
                    <a:lnTo>
                      <a:pt x="3415" y="1302"/>
                    </a:lnTo>
                    <a:lnTo>
                      <a:pt x="3440" y="1302"/>
                    </a:lnTo>
                    <a:lnTo>
                      <a:pt x="3440" y="1302"/>
                    </a:lnTo>
                    <a:lnTo>
                      <a:pt x="3465" y="1302"/>
                    </a:lnTo>
                    <a:lnTo>
                      <a:pt x="3465" y="1302"/>
                    </a:lnTo>
                    <a:lnTo>
                      <a:pt x="3489" y="1302"/>
                    </a:lnTo>
                    <a:lnTo>
                      <a:pt x="3489" y="1302"/>
                    </a:lnTo>
                    <a:lnTo>
                      <a:pt x="3508" y="1302"/>
                    </a:lnTo>
                    <a:lnTo>
                      <a:pt x="3508" y="1302"/>
                    </a:lnTo>
                    <a:lnTo>
                      <a:pt x="3533" y="1302"/>
                    </a:lnTo>
                    <a:lnTo>
                      <a:pt x="3533" y="1302"/>
                    </a:lnTo>
                    <a:lnTo>
                      <a:pt x="3546" y="1302"/>
                    </a:lnTo>
                    <a:lnTo>
                      <a:pt x="3558" y="1307"/>
                    </a:lnTo>
                    <a:lnTo>
                      <a:pt x="3558" y="1307"/>
                    </a:lnTo>
                    <a:lnTo>
                      <a:pt x="3583" y="1307"/>
                    </a:lnTo>
                    <a:lnTo>
                      <a:pt x="3583" y="1307"/>
                    </a:lnTo>
                    <a:lnTo>
                      <a:pt x="3608" y="1307"/>
                    </a:lnTo>
                    <a:lnTo>
                      <a:pt x="3608" y="1307"/>
                    </a:lnTo>
                    <a:lnTo>
                      <a:pt x="3626" y="1307"/>
                    </a:lnTo>
                    <a:lnTo>
                      <a:pt x="3626" y="1307"/>
                    </a:lnTo>
                    <a:lnTo>
                      <a:pt x="3652" y="1307"/>
                    </a:lnTo>
                    <a:lnTo>
                      <a:pt x="3652" y="1307"/>
                    </a:lnTo>
                    <a:lnTo>
                      <a:pt x="3677" y="1307"/>
                    </a:lnTo>
                    <a:lnTo>
                      <a:pt x="3677" y="1307"/>
                    </a:lnTo>
                    <a:lnTo>
                      <a:pt x="3702" y="1307"/>
                    </a:lnTo>
                    <a:lnTo>
                      <a:pt x="3702" y="1307"/>
                    </a:lnTo>
                    <a:lnTo>
                      <a:pt x="3720" y="1307"/>
                    </a:lnTo>
                    <a:lnTo>
                      <a:pt x="3720" y="1307"/>
                    </a:lnTo>
                    <a:lnTo>
                      <a:pt x="3745" y="1307"/>
                    </a:lnTo>
                    <a:lnTo>
                      <a:pt x="3745" y="1307"/>
                    </a:lnTo>
                    <a:lnTo>
                      <a:pt x="3770" y="1307"/>
                    </a:lnTo>
                    <a:lnTo>
                      <a:pt x="3770" y="1307"/>
                    </a:lnTo>
                    <a:lnTo>
                      <a:pt x="0" y="1307"/>
                    </a:lnTo>
                    <a:lnTo>
                      <a:pt x="0" y="1307"/>
                    </a:lnTo>
                  </a:path>
                </a:pathLst>
              </a:custGeom>
              <a:solidFill>
                <a:srgbClr val="80FF80"/>
              </a:solidFill>
              <a:ln w="31511" cap="flat" cmpd="sng">
                <a:solidFill>
                  <a:srgbClr val="000000"/>
                </a:solidFill>
                <a:prstDash val="solid"/>
                <a:round/>
                <a:headEnd type="none" w="med" len="med"/>
                <a:tailEnd type="none" w="med" len="med"/>
              </a:ln>
              <a:effectLst/>
            </p:spPr>
            <p:txBody>
              <a:bodyPr/>
              <a:lstStyle/>
              <a:p>
                <a:endParaRPr lang="en-US"/>
              </a:p>
            </p:txBody>
          </p:sp>
          <p:sp>
            <p:nvSpPr>
              <p:cNvPr id="25690" name="Line 90"/>
              <p:cNvSpPr>
                <a:spLocks noChangeShapeType="1"/>
              </p:cNvSpPr>
              <p:nvPr/>
            </p:nvSpPr>
            <p:spPr bwMode="auto">
              <a:xfrm flipH="1">
                <a:off x="756" y="4654"/>
                <a:ext cx="3770" cy="0"/>
              </a:xfrm>
              <a:prstGeom prst="line">
                <a:avLst/>
              </a:prstGeom>
              <a:noFill/>
              <a:ln w="9405">
                <a:solidFill>
                  <a:srgbClr val="000000"/>
                </a:solidFill>
                <a:round/>
                <a:headEnd/>
                <a:tailEnd/>
              </a:ln>
              <a:effectLst/>
            </p:spPr>
            <p:txBody>
              <a:bodyPr wrap="none" anchor="ctr"/>
              <a:lstStyle/>
              <a:p>
                <a:endParaRPr lang="en-US"/>
              </a:p>
            </p:txBody>
          </p:sp>
          <p:sp>
            <p:nvSpPr>
              <p:cNvPr id="25691" name="Line 91"/>
              <p:cNvSpPr>
                <a:spLocks noChangeShapeType="1"/>
              </p:cNvSpPr>
              <p:nvPr/>
            </p:nvSpPr>
            <p:spPr bwMode="auto">
              <a:xfrm flipV="1">
                <a:off x="756" y="4654"/>
                <a:ext cx="0" cy="22"/>
              </a:xfrm>
              <a:prstGeom prst="line">
                <a:avLst/>
              </a:prstGeom>
              <a:noFill/>
              <a:ln w="9405">
                <a:solidFill>
                  <a:srgbClr val="000000"/>
                </a:solidFill>
                <a:round/>
                <a:headEnd/>
                <a:tailEnd/>
              </a:ln>
              <a:effectLst/>
            </p:spPr>
            <p:txBody>
              <a:bodyPr wrap="none" anchor="ctr"/>
              <a:lstStyle/>
              <a:p>
                <a:endParaRPr lang="en-US"/>
              </a:p>
            </p:txBody>
          </p:sp>
          <p:sp>
            <p:nvSpPr>
              <p:cNvPr id="25692" name="Line 92"/>
              <p:cNvSpPr>
                <a:spLocks noChangeShapeType="1"/>
              </p:cNvSpPr>
              <p:nvPr/>
            </p:nvSpPr>
            <p:spPr bwMode="auto">
              <a:xfrm flipV="1">
                <a:off x="1230" y="4654"/>
                <a:ext cx="0" cy="22"/>
              </a:xfrm>
              <a:prstGeom prst="line">
                <a:avLst/>
              </a:prstGeom>
              <a:noFill/>
              <a:ln w="9405">
                <a:solidFill>
                  <a:srgbClr val="000000"/>
                </a:solidFill>
                <a:round/>
                <a:headEnd/>
                <a:tailEnd/>
              </a:ln>
              <a:effectLst/>
            </p:spPr>
            <p:txBody>
              <a:bodyPr wrap="none" anchor="ctr"/>
              <a:lstStyle/>
              <a:p>
                <a:endParaRPr lang="en-US"/>
              </a:p>
            </p:txBody>
          </p:sp>
          <p:sp>
            <p:nvSpPr>
              <p:cNvPr id="25693" name="Line 93"/>
              <p:cNvSpPr>
                <a:spLocks noChangeShapeType="1"/>
              </p:cNvSpPr>
              <p:nvPr/>
            </p:nvSpPr>
            <p:spPr bwMode="auto">
              <a:xfrm flipV="1">
                <a:off x="1698" y="4654"/>
                <a:ext cx="0" cy="22"/>
              </a:xfrm>
              <a:prstGeom prst="line">
                <a:avLst/>
              </a:prstGeom>
              <a:noFill/>
              <a:ln w="9405">
                <a:solidFill>
                  <a:srgbClr val="000000"/>
                </a:solidFill>
                <a:round/>
                <a:headEnd/>
                <a:tailEnd/>
              </a:ln>
              <a:effectLst/>
            </p:spPr>
            <p:txBody>
              <a:bodyPr wrap="none" anchor="ctr"/>
              <a:lstStyle/>
              <a:p>
                <a:endParaRPr lang="en-US"/>
              </a:p>
            </p:txBody>
          </p:sp>
          <p:sp>
            <p:nvSpPr>
              <p:cNvPr id="25694" name="Line 94"/>
              <p:cNvSpPr>
                <a:spLocks noChangeShapeType="1"/>
              </p:cNvSpPr>
              <p:nvPr/>
            </p:nvSpPr>
            <p:spPr bwMode="auto">
              <a:xfrm flipV="1">
                <a:off x="2171" y="4654"/>
                <a:ext cx="0" cy="22"/>
              </a:xfrm>
              <a:prstGeom prst="line">
                <a:avLst/>
              </a:prstGeom>
              <a:noFill/>
              <a:ln w="9405">
                <a:solidFill>
                  <a:srgbClr val="000000"/>
                </a:solidFill>
                <a:round/>
                <a:headEnd/>
                <a:tailEnd/>
              </a:ln>
              <a:effectLst/>
            </p:spPr>
            <p:txBody>
              <a:bodyPr wrap="none" anchor="ctr"/>
              <a:lstStyle/>
              <a:p>
                <a:endParaRPr lang="en-US"/>
              </a:p>
            </p:txBody>
          </p:sp>
          <p:sp>
            <p:nvSpPr>
              <p:cNvPr id="25695" name="Line 95"/>
              <p:cNvSpPr>
                <a:spLocks noChangeShapeType="1"/>
              </p:cNvSpPr>
              <p:nvPr/>
            </p:nvSpPr>
            <p:spPr bwMode="auto">
              <a:xfrm flipV="1">
                <a:off x="2645" y="4654"/>
                <a:ext cx="0" cy="22"/>
              </a:xfrm>
              <a:prstGeom prst="line">
                <a:avLst/>
              </a:prstGeom>
              <a:noFill/>
              <a:ln w="9405">
                <a:solidFill>
                  <a:srgbClr val="000000"/>
                </a:solidFill>
                <a:round/>
                <a:headEnd/>
                <a:tailEnd/>
              </a:ln>
              <a:effectLst/>
            </p:spPr>
            <p:txBody>
              <a:bodyPr wrap="none" anchor="ctr"/>
              <a:lstStyle/>
              <a:p>
                <a:endParaRPr lang="en-US"/>
              </a:p>
            </p:txBody>
          </p:sp>
          <p:sp>
            <p:nvSpPr>
              <p:cNvPr id="25696" name="Line 96"/>
              <p:cNvSpPr>
                <a:spLocks noChangeShapeType="1"/>
              </p:cNvSpPr>
              <p:nvPr/>
            </p:nvSpPr>
            <p:spPr bwMode="auto">
              <a:xfrm flipV="1">
                <a:off x="3112" y="4654"/>
                <a:ext cx="0" cy="22"/>
              </a:xfrm>
              <a:prstGeom prst="line">
                <a:avLst/>
              </a:prstGeom>
              <a:noFill/>
              <a:ln w="9405">
                <a:solidFill>
                  <a:srgbClr val="000000"/>
                </a:solidFill>
                <a:round/>
                <a:headEnd/>
                <a:tailEnd/>
              </a:ln>
              <a:effectLst/>
            </p:spPr>
            <p:txBody>
              <a:bodyPr wrap="none" anchor="ctr"/>
              <a:lstStyle/>
              <a:p>
                <a:endParaRPr lang="en-US"/>
              </a:p>
            </p:txBody>
          </p:sp>
          <p:sp>
            <p:nvSpPr>
              <p:cNvPr id="25697" name="Line 97"/>
              <p:cNvSpPr>
                <a:spLocks noChangeShapeType="1"/>
              </p:cNvSpPr>
              <p:nvPr/>
            </p:nvSpPr>
            <p:spPr bwMode="auto">
              <a:xfrm flipV="1">
                <a:off x="3585" y="4654"/>
                <a:ext cx="0" cy="22"/>
              </a:xfrm>
              <a:prstGeom prst="line">
                <a:avLst/>
              </a:prstGeom>
              <a:noFill/>
              <a:ln w="9405">
                <a:solidFill>
                  <a:srgbClr val="000000"/>
                </a:solidFill>
                <a:round/>
                <a:headEnd/>
                <a:tailEnd/>
              </a:ln>
              <a:effectLst/>
            </p:spPr>
            <p:txBody>
              <a:bodyPr wrap="none" anchor="ctr"/>
              <a:lstStyle/>
              <a:p>
                <a:endParaRPr lang="en-US"/>
              </a:p>
            </p:txBody>
          </p:sp>
          <p:sp>
            <p:nvSpPr>
              <p:cNvPr id="25698" name="Line 98"/>
              <p:cNvSpPr>
                <a:spLocks noChangeShapeType="1"/>
              </p:cNvSpPr>
              <p:nvPr/>
            </p:nvSpPr>
            <p:spPr bwMode="auto">
              <a:xfrm flipV="1">
                <a:off x="4052" y="4654"/>
                <a:ext cx="0" cy="22"/>
              </a:xfrm>
              <a:prstGeom prst="line">
                <a:avLst/>
              </a:prstGeom>
              <a:noFill/>
              <a:ln w="9405">
                <a:solidFill>
                  <a:srgbClr val="000000"/>
                </a:solidFill>
                <a:round/>
                <a:headEnd/>
                <a:tailEnd/>
              </a:ln>
              <a:effectLst/>
            </p:spPr>
            <p:txBody>
              <a:bodyPr wrap="none" anchor="ctr"/>
              <a:lstStyle/>
              <a:p>
                <a:endParaRPr lang="en-US"/>
              </a:p>
            </p:txBody>
          </p:sp>
          <p:sp>
            <p:nvSpPr>
              <p:cNvPr id="25699" name="Line 99"/>
              <p:cNvSpPr>
                <a:spLocks noChangeShapeType="1"/>
              </p:cNvSpPr>
              <p:nvPr/>
            </p:nvSpPr>
            <p:spPr bwMode="auto">
              <a:xfrm flipV="1">
                <a:off x="4526" y="4654"/>
                <a:ext cx="0" cy="22"/>
              </a:xfrm>
              <a:prstGeom prst="line">
                <a:avLst/>
              </a:prstGeom>
              <a:noFill/>
              <a:ln w="9405">
                <a:solidFill>
                  <a:srgbClr val="000000"/>
                </a:solidFill>
                <a:round/>
                <a:headEnd/>
                <a:tailEnd/>
              </a:ln>
              <a:effectLst/>
            </p:spPr>
            <p:txBody>
              <a:bodyPr wrap="none" anchor="ctr"/>
              <a:lstStyle/>
              <a:p>
                <a:endParaRPr lang="en-US"/>
              </a:p>
            </p:txBody>
          </p:sp>
          <p:sp>
            <p:nvSpPr>
              <p:cNvPr id="25700" name="Text Box 100"/>
              <p:cNvSpPr txBox="1">
                <a:spLocks noChangeArrowheads="1"/>
              </p:cNvSpPr>
              <p:nvPr/>
            </p:nvSpPr>
            <p:spPr bwMode="auto">
              <a:xfrm>
                <a:off x="695"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10</a:t>
                </a:r>
                <a:endParaRPr lang="en-US"/>
              </a:p>
            </p:txBody>
          </p:sp>
          <p:sp>
            <p:nvSpPr>
              <p:cNvPr id="25701" name="Text Box 101"/>
              <p:cNvSpPr txBox="1">
                <a:spLocks noChangeArrowheads="1"/>
              </p:cNvSpPr>
              <p:nvPr/>
            </p:nvSpPr>
            <p:spPr bwMode="auto">
              <a:xfrm>
                <a:off x="1168"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12</a:t>
                </a:r>
                <a:endParaRPr lang="en-US"/>
              </a:p>
            </p:txBody>
          </p:sp>
          <p:sp>
            <p:nvSpPr>
              <p:cNvPr id="25702" name="Text Box 102"/>
              <p:cNvSpPr txBox="1">
                <a:spLocks noChangeArrowheads="1"/>
              </p:cNvSpPr>
              <p:nvPr/>
            </p:nvSpPr>
            <p:spPr bwMode="auto">
              <a:xfrm>
                <a:off x="1641"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14</a:t>
                </a:r>
                <a:endParaRPr lang="en-US"/>
              </a:p>
            </p:txBody>
          </p:sp>
          <p:sp>
            <p:nvSpPr>
              <p:cNvPr id="25703" name="Text Box 103"/>
              <p:cNvSpPr txBox="1">
                <a:spLocks noChangeArrowheads="1"/>
              </p:cNvSpPr>
              <p:nvPr/>
            </p:nvSpPr>
            <p:spPr bwMode="auto">
              <a:xfrm>
                <a:off x="2113"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16</a:t>
                </a:r>
                <a:endParaRPr lang="en-US"/>
              </a:p>
            </p:txBody>
          </p:sp>
          <p:sp>
            <p:nvSpPr>
              <p:cNvPr id="25704" name="Text Box 104"/>
              <p:cNvSpPr txBox="1">
                <a:spLocks noChangeArrowheads="1"/>
              </p:cNvSpPr>
              <p:nvPr/>
            </p:nvSpPr>
            <p:spPr bwMode="auto">
              <a:xfrm>
                <a:off x="2586"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18</a:t>
                </a:r>
                <a:endParaRPr lang="en-US"/>
              </a:p>
            </p:txBody>
          </p:sp>
          <p:sp>
            <p:nvSpPr>
              <p:cNvPr id="25705" name="Text Box 105"/>
              <p:cNvSpPr txBox="1">
                <a:spLocks noChangeArrowheads="1"/>
              </p:cNvSpPr>
              <p:nvPr/>
            </p:nvSpPr>
            <p:spPr bwMode="auto">
              <a:xfrm>
                <a:off x="3059"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20</a:t>
                </a:r>
                <a:endParaRPr lang="en-US"/>
              </a:p>
            </p:txBody>
          </p:sp>
          <p:sp>
            <p:nvSpPr>
              <p:cNvPr id="25706" name="Text Box 106"/>
              <p:cNvSpPr txBox="1">
                <a:spLocks noChangeArrowheads="1"/>
              </p:cNvSpPr>
              <p:nvPr/>
            </p:nvSpPr>
            <p:spPr bwMode="auto">
              <a:xfrm>
                <a:off x="3531" y="4696"/>
                <a:ext cx="145" cy="105"/>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22</a:t>
                </a:r>
                <a:endParaRPr lang="en-US"/>
              </a:p>
            </p:txBody>
          </p:sp>
          <p:sp>
            <p:nvSpPr>
              <p:cNvPr id="25707" name="Text Box 107"/>
              <p:cNvSpPr txBox="1">
                <a:spLocks noChangeArrowheads="1"/>
              </p:cNvSpPr>
              <p:nvPr/>
            </p:nvSpPr>
            <p:spPr bwMode="auto">
              <a:xfrm>
                <a:off x="4004"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24</a:t>
                </a:r>
                <a:endParaRPr lang="en-US"/>
              </a:p>
            </p:txBody>
          </p:sp>
          <p:sp>
            <p:nvSpPr>
              <p:cNvPr id="25708" name="Text Box 108"/>
              <p:cNvSpPr txBox="1">
                <a:spLocks noChangeArrowheads="1"/>
              </p:cNvSpPr>
              <p:nvPr/>
            </p:nvSpPr>
            <p:spPr bwMode="auto">
              <a:xfrm>
                <a:off x="4477" y="4696"/>
                <a:ext cx="14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26</a:t>
                </a:r>
                <a:endParaRPr lang="en-US"/>
              </a:p>
            </p:txBody>
          </p:sp>
          <p:sp>
            <p:nvSpPr>
              <p:cNvPr id="25709" name="Text Box 109"/>
              <p:cNvSpPr txBox="1">
                <a:spLocks noChangeArrowheads="1"/>
              </p:cNvSpPr>
              <p:nvPr/>
            </p:nvSpPr>
            <p:spPr bwMode="auto">
              <a:xfrm>
                <a:off x="713" y="4835"/>
                <a:ext cx="13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-4</a:t>
                </a:r>
                <a:endParaRPr lang="en-US"/>
              </a:p>
            </p:txBody>
          </p:sp>
          <p:sp>
            <p:nvSpPr>
              <p:cNvPr id="25710" name="Text Box 110"/>
              <p:cNvSpPr txBox="1">
                <a:spLocks noChangeArrowheads="1"/>
              </p:cNvSpPr>
              <p:nvPr/>
            </p:nvSpPr>
            <p:spPr bwMode="auto">
              <a:xfrm>
                <a:off x="1186" y="4835"/>
                <a:ext cx="13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-3</a:t>
                </a:r>
                <a:endParaRPr lang="en-US"/>
              </a:p>
            </p:txBody>
          </p:sp>
          <p:sp>
            <p:nvSpPr>
              <p:cNvPr id="25711" name="Text Box 111"/>
              <p:cNvSpPr txBox="1">
                <a:spLocks noChangeArrowheads="1"/>
              </p:cNvSpPr>
              <p:nvPr/>
            </p:nvSpPr>
            <p:spPr bwMode="auto">
              <a:xfrm>
                <a:off x="1653" y="4835"/>
                <a:ext cx="13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a:t>
                </a:r>
                <a:endParaRPr lang="en-US"/>
              </a:p>
            </p:txBody>
          </p:sp>
          <p:sp>
            <p:nvSpPr>
              <p:cNvPr id="25712" name="Text Box 112"/>
              <p:cNvSpPr txBox="1">
                <a:spLocks noChangeArrowheads="1"/>
              </p:cNvSpPr>
              <p:nvPr/>
            </p:nvSpPr>
            <p:spPr bwMode="auto">
              <a:xfrm>
                <a:off x="2127" y="4835"/>
                <a:ext cx="135"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a:t>
                </a:r>
                <a:endParaRPr lang="en-US"/>
              </a:p>
            </p:txBody>
          </p:sp>
          <p:sp>
            <p:nvSpPr>
              <p:cNvPr id="25713" name="Text Box 113"/>
              <p:cNvSpPr txBox="1">
                <a:spLocks noChangeArrowheads="1"/>
              </p:cNvSpPr>
              <p:nvPr/>
            </p:nvSpPr>
            <p:spPr bwMode="auto">
              <a:xfrm>
                <a:off x="2613" y="4835"/>
                <a:ext cx="90"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0</a:t>
                </a:r>
                <a:endParaRPr lang="en-US"/>
              </a:p>
            </p:txBody>
          </p:sp>
          <p:sp>
            <p:nvSpPr>
              <p:cNvPr id="25714" name="Text Box 114"/>
              <p:cNvSpPr txBox="1">
                <a:spLocks noChangeArrowheads="1"/>
              </p:cNvSpPr>
              <p:nvPr/>
            </p:nvSpPr>
            <p:spPr bwMode="auto">
              <a:xfrm>
                <a:off x="3080" y="4835"/>
                <a:ext cx="90"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1</a:t>
                </a:r>
                <a:endParaRPr lang="en-US"/>
              </a:p>
            </p:txBody>
          </p:sp>
          <p:sp>
            <p:nvSpPr>
              <p:cNvPr id="25715" name="Text Box 115"/>
              <p:cNvSpPr txBox="1">
                <a:spLocks noChangeArrowheads="1"/>
              </p:cNvSpPr>
              <p:nvPr/>
            </p:nvSpPr>
            <p:spPr bwMode="auto">
              <a:xfrm>
                <a:off x="3554" y="4835"/>
                <a:ext cx="90"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2</a:t>
                </a:r>
                <a:endParaRPr lang="en-US"/>
              </a:p>
            </p:txBody>
          </p:sp>
          <p:sp>
            <p:nvSpPr>
              <p:cNvPr id="25716" name="Text Box 116"/>
              <p:cNvSpPr txBox="1">
                <a:spLocks noChangeArrowheads="1"/>
              </p:cNvSpPr>
              <p:nvPr/>
            </p:nvSpPr>
            <p:spPr bwMode="auto">
              <a:xfrm>
                <a:off x="4021" y="4835"/>
                <a:ext cx="90"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3</a:t>
                </a:r>
                <a:endParaRPr lang="en-US"/>
              </a:p>
            </p:txBody>
          </p:sp>
          <p:sp>
            <p:nvSpPr>
              <p:cNvPr id="25717" name="Text Box 117"/>
              <p:cNvSpPr txBox="1">
                <a:spLocks noChangeArrowheads="1"/>
              </p:cNvSpPr>
              <p:nvPr/>
            </p:nvSpPr>
            <p:spPr bwMode="auto">
              <a:xfrm>
                <a:off x="4495" y="4835"/>
                <a:ext cx="90" cy="99"/>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1000" b="1">
                    <a:solidFill>
                      <a:srgbClr val="000000"/>
                    </a:solidFill>
                    <a:latin typeface="Arial" charset="0"/>
                  </a:rPr>
                  <a:t>4</a:t>
                </a:r>
                <a:endParaRPr lang="en-US"/>
              </a:p>
            </p:txBody>
          </p:sp>
          <p:sp>
            <p:nvSpPr>
              <p:cNvPr id="25718" name="Freeform 118"/>
              <p:cNvSpPr>
                <a:spLocks/>
              </p:cNvSpPr>
              <p:nvPr/>
            </p:nvSpPr>
            <p:spPr bwMode="auto">
              <a:xfrm>
                <a:off x="3845" y="4603"/>
                <a:ext cx="486" cy="48"/>
              </a:xfrm>
              <a:custGeom>
                <a:avLst/>
                <a:gdLst/>
                <a:ahLst/>
                <a:cxnLst>
                  <a:cxn ang="0">
                    <a:pos x="6" y="46"/>
                  </a:cxn>
                  <a:cxn ang="0">
                    <a:pos x="6" y="0"/>
                  </a:cxn>
                  <a:cxn ang="0">
                    <a:pos x="11" y="1"/>
                  </a:cxn>
                  <a:cxn ang="0">
                    <a:pos x="36" y="7"/>
                  </a:cxn>
                  <a:cxn ang="0">
                    <a:pos x="36" y="7"/>
                  </a:cxn>
                  <a:cxn ang="0">
                    <a:pos x="60" y="12"/>
                  </a:cxn>
                  <a:cxn ang="0">
                    <a:pos x="60" y="12"/>
                  </a:cxn>
                  <a:cxn ang="0">
                    <a:pos x="79" y="16"/>
                  </a:cxn>
                  <a:cxn ang="0">
                    <a:pos x="79" y="16"/>
                  </a:cxn>
                  <a:cxn ang="0">
                    <a:pos x="105" y="21"/>
                  </a:cxn>
                  <a:cxn ang="0">
                    <a:pos x="105" y="21"/>
                  </a:cxn>
                  <a:cxn ang="0">
                    <a:pos x="129" y="26"/>
                  </a:cxn>
                  <a:cxn ang="0">
                    <a:pos x="129" y="26"/>
                  </a:cxn>
                  <a:cxn ang="0">
                    <a:pos x="154" y="26"/>
                  </a:cxn>
                  <a:cxn ang="0">
                    <a:pos x="154" y="26"/>
                  </a:cxn>
                  <a:cxn ang="0">
                    <a:pos x="166" y="26"/>
                  </a:cxn>
                  <a:cxn ang="0">
                    <a:pos x="179" y="32"/>
                  </a:cxn>
                  <a:cxn ang="0">
                    <a:pos x="179" y="32"/>
                  </a:cxn>
                  <a:cxn ang="0">
                    <a:pos x="197" y="32"/>
                  </a:cxn>
                  <a:cxn ang="0">
                    <a:pos x="197" y="32"/>
                  </a:cxn>
                  <a:cxn ang="0">
                    <a:pos x="210" y="32"/>
                  </a:cxn>
                  <a:cxn ang="0">
                    <a:pos x="222" y="37"/>
                  </a:cxn>
                  <a:cxn ang="0">
                    <a:pos x="222" y="37"/>
                  </a:cxn>
                  <a:cxn ang="0">
                    <a:pos x="247" y="37"/>
                  </a:cxn>
                  <a:cxn ang="0">
                    <a:pos x="247" y="37"/>
                  </a:cxn>
                  <a:cxn ang="0">
                    <a:pos x="272" y="37"/>
                  </a:cxn>
                  <a:cxn ang="0">
                    <a:pos x="272" y="37"/>
                  </a:cxn>
                  <a:cxn ang="0">
                    <a:pos x="291" y="37"/>
                  </a:cxn>
                  <a:cxn ang="0">
                    <a:pos x="291" y="37"/>
                  </a:cxn>
                  <a:cxn ang="0">
                    <a:pos x="304" y="37"/>
                  </a:cxn>
                  <a:cxn ang="0">
                    <a:pos x="316" y="41"/>
                  </a:cxn>
                  <a:cxn ang="0">
                    <a:pos x="316" y="41"/>
                  </a:cxn>
                  <a:cxn ang="0">
                    <a:pos x="341" y="41"/>
                  </a:cxn>
                  <a:cxn ang="0">
                    <a:pos x="341" y="41"/>
                  </a:cxn>
                  <a:cxn ang="0">
                    <a:pos x="366" y="41"/>
                  </a:cxn>
                  <a:cxn ang="0">
                    <a:pos x="366" y="41"/>
                  </a:cxn>
                  <a:cxn ang="0">
                    <a:pos x="391" y="41"/>
                  </a:cxn>
                  <a:cxn ang="0">
                    <a:pos x="391" y="41"/>
                  </a:cxn>
                  <a:cxn ang="0">
                    <a:pos x="410" y="41"/>
                  </a:cxn>
                  <a:cxn ang="0">
                    <a:pos x="410" y="41"/>
                  </a:cxn>
                  <a:cxn ang="0">
                    <a:pos x="435" y="41"/>
                  </a:cxn>
                  <a:cxn ang="0">
                    <a:pos x="435" y="41"/>
                  </a:cxn>
                  <a:cxn ang="0">
                    <a:pos x="446" y="41"/>
                  </a:cxn>
                  <a:cxn ang="0">
                    <a:pos x="459" y="47"/>
                  </a:cxn>
                  <a:cxn ang="0">
                    <a:pos x="459" y="47"/>
                  </a:cxn>
                  <a:cxn ang="0">
                    <a:pos x="484" y="47"/>
                  </a:cxn>
                  <a:cxn ang="0">
                    <a:pos x="485" y="47"/>
                  </a:cxn>
                  <a:cxn ang="0">
                    <a:pos x="0" y="47"/>
                  </a:cxn>
                  <a:cxn ang="0">
                    <a:pos x="6" y="46"/>
                  </a:cxn>
                  <a:cxn ang="0">
                    <a:pos x="6" y="46"/>
                  </a:cxn>
                </a:cxnLst>
                <a:rect l="0" t="0" r="r" b="b"/>
                <a:pathLst>
                  <a:path w="486" h="48">
                    <a:moveTo>
                      <a:pt x="6" y="46"/>
                    </a:moveTo>
                    <a:lnTo>
                      <a:pt x="6" y="0"/>
                    </a:lnTo>
                    <a:lnTo>
                      <a:pt x="11" y="1"/>
                    </a:lnTo>
                    <a:lnTo>
                      <a:pt x="36" y="7"/>
                    </a:lnTo>
                    <a:lnTo>
                      <a:pt x="36" y="7"/>
                    </a:lnTo>
                    <a:lnTo>
                      <a:pt x="60" y="12"/>
                    </a:lnTo>
                    <a:lnTo>
                      <a:pt x="60" y="12"/>
                    </a:lnTo>
                    <a:lnTo>
                      <a:pt x="79" y="16"/>
                    </a:lnTo>
                    <a:lnTo>
                      <a:pt x="79" y="16"/>
                    </a:lnTo>
                    <a:lnTo>
                      <a:pt x="105" y="21"/>
                    </a:lnTo>
                    <a:lnTo>
                      <a:pt x="105" y="21"/>
                    </a:lnTo>
                    <a:lnTo>
                      <a:pt x="129" y="26"/>
                    </a:lnTo>
                    <a:lnTo>
                      <a:pt x="129" y="26"/>
                    </a:lnTo>
                    <a:lnTo>
                      <a:pt x="154" y="26"/>
                    </a:lnTo>
                    <a:lnTo>
                      <a:pt x="154" y="26"/>
                    </a:lnTo>
                    <a:lnTo>
                      <a:pt x="166" y="26"/>
                    </a:lnTo>
                    <a:lnTo>
                      <a:pt x="179" y="32"/>
                    </a:lnTo>
                    <a:lnTo>
                      <a:pt x="179" y="32"/>
                    </a:lnTo>
                    <a:lnTo>
                      <a:pt x="197" y="32"/>
                    </a:lnTo>
                    <a:lnTo>
                      <a:pt x="197" y="32"/>
                    </a:lnTo>
                    <a:lnTo>
                      <a:pt x="210" y="32"/>
                    </a:lnTo>
                    <a:lnTo>
                      <a:pt x="222" y="37"/>
                    </a:lnTo>
                    <a:lnTo>
                      <a:pt x="222" y="37"/>
                    </a:lnTo>
                    <a:lnTo>
                      <a:pt x="247" y="37"/>
                    </a:lnTo>
                    <a:lnTo>
                      <a:pt x="247" y="37"/>
                    </a:lnTo>
                    <a:lnTo>
                      <a:pt x="272" y="37"/>
                    </a:lnTo>
                    <a:lnTo>
                      <a:pt x="272" y="37"/>
                    </a:lnTo>
                    <a:lnTo>
                      <a:pt x="291" y="37"/>
                    </a:lnTo>
                    <a:lnTo>
                      <a:pt x="291" y="37"/>
                    </a:lnTo>
                    <a:lnTo>
                      <a:pt x="304" y="37"/>
                    </a:lnTo>
                    <a:lnTo>
                      <a:pt x="316" y="41"/>
                    </a:lnTo>
                    <a:lnTo>
                      <a:pt x="316" y="41"/>
                    </a:lnTo>
                    <a:lnTo>
                      <a:pt x="341" y="41"/>
                    </a:lnTo>
                    <a:lnTo>
                      <a:pt x="341" y="41"/>
                    </a:lnTo>
                    <a:lnTo>
                      <a:pt x="366" y="41"/>
                    </a:lnTo>
                    <a:lnTo>
                      <a:pt x="366" y="41"/>
                    </a:lnTo>
                    <a:lnTo>
                      <a:pt x="391" y="41"/>
                    </a:lnTo>
                    <a:lnTo>
                      <a:pt x="391" y="41"/>
                    </a:lnTo>
                    <a:lnTo>
                      <a:pt x="410" y="41"/>
                    </a:lnTo>
                    <a:lnTo>
                      <a:pt x="410" y="41"/>
                    </a:lnTo>
                    <a:lnTo>
                      <a:pt x="435" y="41"/>
                    </a:lnTo>
                    <a:lnTo>
                      <a:pt x="435" y="41"/>
                    </a:lnTo>
                    <a:lnTo>
                      <a:pt x="446" y="41"/>
                    </a:lnTo>
                    <a:lnTo>
                      <a:pt x="459" y="47"/>
                    </a:lnTo>
                    <a:lnTo>
                      <a:pt x="459" y="47"/>
                    </a:lnTo>
                    <a:lnTo>
                      <a:pt x="484" y="47"/>
                    </a:lnTo>
                    <a:lnTo>
                      <a:pt x="485" y="47"/>
                    </a:lnTo>
                    <a:lnTo>
                      <a:pt x="0" y="47"/>
                    </a:lnTo>
                    <a:lnTo>
                      <a:pt x="6" y="46"/>
                    </a:lnTo>
                    <a:lnTo>
                      <a:pt x="6" y="46"/>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sp>
            <p:nvSpPr>
              <p:cNvPr id="25719" name="Freeform 119"/>
              <p:cNvSpPr>
                <a:spLocks/>
              </p:cNvSpPr>
              <p:nvPr/>
            </p:nvSpPr>
            <p:spPr bwMode="auto">
              <a:xfrm>
                <a:off x="952" y="4603"/>
                <a:ext cx="485" cy="48"/>
              </a:xfrm>
              <a:custGeom>
                <a:avLst/>
                <a:gdLst/>
                <a:ahLst/>
                <a:cxnLst>
                  <a:cxn ang="0">
                    <a:pos x="479" y="46"/>
                  </a:cxn>
                  <a:cxn ang="0">
                    <a:pos x="479" y="0"/>
                  </a:cxn>
                  <a:cxn ang="0">
                    <a:pos x="474" y="1"/>
                  </a:cxn>
                  <a:cxn ang="0">
                    <a:pos x="449" y="7"/>
                  </a:cxn>
                  <a:cxn ang="0">
                    <a:pos x="449" y="7"/>
                  </a:cxn>
                  <a:cxn ang="0">
                    <a:pos x="424" y="12"/>
                  </a:cxn>
                  <a:cxn ang="0">
                    <a:pos x="424" y="12"/>
                  </a:cxn>
                  <a:cxn ang="0">
                    <a:pos x="405" y="16"/>
                  </a:cxn>
                  <a:cxn ang="0">
                    <a:pos x="405" y="16"/>
                  </a:cxn>
                  <a:cxn ang="0">
                    <a:pos x="380" y="21"/>
                  </a:cxn>
                  <a:cxn ang="0">
                    <a:pos x="380" y="21"/>
                  </a:cxn>
                  <a:cxn ang="0">
                    <a:pos x="356" y="26"/>
                  </a:cxn>
                  <a:cxn ang="0">
                    <a:pos x="356" y="26"/>
                  </a:cxn>
                  <a:cxn ang="0">
                    <a:pos x="331" y="26"/>
                  </a:cxn>
                  <a:cxn ang="0">
                    <a:pos x="331" y="26"/>
                  </a:cxn>
                  <a:cxn ang="0">
                    <a:pos x="318" y="26"/>
                  </a:cxn>
                  <a:cxn ang="0">
                    <a:pos x="306" y="32"/>
                  </a:cxn>
                  <a:cxn ang="0">
                    <a:pos x="306" y="32"/>
                  </a:cxn>
                  <a:cxn ang="0">
                    <a:pos x="287" y="32"/>
                  </a:cxn>
                  <a:cxn ang="0">
                    <a:pos x="287" y="32"/>
                  </a:cxn>
                  <a:cxn ang="0">
                    <a:pos x="275" y="32"/>
                  </a:cxn>
                  <a:cxn ang="0">
                    <a:pos x="262" y="37"/>
                  </a:cxn>
                  <a:cxn ang="0">
                    <a:pos x="262" y="37"/>
                  </a:cxn>
                  <a:cxn ang="0">
                    <a:pos x="237" y="37"/>
                  </a:cxn>
                  <a:cxn ang="0">
                    <a:pos x="237" y="37"/>
                  </a:cxn>
                  <a:cxn ang="0">
                    <a:pos x="212" y="37"/>
                  </a:cxn>
                  <a:cxn ang="0">
                    <a:pos x="212" y="37"/>
                  </a:cxn>
                  <a:cxn ang="0">
                    <a:pos x="194" y="37"/>
                  </a:cxn>
                  <a:cxn ang="0">
                    <a:pos x="194" y="37"/>
                  </a:cxn>
                  <a:cxn ang="0">
                    <a:pos x="181" y="37"/>
                  </a:cxn>
                  <a:cxn ang="0">
                    <a:pos x="169" y="41"/>
                  </a:cxn>
                  <a:cxn ang="0">
                    <a:pos x="169" y="41"/>
                  </a:cxn>
                  <a:cxn ang="0">
                    <a:pos x="143" y="41"/>
                  </a:cxn>
                  <a:cxn ang="0">
                    <a:pos x="143" y="41"/>
                  </a:cxn>
                  <a:cxn ang="0">
                    <a:pos x="118" y="41"/>
                  </a:cxn>
                  <a:cxn ang="0">
                    <a:pos x="118" y="41"/>
                  </a:cxn>
                  <a:cxn ang="0">
                    <a:pos x="94" y="41"/>
                  </a:cxn>
                  <a:cxn ang="0">
                    <a:pos x="94" y="41"/>
                  </a:cxn>
                  <a:cxn ang="0">
                    <a:pos x="75" y="41"/>
                  </a:cxn>
                  <a:cxn ang="0">
                    <a:pos x="75" y="41"/>
                  </a:cxn>
                  <a:cxn ang="0">
                    <a:pos x="50" y="41"/>
                  </a:cxn>
                  <a:cxn ang="0">
                    <a:pos x="50" y="41"/>
                  </a:cxn>
                  <a:cxn ang="0">
                    <a:pos x="38" y="41"/>
                  </a:cxn>
                  <a:cxn ang="0">
                    <a:pos x="25" y="47"/>
                  </a:cxn>
                  <a:cxn ang="0">
                    <a:pos x="25" y="47"/>
                  </a:cxn>
                  <a:cxn ang="0">
                    <a:pos x="1" y="47"/>
                  </a:cxn>
                  <a:cxn ang="0">
                    <a:pos x="0" y="47"/>
                  </a:cxn>
                  <a:cxn ang="0">
                    <a:pos x="484" y="47"/>
                  </a:cxn>
                  <a:cxn ang="0">
                    <a:pos x="479" y="46"/>
                  </a:cxn>
                  <a:cxn ang="0">
                    <a:pos x="479" y="46"/>
                  </a:cxn>
                </a:cxnLst>
                <a:rect l="0" t="0" r="r" b="b"/>
                <a:pathLst>
                  <a:path w="485" h="48">
                    <a:moveTo>
                      <a:pt x="479" y="46"/>
                    </a:moveTo>
                    <a:lnTo>
                      <a:pt x="479" y="0"/>
                    </a:lnTo>
                    <a:lnTo>
                      <a:pt x="474" y="1"/>
                    </a:lnTo>
                    <a:lnTo>
                      <a:pt x="449" y="7"/>
                    </a:lnTo>
                    <a:lnTo>
                      <a:pt x="449" y="7"/>
                    </a:lnTo>
                    <a:lnTo>
                      <a:pt x="424" y="12"/>
                    </a:lnTo>
                    <a:lnTo>
                      <a:pt x="424" y="12"/>
                    </a:lnTo>
                    <a:lnTo>
                      <a:pt x="405" y="16"/>
                    </a:lnTo>
                    <a:lnTo>
                      <a:pt x="405" y="16"/>
                    </a:lnTo>
                    <a:lnTo>
                      <a:pt x="380" y="21"/>
                    </a:lnTo>
                    <a:lnTo>
                      <a:pt x="380" y="21"/>
                    </a:lnTo>
                    <a:lnTo>
                      <a:pt x="356" y="26"/>
                    </a:lnTo>
                    <a:lnTo>
                      <a:pt x="356" y="26"/>
                    </a:lnTo>
                    <a:lnTo>
                      <a:pt x="331" y="26"/>
                    </a:lnTo>
                    <a:lnTo>
                      <a:pt x="331" y="26"/>
                    </a:lnTo>
                    <a:lnTo>
                      <a:pt x="318" y="26"/>
                    </a:lnTo>
                    <a:lnTo>
                      <a:pt x="306" y="32"/>
                    </a:lnTo>
                    <a:lnTo>
                      <a:pt x="306" y="32"/>
                    </a:lnTo>
                    <a:lnTo>
                      <a:pt x="287" y="32"/>
                    </a:lnTo>
                    <a:lnTo>
                      <a:pt x="287" y="32"/>
                    </a:lnTo>
                    <a:lnTo>
                      <a:pt x="275" y="32"/>
                    </a:lnTo>
                    <a:lnTo>
                      <a:pt x="262" y="37"/>
                    </a:lnTo>
                    <a:lnTo>
                      <a:pt x="262" y="37"/>
                    </a:lnTo>
                    <a:lnTo>
                      <a:pt x="237" y="37"/>
                    </a:lnTo>
                    <a:lnTo>
                      <a:pt x="237" y="37"/>
                    </a:lnTo>
                    <a:lnTo>
                      <a:pt x="212" y="37"/>
                    </a:lnTo>
                    <a:lnTo>
                      <a:pt x="212" y="37"/>
                    </a:lnTo>
                    <a:lnTo>
                      <a:pt x="194" y="37"/>
                    </a:lnTo>
                    <a:lnTo>
                      <a:pt x="194" y="37"/>
                    </a:lnTo>
                    <a:lnTo>
                      <a:pt x="181" y="37"/>
                    </a:lnTo>
                    <a:lnTo>
                      <a:pt x="169" y="41"/>
                    </a:lnTo>
                    <a:lnTo>
                      <a:pt x="169" y="41"/>
                    </a:lnTo>
                    <a:lnTo>
                      <a:pt x="143" y="41"/>
                    </a:lnTo>
                    <a:lnTo>
                      <a:pt x="143" y="41"/>
                    </a:lnTo>
                    <a:lnTo>
                      <a:pt x="118" y="41"/>
                    </a:lnTo>
                    <a:lnTo>
                      <a:pt x="118" y="41"/>
                    </a:lnTo>
                    <a:lnTo>
                      <a:pt x="94" y="41"/>
                    </a:lnTo>
                    <a:lnTo>
                      <a:pt x="94" y="41"/>
                    </a:lnTo>
                    <a:lnTo>
                      <a:pt x="75" y="41"/>
                    </a:lnTo>
                    <a:lnTo>
                      <a:pt x="75" y="41"/>
                    </a:lnTo>
                    <a:lnTo>
                      <a:pt x="50" y="41"/>
                    </a:lnTo>
                    <a:lnTo>
                      <a:pt x="50" y="41"/>
                    </a:lnTo>
                    <a:lnTo>
                      <a:pt x="38" y="41"/>
                    </a:lnTo>
                    <a:lnTo>
                      <a:pt x="25" y="47"/>
                    </a:lnTo>
                    <a:lnTo>
                      <a:pt x="25" y="47"/>
                    </a:lnTo>
                    <a:lnTo>
                      <a:pt x="1" y="47"/>
                    </a:lnTo>
                    <a:lnTo>
                      <a:pt x="0" y="47"/>
                    </a:lnTo>
                    <a:lnTo>
                      <a:pt x="484" y="47"/>
                    </a:lnTo>
                    <a:lnTo>
                      <a:pt x="479" y="46"/>
                    </a:lnTo>
                    <a:lnTo>
                      <a:pt x="479" y="46"/>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grpSp>
        <p:sp>
          <p:nvSpPr>
            <p:cNvPr id="25721" name="Freeform 121"/>
            <p:cNvSpPr>
              <a:spLocks/>
            </p:cNvSpPr>
            <p:nvPr/>
          </p:nvSpPr>
          <p:spPr bwMode="auto">
            <a:xfrm>
              <a:off x="1868" y="3345"/>
              <a:ext cx="2001" cy="1309"/>
            </a:xfrm>
            <a:custGeom>
              <a:avLst/>
              <a:gdLst/>
              <a:ahLst/>
              <a:cxnLst>
                <a:cxn ang="0">
                  <a:pos x="35" y="1308"/>
                </a:cxn>
                <a:cxn ang="0">
                  <a:pos x="60" y="1303"/>
                </a:cxn>
                <a:cxn ang="0">
                  <a:pos x="104" y="1303"/>
                </a:cxn>
                <a:cxn ang="0">
                  <a:pos x="129" y="1303"/>
                </a:cxn>
                <a:cxn ang="0">
                  <a:pos x="179" y="1303"/>
                </a:cxn>
                <a:cxn ang="0">
                  <a:pos x="197" y="1298"/>
                </a:cxn>
                <a:cxn ang="0">
                  <a:pos x="222" y="1298"/>
                </a:cxn>
                <a:cxn ang="0">
                  <a:pos x="272" y="1298"/>
                </a:cxn>
                <a:cxn ang="0">
                  <a:pos x="297" y="1293"/>
                </a:cxn>
                <a:cxn ang="0">
                  <a:pos x="315" y="1293"/>
                </a:cxn>
                <a:cxn ang="0">
                  <a:pos x="340" y="1288"/>
                </a:cxn>
                <a:cxn ang="0">
                  <a:pos x="390" y="1284"/>
                </a:cxn>
                <a:cxn ang="0">
                  <a:pos x="415" y="1278"/>
                </a:cxn>
                <a:cxn ang="0">
                  <a:pos x="459" y="1267"/>
                </a:cxn>
                <a:cxn ang="0">
                  <a:pos x="484" y="1263"/>
                </a:cxn>
                <a:cxn ang="0">
                  <a:pos x="528" y="1252"/>
                </a:cxn>
                <a:cxn ang="0">
                  <a:pos x="553" y="1242"/>
                </a:cxn>
                <a:cxn ang="0">
                  <a:pos x="602" y="1226"/>
                </a:cxn>
                <a:cxn ang="0">
                  <a:pos x="627" y="1216"/>
                </a:cxn>
                <a:cxn ang="0">
                  <a:pos x="658" y="1195"/>
                </a:cxn>
                <a:cxn ang="0">
                  <a:pos x="695" y="1180"/>
                </a:cxn>
                <a:cxn ang="0">
                  <a:pos x="721" y="1165"/>
                </a:cxn>
                <a:cxn ang="0">
                  <a:pos x="752" y="1139"/>
                </a:cxn>
                <a:cxn ang="0">
                  <a:pos x="789" y="1113"/>
                </a:cxn>
                <a:cxn ang="0">
                  <a:pos x="814" y="1092"/>
                </a:cxn>
                <a:cxn ang="0">
                  <a:pos x="858" y="1047"/>
                </a:cxn>
                <a:cxn ang="0">
                  <a:pos x="883" y="1026"/>
                </a:cxn>
                <a:cxn ang="0">
                  <a:pos x="932" y="975"/>
                </a:cxn>
                <a:cxn ang="0">
                  <a:pos x="951" y="944"/>
                </a:cxn>
                <a:cxn ang="0">
                  <a:pos x="1001" y="883"/>
                </a:cxn>
                <a:cxn ang="0">
                  <a:pos x="1026" y="852"/>
                </a:cxn>
                <a:cxn ang="0">
                  <a:pos x="1069" y="780"/>
                </a:cxn>
                <a:cxn ang="0">
                  <a:pos x="1094" y="744"/>
                </a:cxn>
                <a:cxn ang="0">
                  <a:pos x="1144" y="673"/>
                </a:cxn>
                <a:cxn ang="0">
                  <a:pos x="1169" y="631"/>
                </a:cxn>
                <a:cxn ang="0">
                  <a:pos x="1212" y="554"/>
                </a:cxn>
                <a:cxn ang="0">
                  <a:pos x="1238" y="513"/>
                </a:cxn>
                <a:cxn ang="0">
                  <a:pos x="1281" y="436"/>
                </a:cxn>
                <a:cxn ang="0">
                  <a:pos x="1306" y="395"/>
                </a:cxn>
                <a:cxn ang="0">
                  <a:pos x="1356" y="318"/>
                </a:cxn>
                <a:cxn ang="0">
                  <a:pos x="1381" y="282"/>
                </a:cxn>
                <a:cxn ang="0">
                  <a:pos x="1425" y="216"/>
                </a:cxn>
                <a:cxn ang="0">
                  <a:pos x="1450" y="184"/>
                </a:cxn>
                <a:cxn ang="0">
                  <a:pos x="1493" y="123"/>
                </a:cxn>
                <a:cxn ang="0">
                  <a:pos x="1518" y="97"/>
                </a:cxn>
                <a:cxn ang="0">
                  <a:pos x="1568" y="56"/>
                </a:cxn>
                <a:cxn ang="0">
                  <a:pos x="1593" y="41"/>
                </a:cxn>
                <a:cxn ang="0">
                  <a:pos x="1637" y="15"/>
                </a:cxn>
                <a:cxn ang="0">
                  <a:pos x="1662" y="5"/>
                </a:cxn>
                <a:cxn ang="0">
                  <a:pos x="1705" y="0"/>
                </a:cxn>
                <a:cxn ang="0">
                  <a:pos x="1730" y="0"/>
                </a:cxn>
                <a:cxn ang="0">
                  <a:pos x="1779" y="15"/>
                </a:cxn>
                <a:cxn ang="0">
                  <a:pos x="1804" y="25"/>
                </a:cxn>
                <a:cxn ang="0">
                  <a:pos x="1848" y="56"/>
                </a:cxn>
                <a:cxn ang="0">
                  <a:pos x="1873" y="77"/>
                </a:cxn>
                <a:cxn ang="0">
                  <a:pos x="1923" y="123"/>
                </a:cxn>
                <a:cxn ang="0">
                  <a:pos x="1942" y="154"/>
                </a:cxn>
                <a:cxn ang="0">
                  <a:pos x="1992" y="216"/>
                </a:cxn>
                <a:cxn ang="0">
                  <a:pos x="2000" y="1308"/>
                </a:cxn>
                <a:cxn ang="0">
                  <a:pos x="10" y="1308"/>
                </a:cxn>
              </a:cxnLst>
              <a:rect l="0" t="0" r="r" b="b"/>
              <a:pathLst>
                <a:path w="2001" h="1309">
                  <a:moveTo>
                    <a:pt x="10" y="1308"/>
                  </a:moveTo>
                  <a:lnTo>
                    <a:pt x="35" y="1308"/>
                  </a:lnTo>
                  <a:lnTo>
                    <a:pt x="35" y="1308"/>
                  </a:lnTo>
                  <a:lnTo>
                    <a:pt x="48" y="1303"/>
                  </a:lnTo>
                  <a:lnTo>
                    <a:pt x="60" y="1303"/>
                  </a:lnTo>
                  <a:lnTo>
                    <a:pt x="60" y="1303"/>
                  </a:lnTo>
                  <a:lnTo>
                    <a:pt x="85" y="1303"/>
                  </a:lnTo>
                  <a:lnTo>
                    <a:pt x="85" y="1303"/>
                  </a:lnTo>
                  <a:lnTo>
                    <a:pt x="104" y="1303"/>
                  </a:lnTo>
                  <a:lnTo>
                    <a:pt x="104" y="1303"/>
                  </a:lnTo>
                  <a:lnTo>
                    <a:pt x="129" y="1303"/>
                  </a:lnTo>
                  <a:lnTo>
                    <a:pt x="129" y="1303"/>
                  </a:lnTo>
                  <a:lnTo>
                    <a:pt x="154" y="1303"/>
                  </a:lnTo>
                  <a:lnTo>
                    <a:pt x="154" y="1303"/>
                  </a:lnTo>
                  <a:lnTo>
                    <a:pt x="179" y="1303"/>
                  </a:lnTo>
                  <a:lnTo>
                    <a:pt x="179" y="1303"/>
                  </a:lnTo>
                  <a:lnTo>
                    <a:pt x="185" y="1298"/>
                  </a:lnTo>
                  <a:lnTo>
                    <a:pt x="197" y="1298"/>
                  </a:lnTo>
                  <a:lnTo>
                    <a:pt x="197" y="1298"/>
                  </a:lnTo>
                  <a:lnTo>
                    <a:pt x="222" y="1298"/>
                  </a:lnTo>
                  <a:lnTo>
                    <a:pt x="222" y="1298"/>
                  </a:lnTo>
                  <a:lnTo>
                    <a:pt x="248" y="1298"/>
                  </a:lnTo>
                  <a:lnTo>
                    <a:pt x="248" y="1298"/>
                  </a:lnTo>
                  <a:lnTo>
                    <a:pt x="272" y="1298"/>
                  </a:lnTo>
                  <a:lnTo>
                    <a:pt x="272" y="1298"/>
                  </a:lnTo>
                  <a:lnTo>
                    <a:pt x="284" y="1293"/>
                  </a:lnTo>
                  <a:lnTo>
                    <a:pt x="297" y="1293"/>
                  </a:lnTo>
                  <a:lnTo>
                    <a:pt x="297" y="1293"/>
                  </a:lnTo>
                  <a:lnTo>
                    <a:pt x="315" y="1293"/>
                  </a:lnTo>
                  <a:lnTo>
                    <a:pt x="315" y="1293"/>
                  </a:lnTo>
                  <a:lnTo>
                    <a:pt x="328" y="1288"/>
                  </a:lnTo>
                  <a:lnTo>
                    <a:pt x="340" y="1288"/>
                  </a:lnTo>
                  <a:lnTo>
                    <a:pt x="340" y="1288"/>
                  </a:lnTo>
                  <a:lnTo>
                    <a:pt x="365" y="1288"/>
                  </a:lnTo>
                  <a:lnTo>
                    <a:pt x="365" y="1288"/>
                  </a:lnTo>
                  <a:lnTo>
                    <a:pt x="390" y="1284"/>
                  </a:lnTo>
                  <a:lnTo>
                    <a:pt x="390" y="1284"/>
                  </a:lnTo>
                  <a:lnTo>
                    <a:pt x="415" y="1278"/>
                  </a:lnTo>
                  <a:lnTo>
                    <a:pt x="415" y="1278"/>
                  </a:lnTo>
                  <a:lnTo>
                    <a:pt x="434" y="1272"/>
                  </a:lnTo>
                  <a:lnTo>
                    <a:pt x="434" y="1272"/>
                  </a:lnTo>
                  <a:lnTo>
                    <a:pt x="459" y="1267"/>
                  </a:lnTo>
                  <a:lnTo>
                    <a:pt x="459" y="1267"/>
                  </a:lnTo>
                  <a:lnTo>
                    <a:pt x="484" y="1263"/>
                  </a:lnTo>
                  <a:lnTo>
                    <a:pt x="484" y="1263"/>
                  </a:lnTo>
                  <a:lnTo>
                    <a:pt x="508" y="1257"/>
                  </a:lnTo>
                  <a:lnTo>
                    <a:pt x="508" y="1257"/>
                  </a:lnTo>
                  <a:lnTo>
                    <a:pt x="528" y="1252"/>
                  </a:lnTo>
                  <a:lnTo>
                    <a:pt x="528" y="1252"/>
                  </a:lnTo>
                  <a:lnTo>
                    <a:pt x="553" y="1242"/>
                  </a:lnTo>
                  <a:lnTo>
                    <a:pt x="553" y="1242"/>
                  </a:lnTo>
                  <a:lnTo>
                    <a:pt x="577" y="1237"/>
                  </a:lnTo>
                  <a:lnTo>
                    <a:pt x="577" y="1237"/>
                  </a:lnTo>
                  <a:lnTo>
                    <a:pt x="602" y="1226"/>
                  </a:lnTo>
                  <a:lnTo>
                    <a:pt x="602" y="1226"/>
                  </a:lnTo>
                  <a:lnTo>
                    <a:pt x="627" y="1216"/>
                  </a:lnTo>
                  <a:lnTo>
                    <a:pt x="627" y="1216"/>
                  </a:lnTo>
                  <a:lnTo>
                    <a:pt x="646" y="1205"/>
                  </a:lnTo>
                  <a:lnTo>
                    <a:pt x="646" y="1205"/>
                  </a:lnTo>
                  <a:lnTo>
                    <a:pt x="658" y="1195"/>
                  </a:lnTo>
                  <a:lnTo>
                    <a:pt x="671" y="1191"/>
                  </a:lnTo>
                  <a:lnTo>
                    <a:pt x="671" y="1191"/>
                  </a:lnTo>
                  <a:lnTo>
                    <a:pt x="695" y="1180"/>
                  </a:lnTo>
                  <a:lnTo>
                    <a:pt x="695" y="1180"/>
                  </a:lnTo>
                  <a:lnTo>
                    <a:pt x="721" y="1165"/>
                  </a:lnTo>
                  <a:lnTo>
                    <a:pt x="721" y="1165"/>
                  </a:lnTo>
                  <a:lnTo>
                    <a:pt x="739" y="1150"/>
                  </a:lnTo>
                  <a:lnTo>
                    <a:pt x="739" y="1150"/>
                  </a:lnTo>
                  <a:lnTo>
                    <a:pt x="752" y="1139"/>
                  </a:lnTo>
                  <a:lnTo>
                    <a:pt x="764" y="1129"/>
                  </a:lnTo>
                  <a:lnTo>
                    <a:pt x="764" y="1129"/>
                  </a:lnTo>
                  <a:lnTo>
                    <a:pt x="789" y="1113"/>
                  </a:lnTo>
                  <a:lnTo>
                    <a:pt x="789" y="1113"/>
                  </a:lnTo>
                  <a:lnTo>
                    <a:pt x="814" y="1092"/>
                  </a:lnTo>
                  <a:lnTo>
                    <a:pt x="814" y="1092"/>
                  </a:lnTo>
                  <a:lnTo>
                    <a:pt x="839" y="1073"/>
                  </a:lnTo>
                  <a:lnTo>
                    <a:pt x="839" y="1073"/>
                  </a:lnTo>
                  <a:lnTo>
                    <a:pt x="858" y="1047"/>
                  </a:lnTo>
                  <a:lnTo>
                    <a:pt x="858" y="1047"/>
                  </a:lnTo>
                  <a:lnTo>
                    <a:pt x="883" y="1026"/>
                  </a:lnTo>
                  <a:lnTo>
                    <a:pt x="883" y="1026"/>
                  </a:lnTo>
                  <a:lnTo>
                    <a:pt x="907" y="1000"/>
                  </a:lnTo>
                  <a:lnTo>
                    <a:pt x="907" y="1000"/>
                  </a:lnTo>
                  <a:lnTo>
                    <a:pt x="932" y="975"/>
                  </a:lnTo>
                  <a:lnTo>
                    <a:pt x="932" y="975"/>
                  </a:lnTo>
                  <a:lnTo>
                    <a:pt x="951" y="944"/>
                  </a:lnTo>
                  <a:lnTo>
                    <a:pt x="951" y="944"/>
                  </a:lnTo>
                  <a:lnTo>
                    <a:pt x="976" y="913"/>
                  </a:lnTo>
                  <a:lnTo>
                    <a:pt x="976" y="913"/>
                  </a:lnTo>
                  <a:lnTo>
                    <a:pt x="1001" y="883"/>
                  </a:lnTo>
                  <a:lnTo>
                    <a:pt x="1001" y="883"/>
                  </a:lnTo>
                  <a:lnTo>
                    <a:pt x="1026" y="852"/>
                  </a:lnTo>
                  <a:lnTo>
                    <a:pt x="1026" y="852"/>
                  </a:lnTo>
                  <a:lnTo>
                    <a:pt x="1051" y="815"/>
                  </a:lnTo>
                  <a:lnTo>
                    <a:pt x="1051" y="815"/>
                  </a:lnTo>
                  <a:lnTo>
                    <a:pt x="1069" y="780"/>
                  </a:lnTo>
                  <a:lnTo>
                    <a:pt x="1069" y="780"/>
                  </a:lnTo>
                  <a:lnTo>
                    <a:pt x="1094" y="744"/>
                  </a:lnTo>
                  <a:lnTo>
                    <a:pt x="1094" y="744"/>
                  </a:lnTo>
                  <a:lnTo>
                    <a:pt x="1119" y="708"/>
                  </a:lnTo>
                  <a:lnTo>
                    <a:pt x="1119" y="708"/>
                  </a:lnTo>
                  <a:lnTo>
                    <a:pt x="1144" y="673"/>
                  </a:lnTo>
                  <a:lnTo>
                    <a:pt x="1144" y="673"/>
                  </a:lnTo>
                  <a:lnTo>
                    <a:pt x="1169" y="631"/>
                  </a:lnTo>
                  <a:lnTo>
                    <a:pt x="1169" y="631"/>
                  </a:lnTo>
                  <a:lnTo>
                    <a:pt x="1188" y="595"/>
                  </a:lnTo>
                  <a:lnTo>
                    <a:pt x="1188" y="595"/>
                  </a:lnTo>
                  <a:lnTo>
                    <a:pt x="1212" y="554"/>
                  </a:lnTo>
                  <a:lnTo>
                    <a:pt x="1212" y="554"/>
                  </a:lnTo>
                  <a:lnTo>
                    <a:pt x="1238" y="513"/>
                  </a:lnTo>
                  <a:lnTo>
                    <a:pt x="1238" y="513"/>
                  </a:lnTo>
                  <a:lnTo>
                    <a:pt x="1263" y="472"/>
                  </a:lnTo>
                  <a:lnTo>
                    <a:pt x="1263" y="472"/>
                  </a:lnTo>
                  <a:lnTo>
                    <a:pt x="1281" y="436"/>
                  </a:lnTo>
                  <a:lnTo>
                    <a:pt x="1281" y="436"/>
                  </a:lnTo>
                  <a:lnTo>
                    <a:pt x="1306" y="395"/>
                  </a:lnTo>
                  <a:lnTo>
                    <a:pt x="1306" y="395"/>
                  </a:lnTo>
                  <a:lnTo>
                    <a:pt x="1331" y="359"/>
                  </a:lnTo>
                  <a:lnTo>
                    <a:pt x="1331" y="359"/>
                  </a:lnTo>
                  <a:lnTo>
                    <a:pt x="1356" y="318"/>
                  </a:lnTo>
                  <a:lnTo>
                    <a:pt x="1356" y="318"/>
                  </a:lnTo>
                  <a:lnTo>
                    <a:pt x="1381" y="282"/>
                  </a:lnTo>
                  <a:lnTo>
                    <a:pt x="1381" y="282"/>
                  </a:lnTo>
                  <a:lnTo>
                    <a:pt x="1400" y="246"/>
                  </a:lnTo>
                  <a:lnTo>
                    <a:pt x="1400" y="246"/>
                  </a:lnTo>
                  <a:lnTo>
                    <a:pt x="1425" y="216"/>
                  </a:lnTo>
                  <a:lnTo>
                    <a:pt x="1425" y="216"/>
                  </a:lnTo>
                  <a:lnTo>
                    <a:pt x="1450" y="184"/>
                  </a:lnTo>
                  <a:lnTo>
                    <a:pt x="1450" y="184"/>
                  </a:lnTo>
                  <a:lnTo>
                    <a:pt x="1474" y="154"/>
                  </a:lnTo>
                  <a:lnTo>
                    <a:pt x="1474" y="154"/>
                  </a:lnTo>
                  <a:lnTo>
                    <a:pt x="1493" y="123"/>
                  </a:lnTo>
                  <a:lnTo>
                    <a:pt x="1493" y="123"/>
                  </a:lnTo>
                  <a:lnTo>
                    <a:pt x="1518" y="97"/>
                  </a:lnTo>
                  <a:lnTo>
                    <a:pt x="1518" y="97"/>
                  </a:lnTo>
                  <a:lnTo>
                    <a:pt x="1543" y="77"/>
                  </a:lnTo>
                  <a:lnTo>
                    <a:pt x="1543" y="77"/>
                  </a:lnTo>
                  <a:lnTo>
                    <a:pt x="1568" y="56"/>
                  </a:lnTo>
                  <a:lnTo>
                    <a:pt x="1568" y="56"/>
                  </a:lnTo>
                  <a:lnTo>
                    <a:pt x="1593" y="41"/>
                  </a:lnTo>
                  <a:lnTo>
                    <a:pt x="1593" y="41"/>
                  </a:lnTo>
                  <a:lnTo>
                    <a:pt x="1611" y="25"/>
                  </a:lnTo>
                  <a:lnTo>
                    <a:pt x="1611" y="25"/>
                  </a:lnTo>
                  <a:lnTo>
                    <a:pt x="1637" y="15"/>
                  </a:lnTo>
                  <a:lnTo>
                    <a:pt x="1637" y="15"/>
                  </a:lnTo>
                  <a:lnTo>
                    <a:pt x="1662" y="5"/>
                  </a:lnTo>
                  <a:lnTo>
                    <a:pt x="1662" y="5"/>
                  </a:lnTo>
                  <a:lnTo>
                    <a:pt x="1686" y="0"/>
                  </a:lnTo>
                  <a:lnTo>
                    <a:pt x="1686" y="0"/>
                  </a:lnTo>
                  <a:lnTo>
                    <a:pt x="1705" y="0"/>
                  </a:lnTo>
                  <a:lnTo>
                    <a:pt x="1705" y="0"/>
                  </a:lnTo>
                  <a:lnTo>
                    <a:pt x="1730" y="0"/>
                  </a:lnTo>
                  <a:lnTo>
                    <a:pt x="1730" y="0"/>
                  </a:lnTo>
                  <a:lnTo>
                    <a:pt x="1755" y="5"/>
                  </a:lnTo>
                  <a:lnTo>
                    <a:pt x="1755" y="5"/>
                  </a:lnTo>
                  <a:lnTo>
                    <a:pt x="1779" y="15"/>
                  </a:lnTo>
                  <a:lnTo>
                    <a:pt x="1779" y="15"/>
                  </a:lnTo>
                  <a:lnTo>
                    <a:pt x="1804" y="25"/>
                  </a:lnTo>
                  <a:lnTo>
                    <a:pt x="1804" y="25"/>
                  </a:lnTo>
                  <a:lnTo>
                    <a:pt x="1824" y="41"/>
                  </a:lnTo>
                  <a:lnTo>
                    <a:pt x="1824" y="41"/>
                  </a:lnTo>
                  <a:lnTo>
                    <a:pt x="1848" y="56"/>
                  </a:lnTo>
                  <a:lnTo>
                    <a:pt x="1848" y="56"/>
                  </a:lnTo>
                  <a:lnTo>
                    <a:pt x="1873" y="77"/>
                  </a:lnTo>
                  <a:lnTo>
                    <a:pt x="1873" y="77"/>
                  </a:lnTo>
                  <a:lnTo>
                    <a:pt x="1898" y="97"/>
                  </a:lnTo>
                  <a:lnTo>
                    <a:pt x="1898" y="97"/>
                  </a:lnTo>
                  <a:lnTo>
                    <a:pt x="1923" y="123"/>
                  </a:lnTo>
                  <a:lnTo>
                    <a:pt x="1923" y="123"/>
                  </a:lnTo>
                  <a:lnTo>
                    <a:pt x="1942" y="154"/>
                  </a:lnTo>
                  <a:lnTo>
                    <a:pt x="1942" y="154"/>
                  </a:lnTo>
                  <a:lnTo>
                    <a:pt x="1967" y="184"/>
                  </a:lnTo>
                  <a:lnTo>
                    <a:pt x="1967" y="184"/>
                  </a:lnTo>
                  <a:lnTo>
                    <a:pt x="1992" y="216"/>
                  </a:lnTo>
                  <a:lnTo>
                    <a:pt x="1992" y="217"/>
                  </a:lnTo>
                  <a:lnTo>
                    <a:pt x="1992" y="1307"/>
                  </a:lnTo>
                  <a:lnTo>
                    <a:pt x="2000" y="1308"/>
                  </a:lnTo>
                  <a:lnTo>
                    <a:pt x="0" y="1308"/>
                  </a:lnTo>
                  <a:lnTo>
                    <a:pt x="10" y="1308"/>
                  </a:lnTo>
                  <a:lnTo>
                    <a:pt x="10" y="1308"/>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gr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and Type II Error</a:t>
            </a:r>
            <a:endParaRPr lang="en-US"/>
          </a:p>
        </p:txBody>
      </p:sp>
      <p:sp>
        <p:nvSpPr>
          <p:cNvPr id="26628" name="Text Box 4"/>
          <p:cNvSpPr txBox="1">
            <a:spLocks noChangeArrowheads="1"/>
          </p:cNvSpPr>
          <p:nvPr/>
        </p:nvSpPr>
        <p:spPr bwMode="auto">
          <a:xfrm>
            <a:off x="357188" y="1803400"/>
            <a:ext cx="10194925" cy="114617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And third, power is effected by the variability or spread of the distribution.  </a:t>
            </a:r>
            <a:endParaRPr lang="en-US"/>
          </a:p>
        </p:txBody>
      </p:sp>
      <p:grpSp>
        <p:nvGrpSpPr>
          <p:cNvPr id="26690" name="Group 66"/>
          <p:cNvGrpSpPr>
            <a:grpSpLocks/>
          </p:cNvGrpSpPr>
          <p:nvPr/>
        </p:nvGrpSpPr>
        <p:grpSpPr bwMode="auto">
          <a:xfrm>
            <a:off x="1066800" y="2720975"/>
            <a:ext cx="7912100" cy="5051425"/>
            <a:chOff x="688" y="1837"/>
            <a:chExt cx="4984" cy="3182"/>
          </a:xfrm>
        </p:grpSpPr>
        <p:grpSp>
          <p:nvGrpSpPr>
            <p:cNvPr id="26652" name="Group 28"/>
            <p:cNvGrpSpPr>
              <a:grpSpLocks/>
            </p:cNvGrpSpPr>
            <p:nvPr/>
          </p:nvGrpSpPr>
          <p:grpSpPr bwMode="auto">
            <a:xfrm>
              <a:off x="688" y="4745"/>
              <a:ext cx="4984" cy="274"/>
              <a:chOff x="688" y="4745"/>
              <a:chExt cx="4984" cy="274"/>
            </a:xfrm>
          </p:grpSpPr>
          <p:sp>
            <p:nvSpPr>
              <p:cNvPr id="26629" name="Line 5"/>
              <p:cNvSpPr>
                <a:spLocks noChangeShapeType="1"/>
              </p:cNvSpPr>
              <p:nvPr/>
            </p:nvSpPr>
            <p:spPr bwMode="auto">
              <a:xfrm flipH="1">
                <a:off x="1695" y="4745"/>
                <a:ext cx="3769" cy="0"/>
              </a:xfrm>
              <a:prstGeom prst="line">
                <a:avLst/>
              </a:prstGeom>
              <a:noFill/>
              <a:ln w="9405">
                <a:solidFill>
                  <a:srgbClr val="000000"/>
                </a:solidFill>
                <a:round/>
                <a:headEnd/>
                <a:tailEnd/>
              </a:ln>
              <a:effectLst/>
            </p:spPr>
            <p:txBody>
              <a:bodyPr wrap="none" anchor="ctr"/>
              <a:lstStyle/>
              <a:p>
                <a:endParaRPr lang="en-US"/>
              </a:p>
            </p:txBody>
          </p:sp>
          <p:sp>
            <p:nvSpPr>
              <p:cNvPr id="26630" name="Line 6"/>
              <p:cNvSpPr>
                <a:spLocks noChangeShapeType="1"/>
              </p:cNvSpPr>
              <p:nvPr/>
            </p:nvSpPr>
            <p:spPr bwMode="auto">
              <a:xfrm flipH="1">
                <a:off x="756" y="4745"/>
                <a:ext cx="3770" cy="0"/>
              </a:xfrm>
              <a:prstGeom prst="line">
                <a:avLst/>
              </a:prstGeom>
              <a:noFill/>
              <a:ln w="9405">
                <a:solidFill>
                  <a:srgbClr val="000000"/>
                </a:solidFill>
                <a:round/>
                <a:headEnd/>
                <a:tailEnd/>
              </a:ln>
              <a:effectLst/>
            </p:spPr>
            <p:txBody>
              <a:bodyPr wrap="none" anchor="ctr"/>
              <a:lstStyle/>
              <a:p>
                <a:endParaRPr lang="en-US"/>
              </a:p>
            </p:txBody>
          </p:sp>
          <p:sp>
            <p:nvSpPr>
              <p:cNvPr id="26631" name="Line 7"/>
              <p:cNvSpPr>
                <a:spLocks noChangeShapeType="1"/>
              </p:cNvSpPr>
              <p:nvPr/>
            </p:nvSpPr>
            <p:spPr bwMode="auto">
              <a:xfrm flipV="1">
                <a:off x="756" y="4745"/>
                <a:ext cx="0" cy="30"/>
              </a:xfrm>
              <a:prstGeom prst="line">
                <a:avLst/>
              </a:prstGeom>
              <a:noFill/>
              <a:ln w="9405">
                <a:solidFill>
                  <a:srgbClr val="000000"/>
                </a:solidFill>
                <a:round/>
                <a:headEnd/>
                <a:tailEnd/>
              </a:ln>
              <a:effectLst/>
            </p:spPr>
            <p:txBody>
              <a:bodyPr wrap="none" anchor="ctr"/>
              <a:lstStyle/>
              <a:p>
                <a:endParaRPr lang="en-US"/>
              </a:p>
            </p:txBody>
          </p:sp>
          <p:sp>
            <p:nvSpPr>
              <p:cNvPr id="26632" name="Line 8"/>
              <p:cNvSpPr>
                <a:spLocks noChangeShapeType="1"/>
              </p:cNvSpPr>
              <p:nvPr/>
            </p:nvSpPr>
            <p:spPr bwMode="auto">
              <a:xfrm flipV="1">
                <a:off x="1230" y="4745"/>
                <a:ext cx="0" cy="30"/>
              </a:xfrm>
              <a:prstGeom prst="line">
                <a:avLst/>
              </a:prstGeom>
              <a:noFill/>
              <a:ln w="9405">
                <a:solidFill>
                  <a:srgbClr val="000000"/>
                </a:solidFill>
                <a:round/>
                <a:headEnd/>
                <a:tailEnd/>
              </a:ln>
              <a:effectLst/>
            </p:spPr>
            <p:txBody>
              <a:bodyPr wrap="none" anchor="ctr"/>
              <a:lstStyle/>
              <a:p>
                <a:endParaRPr lang="en-US"/>
              </a:p>
            </p:txBody>
          </p:sp>
          <p:sp>
            <p:nvSpPr>
              <p:cNvPr id="26633" name="Line 9"/>
              <p:cNvSpPr>
                <a:spLocks noChangeShapeType="1"/>
              </p:cNvSpPr>
              <p:nvPr/>
            </p:nvSpPr>
            <p:spPr bwMode="auto">
              <a:xfrm flipV="1">
                <a:off x="1698" y="4745"/>
                <a:ext cx="0" cy="30"/>
              </a:xfrm>
              <a:prstGeom prst="line">
                <a:avLst/>
              </a:prstGeom>
              <a:noFill/>
              <a:ln w="9405">
                <a:solidFill>
                  <a:srgbClr val="000000"/>
                </a:solidFill>
                <a:round/>
                <a:headEnd/>
                <a:tailEnd/>
              </a:ln>
              <a:effectLst/>
            </p:spPr>
            <p:txBody>
              <a:bodyPr wrap="none" anchor="ctr"/>
              <a:lstStyle/>
              <a:p>
                <a:endParaRPr lang="en-US"/>
              </a:p>
            </p:txBody>
          </p:sp>
          <p:sp>
            <p:nvSpPr>
              <p:cNvPr id="26634" name="Line 10"/>
              <p:cNvSpPr>
                <a:spLocks noChangeShapeType="1"/>
              </p:cNvSpPr>
              <p:nvPr/>
            </p:nvSpPr>
            <p:spPr bwMode="auto">
              <a:xfrm flipV="1">
                <a:off x="2171" y="4745"/>
                <a:ext cx="0" cy="30"/>
              </a:xfrm>
              <a:prstGeom prst="line">
                <a:avLst/>
              </a:prstGeom>
              <a:noFill/>
              <a:ln w="9405">
                <a:solidFill>
                  <a:srgbClr val="000000"/>
                </a:solidFill>
                <a:round/>
                <a:headEnd/>
                <a:tailEnd/>
              </a:ln>
              <a:effectLst/>
            </p:spPr>
            <p:txBody>
              <a:bodyPr wrap="none" anchor="ctr"/>
              <a:lstStyle/>
              <a:p>
                <a:endParaRPr lang="en-US"/>
              </a:p>
            </p:txBody>
          </p:sp>
          <p:sp>
            <p:nvSpPr>
              <p:cNvPr id="26635" name="Line 11"/>
              <p:cNvSpPr>
                <a:spLocks noChangeShapeType="1"/>
              </p:cNvSpPr>
              <p:nvPr/>
            </p:nvSpPr>
            <p:spPr bwMode="auto">
              <a:xfrm flipV="1">
                <a:off x="2645" y="4745"/>
                <a:ext cx="0" cy="30"/>
              </a:xfrm>
              <a:prstGeom prst="line">
                <a:avLst/>
              </a:prstGeom>
              <a:noFill/>
              <a:ln w="9405">
                <a:solidFill>
                  <a:srgbClr val="000000"/>
                </a:solidFill>
                <a:round/>
                <a:headEnd/>
                <a:tailEnd/>
              </a:ln>
              <a:effectLst/>
            </p:spPr>
            <p:txBody>
              <a:bodyPr wrap="none" anchor="ctr"/>
              <a:lstStyle/>
              <a:p>
                <a:endParaRPr lang="en-US"/>
              </a:p>
            </p:txBody>
          </p:sp>
          <p:sp>
            <p:nvSpPr>
              <p:cNvPr id="26636" name="Line 12"/>
              <p:cNvSpPr>
                <a:spLocks noChangeShapeType="1"/>
              </p:cNvSpPr>
              <p:nvPr/>
            </p:nvSpPr>
            <p:spPr bwMode="auto">
              <a:xfrm flipV="1">
                <a:off x="3112" y="4745"/>
                <a:ext cx="0" cy="30"/>
              </a:xfrm>
              <a:prstGeom prst="line">
                <a:avLst/>
              </a:prstGeom>
              <a:noFill/>
              <a:ln w="9405">
                <a:solidFill>
                  <a:srgbClr val="000000"/>
                </a:solidFill>
                <a:round/>
                <a:headEnd/>
                <a:tailEnd/>
              </a:ln>
              <a:effectLst/>
            </p:spPr>
            <p:txBody>
              <a:bodyPr wrap="none" anchor="ctr"/>
              <a:lstStyle/>
              <a:p>
                <a:endParaRPr lang="en-US"/>
              </a:p>
            </p:txBody>
          </p:sp>
          <p:sp>
            <p:nvSpPr>
              <p:cNvPr id="26637" name="Line 13"/>
              <p:cNvSpPr>
                <a:spLocks noChangeShapeType="1"/>
              </p:cNvSpPr>
              <p:nvPr/>
            </p:nvSpPr>
            <p:spPr bwMode="auto">
              <a:xfrm flipV="1">
                <a:off x="3585" y="4745"/>
                <a:ext cx="0" cy="30"/>
              </a:xfrm>
              <a:prstGeom prst="line">
                <a:avLst/>
              </a:prstGeom>
              <a:noFill/>
              <a:ln w="9405">
                <a:solidFill>
                  <a:srgbClr val="000000"/>
                </a:solidFill>
                <a:round/>
                <a:headEnd/>
                <a:tailEnd/>
              </a:ln>
              <a:effectLst/>
            </p:spPr>
            <p:txBody>
              <a:bodyPr wrap="none" anchor="ctr"/>
              <a:lstStyle/>
              <a:p>
                <a:endParaRPr lang="en-US"/>
              </a:p>
            </p:txBody>
          </p:sp>
          <p:sp>
            <p:nvSpPr>
              <p:cNvPr id="26638" name="Line 14"/>
              <p:cNvSpPr>
                <a:spLocks noChangeShapeType="1"/>
              </p:cNvSpPr>
              <p:nvPr/>
            </p:nvSpPr>
            <p:spPr bwMode="auto">
              <a:xfrm flipV="1">
                <a:off x="4052" y="4745"/>
                <a:ext cx="0" cy="30"/>
              </a:xfrm>
              <a:prstGeom prst="line">
                <a:avLst/>
              </a:prstGeom>
              <a:noFill/>
              <a:ln w="9405">
                <a:solidFill>
                  <a:srgbClr val="000000"/>
                </a:solidFill>
                <a:round/>
                <a:headEnd/>
                <a:tailEnd/>
              </a:ln>
              <a:effectLst/>
            </p:spPr>
            <p:txBody>
              <a:bodyPr wrap="none" anchor="ctr"/>
              <a:lstStyle/>
              <a:p>
                <a:endParaRPr lang="en-US"/>
              </a:p>
            </p:txBody>
          </p:sp>
          <p:sp>
            <p:nvSpPr>
              <p:cNvPr id="26639" name="Line 15"/>
              <p:cNvSpPr>
                <a:spLocks noChangeShapeType="1"/>
              </p:cNvSpPr>
              <p:nvPr/>
            </p:nvSpPr>
            <p:spPr bwMode="auto">
              <a:xfrm flipV="1">
                <a:off x="4526" y="4745"/>
                <a:ext cx="0" cy="30"/>
              </a:xfrm>
              <a:prstGeom prst="line">
                <a:avLst/>
              </a:prstGeom>
              <a:noFill/>
              <a:ln w="9405">
                <a:solidFill>
                  <a:srgbClr val="000000"/>
                </a:solidFill>
                <a:round/>
                <a:headEnd/>
                <a:tailEnd/>
              </a:ln>
              <a:effectLst/>
            </p:spPr>
            <p:txBody>
              <a:bodyPr wrap="none" anchor="ctr"/>
              <a:lstStyle/>
              <a:p>
                <a:endParaRPr lang="en-US"/>
              </a:p>
            </p:txBody>
          </p:sp>
          <p:sp>
            <p:nvSpPr>
              <p:cNvPr id="26640" name="Text Box 16"/>
              <p:cNvSpPr txBox="1">
                <a:spLocks noChangeArrowheads="1"/>
              </p:cNvSpPr>
              <p:nvPr/>
            </p:nvSpPr>
            <p:spPr bwMode="auto">
              <a:xfrm>
                <a:off x="688"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10</a:t>
                </a:r>
                <a:endParaRPr lang="en-US"/>
              </a:p>
            </p:txBody>
          </p:sp>
          <p:sp>
            <p:nvSpPr>
              <p:cNvPr id="26641" name="Text Box 17"/>
              <p:cNvSpPr txBox="1">
                <a:spLocks noChangeArrowheads="1"/>
              </p:cNvSpPr>
              <p:nvPr/>
            </p:nvSpPr>
            <p:spPr bwMode="auto">
              <a:xfrm>
                <a:off x="1160"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12</a:t>
                </a:r>
                <a:endParaRPr lang="en-US"/>
              </a:p>
            </p:txBody>
          </p:sp>
          <p:sp>
            <p:nvSpPr>
              <p:cNvPr id="26642" name="Text Box 18"/>
              <p:cNvSpPr txBox="1">
                <a:spLocks noChangeArrowheads="1"/>
              </p:cNvSpPr>
              <p:nvPr/>
            </p:nvSpPr>
            <p:spPr bwMode="auto">
              <a:xfrm>
                <a:off x="1633"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14</a:t>
                </a:r>
                <a:endParaRPr lang="en-US"/>
              </a:p>
            </p:txBody>
          </p:sp>
          <p:sp>
            <p:nvSpPr>
              <p:cNvPr id="26643" name="Text Box 19"/>
              <p:cNvSpPr txBox="1">
                <a:spLocks noChangeArrowheads="1"/>
              </p:cNvSpPr>
              <p:nvPr/>
            </p:nvSpPr>
            <p:spPr bwMode="auto">
              <a:xfrm>
                <a:off x="2105"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16</a:t>
                </a:r>
                <a:endParaRPr lang="en-US"/>
              </a:p>
            </p:txBody>
          </p:sp>
          <p:sp>
            <p:nvSpPr>
              <p:cNvPr id="26644" name="Text Box 20"/>
              <p:cNvSpPr txBox="1">
                <a:spLocks noChangeArrowheads="1"/>
              </p:cNvSpPr>
              <p:nvPr/>
            </p:nvSpPr>
            <p:spPr bwMode="auto">
              <a:xfrm>
                <a:off x="2578"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18</a:t>
                </a:r>
                <a:endParaRPr lang="en-US"/>
              </a:p>
            </p:txBody>
          </p:sp>
          <p:sp>
            <p:nvSpPr>
              <p:cNvPr id="26645" name="Text Box 21"/>
              <p:cNvSpPr txBox="1">
                <a:spLocks noChangeArrowheads="1"/>
              </p:cNvSpPr>
              <p:nvPr/>
            </p:nvSpPr>
            <p:spPr bwMode="auto">
              <a:xfrm>
                <a:off x="3051"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20</a:t>
                </a:r>
                <a:endParaRPr lang="en-US"/>
              </a:p>
            </p:txBody>
          </p:sp>
          <p:sp>
            <p:nvSpPr>
              <p:cNvPr id="26646" name="Text Box 22"/>
              <p:cNvSpPr txBox="1">
                <a:spLocks noChangeArrowheads="1"/>
              </p:cNvSpPr>
              <p:nvPr/>
            </p:nvSpPr>
            <p:spPr bwMode="auto">
              <a:xfrm>
                <a:off x="3524"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22</a:t>
                </a:r>
                <a:endParaRPr lang="en-US"/>
              </a:p>
            </p:txBody>
          </p:sp>
          <p:sp>
            <p:nvSpPr>
              <p:cNvPr id="26647" name="Text Box 23"/>
              <p:cNvSpPr txBox="1">
                <a:spLocks noChangeArrowheads="1"/>
              </p:cNvSpPr>
              <p:nvPr/>
            </p:nvSpPr>
            <p:spPr bwMode="auto">
              <a:xfrm>
                <a:off x="3996"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24</a:t>
                </a:r>
                <a:endParaRPr lang="en-US"/>
              </a:p>
            </p:txBody>
          </p:sp>
          <p:sp>
            <p:nvSpPr>
              <p:cNvPr id="26648" name="Text Box 24"/>
              <p:cNvSpPr txBox="1">
                <a:spLocks noChangeArrowheads="1"/>
              </p:cNvSpPr>
              <p:nvPr/>
            </p:nvSpPr>
            <p:spPr bwMode="auto">
              <a:xfrm>
                <a:off x="4469"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26</a:t>
                </a:r>
                <a:endParaRPr lang="en-US"/>
              </a:p>
            </p:txBody>
          </p:sp>
          <p:sp>
            <p:nvSpPr>
              <p:cNvPr id="26649" name="Line 25"/>
              <p:cNvSpPr>
                <a:spLocks noChangeShapeType="1"/>
              </p:cNvSpPr>
              <p:nvPr/>
            </p:nvSpPr>
            <p:spPr bwMode="auto">
              <a:xfrm flipH="1">
                <a:off x="1695" y="4745"/>
                <a:ext cx="3769" cy="0"/>
              </a:xfrm>
              <a:prstGeom prst="line">
                <a:avLst/>
              </a:prstGeom>
              <a:noFill/>
              <a:ln w="9405">
                <a:solidFill>
                  <a:srgbClr val="000000"/>
                </a:solidFill>
                <a:round/>
                <a:headEnd/>
                <a:tailEnd/>
              </a:ln>
              <a:effectLst/>
            </p:spPr>
            <p:txBody>
              <a:bodyPr wrap="none" anchor="ctr"/>
              <a:lstStyle/>
              <a:p>
                <a:endParaRPr lang="en-US"/>
              </a:p>
            </p:txBody>
          </p:sp>
          <p:sp>
            <p:nvSpPr>
              <p:cNvPr id="26650" name="Text Box 26"/>
              <p:cNvSpPr txBox="1">
                <a:spLocks noChangeArrowheads="1"/>
              </p:cNvSpPr>
              <p:nvPr/>
            </p:nvSpPr>
            <p:spPr bwMode="auto">
              <a:xfrm>
                <a:off x="4947"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27</a:t>
                </a:r>
                <a:endParaRPr lang="en-US"/>
              </a:p>
            </p:txBody>
          </p:sp>
          <p:sp>
            <p:nvSpPr>
              <p:cNvPr id="26651" name="Text Box 27"/>
              <p:cNvSpPr txBox="1">
                <a:spLocks noChangeArrowheads="1"/>
              </p:cNvSpPr>
              <p:nvPr/>
            </p:nvSpPr>
            <p:spPr bwMode="auto">
              <a:xfrm>
                <a:off x="5421" y="4797"/>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28</a:t>
                </a:r>
                <a:endParaRPr lang="en-US"/>
              </a:p>
            </p:txBody>
          </p:sp>
        </p:grpSp>
        <p:sp>
          <p:nvSpPr>
            <p:cNvPr id="26653" name="Freeform 29"/>
            <p:cNvSpPr>
              <a:spLocks/>
            </p:cNvSpPr>
            <p:nvPr/>
          </p:nvSpPr>
          <p:spPr bwMode="auto">
            <a:xfrm>
              <a:off x="1732" y="1926"/>
              <a:ext cx="3771" cy="1126"/>
            </a:xfrm>
            <a:custGeom>
              <a:avLst/>
              <a:gdLst/>
              <a:ahLst/>
              <a:cxnLst>
                <a:cxn ang="0">
                  <a:pos x="69" y="1125"/>
                </a:cxn>
                <a:cxn ang="0">
                  <a:pos x="143" y="1125"/>
                </a:cxn>
                <a:cxn ang="0">
                  <a:pos x="212" y="1125"/>
                </a:cxn>
                <a:cxn ang="0">
                  <a:pos x="262" y="1121"/>
                </a:cxn>
                <a:cxn ang="0">
                  <a:pos x="331" y="1121"/>
                </a:cxn>
                <a:cxn ang="0">
                  <a:pos x="399" y="1116"/>
                </a:cxn>
                <a:cxn ang="0">
                  <a:pos x="461" y="1112"/>
                </a:cxn>
                <a:cxn ang="0">
                  <a:pos x="517" y="1107"/>
                </a:cxn>
                <a:cxn ang="0">
                  <a:pos x="592" y="1099"/>
                </a:cxn>
                <a:cxn ang="0">
                  <a:pos x="661" y="1085"/>
                </a:cxn>
                <a:cxn ang="0">
                  <a:pos x="730" y="1068"/>
                </a:cxn>
                <a:cxn ang="0">
                  <a:pos x="804" y="1046"/>
                </a:cxn>
                <a:cxn ang="0">
                  <a:pos x="848" y="1024"/>
                </a:cxn>
                <a:cxn ang="0">
                  <a:pos x="916" y="989"/>
                </a:cxn>
                <a:cxn ang="0">
                  <a:pos x="991" y="939"/>
                </a:cxn>
                <a:cxn ang="0">
                  <a:pos x="1060" y="883"/>
                </a:cxn>
                <a:cxn ang="0">
                  <a:pos x="1128" y="811"/>
                </a:cxn>
                <a:cxn ang="0">
                  <a:pos x="1203" y="732"/>
                </a:cxn>
                <a:cxn ang="0">
                  <a:pos x="1271" y="640"/>
                </a:cxn>
                <a:cxn ang="0">
                  <a:pos x="1346" y="543"/>
                </a:cxn>
                <a:cxn ang="0">
                  <a:pos x="1414" y="441"/>
                </a:cxn>
                <a:cxn ang="0">
                  <a:pos x="1483" y="340"/>
                </a:cxn>
                <a:cxn ang="0">
                  <a:pos x="1558" y="242"/>
                </a:cxn>
                <a:cxn ang="0">
                  <a:pos x="1627" y="159"/>
                </a:cxn>
                <a:cxn ang="0">
                  <a:pos x="1695" y="84"/>
                </a:cxn>
                <a:cxn ang="0">
                  <a:pos x="1770" y="35"/>
                </a:cxn>
                <a:cxn ang="0">
                  <a:pos x="1839" y="4"/>
                </a:cxn>
                <a:cxn ang="0">
                  <a:pos x="1907" y="0"/>
                </a:cxn>
                <a:cxn ang="0">
                  <a:pos x="1981" y="21"/>
                </a:cxn>
                <a:cxn ang="0">
                  <a:pos x="2050" y="66"/>
                </a:cxn>
                <a:cxn ang="0">
                  <a:pos x="2119" y="133"/>
                </a:cxn>
                <a:cxn ang="0">
                  <a:pos x="2194" y="212"/>
                </a:cxn>
                <a:cxn ang="0">
                  <a:pos x="2262" y="309"/>
                </a:cxn>
                <a:cxn ang="0">
                  <a:pos x="2331" y="406"/>
                </a:cxn>
                <a:cxn ang="0">
                  <a:pos x="2405" y="511"/>
                </a:cxn>
                <a:cxn ang="0">
                  <a:pos x="2474" y="608"/>
                </a:cxn>
                <a:cxn ang="0">
                  <a:pos x="2543" y="702"/>
                </a:cxn>
                <a:cxn ang="0">
                  <a:pos x="2617" y="785"/>
                </a:cxn>
                <a:cxn ang="0">
                  <a:pos x="2685" y="860"/>
                </a:cxn>
                <a:cxn ang="0">
                  <a:pos x="2754" y="922"/>
                </a:cxn>
                <a:cxn ang="0">
                  <a:pos x="2829" y="970"/>
                </a:cxn>
                <a:cxn ang="0">
                  <a:pos x="2873" y="1001"/>
                </a:cxn>
                <a:cxn ang="0">
                  <a:pos x="2947" y="1037"/>
                </a:cxn>
                <a:cxn ang="0">
                  <a:pos x="3016" y="1063"/>
                </a:cxn>
                <a:cxn ang="0">
                  <a:pos x="3084" y="1081"/>
                </a:cxn>
                <a:cxn ang="0">
                  <a:pos x="3159" y="1094"/>
                </a:cxn>
                <a:cxn ang="0">
                  <a:pos x="3227" y="1107"/>
                </a:cxn>
                <a:cxn ang="0">
                  <a:pos x="3277" y="1112"/>
                </a:cxn>
                <a:cxn ang="0">
                  <a:pos x="3346" y="1116"/>
                </a:cxn>
                <a:cxn ang="0">
                  <a:pos x="3402" y="1116"/>
                </a:cxn>
                <a:cxn ang="0">
                  <a:pos x="3465" y="1121"/>
                </a:cxn>
                <a:cxn ang="0">
                  <a:pos x="3533" y="1121"/>
                </a:cxn>
                <a:cxn ang="0">
                  <a:pos x="3608" y="1125"/>
                </a:cxn>
                <a:cxn ang="0">
                  <a:pos x="3676" y="1125"/>
                </a:cxn>
                <a:cxn ang="0">
                  <a:pos x="3745" y="1125"/>
                </a:cxn>
              </a:cxnLst>
              <a:rect l="0" t="0" r="r" b="b"/>
              <a:pathLst>
                <a:path w="3771" h="1126">
                  <a:moveTo>
                    <a:pt x="0" y="1125"/>
                  </a:moveTo>
                  <a:lnTo>
                    <a:pt x="26" y="1125"/>
                  </a:lnTo>
                  <a:lnTo>
                    <a:pt x="26" y="1125"/>
                  </a:lnTo>
                  <a:lnTo>
                    <a:pt x="50" y="1125"/>
                  </a:lnTo>
                  <a:lnTo>
                    <a:pt x="50" y="1125"/>
                  </a:lnTo>
                  <a:lnTo>
                    <a:pt x="69" y="1125"/>
                  </a:lnTo>
                  <a:lnTo>
                    <a:pt x="69" y="1125"/>
                  </a:lnTo>
                  <a:lnTo>
                    <a:pt x="94" y="1125"/>
                  </a:lnTo>
                  <a:lnTo>
                    <a:pt x="94" y="1125"/>
                  </a:lnTo>
                  <a:lnTo>
                    <a:pt x="118" y="1125"/>
                  </a:lnTo>
                  <a:lnTo>
                    <a:pt x="118" y="1125"/>
                  </a:lnTo>
                  <a:lnTo>
                    <a:pt x="143" y="1125"/>
                  </a:lnTo>
                  <a:lnTo>
                    <a:pt x="143" y="1125"/>
                  </a:lnTo>
                  <a:lnTo>
                    <a:pt x="163" y="1125"/>
                  </a:lnTo>
                  <a:lnTo>
                    <a:pt x="163" y="1125"/>
                  </a:lnTo>
                  <a:lnTo>
                    <a:pt x="187" y="1125"/>
                  </a:lnTo>
                  <a:lnTo>
                    <a:pt x="187" y="1125"/>
                  </a:lnTo>
                  <a:lnTo>
                    <a:pt x="212" y="1125"/>
                  </a:lnTo>
                  <a:lnTo>
                    <a:pt x="212" y="1125"/>
                  </a:lnTo>
                  <a:lnTo>
                    <a:pt x="225" y="1121"/>
                  </a:lnTo>
                  <a:lnTo>
                    <a:pt x="237" y="1121"/>
                  </a:lnTo>
                  <a:lnTo>
                    <a:pt x="237" y="1121"/>
                  </a:lnTo>
                  <a:lnTo>
                    <a:pt x="262" y="1121"/>
                  </a:lnTo>
                  <a:lnTo>
                    <a:pt x="262" y="1121"/>
                  </a:lnTo>
                  <a:lnTo>
                    <a:pt x="280" y="1121"/>
                  </a:lnTo>
                  <a:lnTo>
                    <a:pt x="280" y="1121"/>
                  </a:lnTo>
                  <a:lnTo>
                    <a:pt x="306" y="1121"/>
                  </a:lnTo>
                  <a:lnTo>
                    <a:pt x="306" y="1121"/>
                  </a:lnTo>
                  <a:lnTo>
                    <a:pt x="331" y="1121"/>
                  </a:lnTo>
                  <a:lnTo>
                    <a:pt x="331" y="1121"/>
                  </a:lnTo>
                  <a:lnTo>
                    <a:pt x="356" y="1121"/>
                  </a:lnTo>
                  <a:lnTo>
                    <a:pt x="356" y="1121"/>
                  </a:lnTo>
                  <a:lnTo>
                    <a:pt x="362" y="1116"/>
                  </a:lnTo>
                  <a:lnTo>
                    <a:pt x="374" y="1116"/>
                  </a:lnTo>
                  <a:lnTo>
                    <a:pt x="374" y="1116"/>
                  </a:lnTo>
                  <a:lnTo>
                    <a:pt x="399" y="1116"/>
                  </a:lnTo>
                  <a:lnTo>
                    <a:pt x="399" y="1116"/>
                  </a:lnTo>
                  <a:lnTo>
                    <a:pt x="424" y="1116"/>
                  </a:lnTo>
                  <a:lnTo>
                    <a:pt x="424" y="1116"/>
                  </a:lnTo>
                  <a:lnTo>
                    <a:pt x="449" y="1116"/>
                  </a:lnTo>
                  <a:lnTo>
                    <a:pt x="449" y="1116"/>
                  </a:lnTo>
                  <a:lnTo>
                    <a:pt x="461" y="1112"/>
                  </a:lnTo>
                  <a:lnTo>
                    <a:pt x="474" y="1112"/>
                  </a:lnTo>
                  <a:lnTo>
                    <a:pt x="474" y="1112"/>
                  </a:lnTo>
                  <a:lnTo>
                    <a:pt x="492" y="1112"/>
                  </a:lnTo>
                  <a:lnTo>
                    <a:pt x="492" y="1112"/>
                  </a:lnTo>
                  <a:lnTo>
                    <a:pt x="505" y="1107"/>
                  </a:lnTo>
                  <a:lnTo>
                    <a:pt x="517" y="1107"/>
                  </a:lnTo>
                  <a:lnTo>
                    <a:pt x="517" y="1107"/>
                  </a:lnTo>
                  <a:lnTo>
                    <a:pt x="542" y="1107"/>
                  </a:lnTo>
                  <a:lnTo>
                    <a:pt x="542" y="1107"/>
                  </a:lnTo>
                  <a:lnTo>
                    <a:pt x="567" y="1103"/>
                  </a:lnTo>
                  <a:lnTo>
                    <a:pt x="567" y="1103"/>
                  </a:lnTo>
                  <a:lnTo>
                    <a:pt x="592" y="1099"/>
                  </a:lnTo>
                  <a:lnTo>
                    <a:pt x="592" y="1099"/>
                  </a:lnTo>
                  <a:lnTo>
                    <a:pt x="611" y="1094"/>
                  </a:lnTo>
                  <a:lnTo>
                    <a:pt x="611" y="1094"/>
                  </a:lnTo>
                  <a:lnTo>
                    <a:pt x="636" y="1090"/>
                  </a:lnTo>
                  <a:lnTo>
                    <a:pt x="636" y="1090"/>
                  </a:lnTo>
                  <a:lnTo>
                    <a:pt x="661" y="1085"/>
                  </a:lnTo>
                  <a:lnTo>
                    <a:pt x="661" y="1085"/>
                  </a:lnTo>
                  <a:lnTo>
                    <a:pt x="685" y="1081"/>
                  </a:lnTo>
                  <a:lnTo>
                    <a:pt x="685" y="1081"/>
                  </a:lnTo>
                  <a:lnTo>
                    <a:pt x="704" y="1076"/>
                  </a:lnTo>
                  <a:lnTo>
                    <a:pt x="704" y="1076"/>
                  </a:lnTo>
                  <a:lnTo>
                    <a:pt x="730" y="1068"/>
                  </a:lnTo>
                  <a:lnTo>
                    <a:pt x="730" y="1068"/>
                  </a:lnTo>
                  <a:lnTo>
                    <a:pt x="754" y="1063"/>
                  </a:lnTo>
                  <a:lnTo>
                    <a:pt x="754" y="1063"/>
                  </a:lnTo>
                  <a:lnTo>
                    <a:pt x="779" y="1055"/>
                  </a:lnTo>
                  <a:lnTo>
                    <a:pt x="779" y="1055"/>
                  </a:lnTo>
                  <a:lnTo>
                    <a:pt x="804" y="1046"/>
                  </a:lnTo>
                  <a:lnTo>
                    <a:pt x="804" y="1046"/>
                  </a:lnTo>
                  <a:lnTo>
                    <a:pt x="823" y="1037"/>
                  </a:lnTo>
                  <a:lnTo>
                    <a:pt x="823" y="1037"/>
                  </a:lnTo>
                  <a:lnTo>
                    <a:pt x="835" y="1028"/>
                  </a:lnTo>
                  <a:lnTo>
                    <a:pt x="848" y="1024"/>
                  </a:lnTo>
                  <a:lnTo>
                    <a:pt x="848" y="1024"/>
                  </a:lnTo>
                  <a:lnTo>
                    <a:pt x="872" y="1015"/>
                  </a:lnTo>
                  <a:lnTo>
                    <a:pt x="872" y="1015"/>
                  </a:lnTo>
                  <a:lnTo>
                    <a:pt x="897" y="1001"/>
                  </a:lnTo>
                  <a:lnTo>
                    <a:pt x="897" y="1001"/>
                  </a:lnTo>
                  <a:lnTo>
                    <a:pt x="916" y="989"/>
                  </a:lnTo>
                  <a:lnTo>
                    <a:pt x="916" y="989"/>
                  </a:lnTo>
                  <a:lnTo>
                    <a:pt x="929" y="979"/>
                  </a:lnTo>
                  <a:lnTo>
                    <a:pt x="941" y="970"/>
                  </a:lnTo>
                  <a:lnTo>
                    <a:pt x="941" y="970"/>
                  </a:lnTo>
                  <a:lnTo>
                    <a:pt x="966" y="957"/>
                  </a:lnTo>
                  <a:lnTo>
                    <a:pt x="966" y="957"/>
                  </a:lnTo>
                  <a:lnTo>
                    <a:pt x="991" y="939"/>
                  </a:lnTo>
                  <a:lnTo>
                    <a:pt x="991" y="939"/>
                  </a:lnTo>
                  <a:lnTo>
                    <a:pt x="1016" y="922"/>
                  </a:lnTo>
                  <a:lnTo>
                    <a:pt x="1016" y="922"/>
                  </a:lnTo>
                  <a:lnTo>
                    <a:pt x="1035" y="900"/>
                  </a:lnTo>
                  <a:lnTo>
                    <a:pt x="1035" y="900"/>
                  </a:lnTo>
                  <a:lnTo>
                    <a:pt x="1060" y="883"/>
                  </a:lnTo>
                  <a:lnTo>
                    <a:pt x="1060" y="883"/>
                  </a:lnTo>
                  <a:lnTo>
                    <a:pt x="1084" y="860"/>
                  </a:lnTo>
                  <a:lnTo>
                    <a:pt x="1084" y="860"/>
                  </a:lnTo>
                  <a:lnTo>
                    <a:pt x="1109" y="838"/>
                  </a:lnTo>
                  <a:lnTo>
                    <a:pt x="1109" y="838"/>
                  </a:lnTo>
                  <a:lnTo>
                    <a:pt x="1128" y="811"/>
                  </a:lnTo>
                  <a:lnTo>
                    <a:pt x="1128" y="811"/>
                  </a:lnTo>
                  <a:lnTo>
                    <a:pt x="1153" y="785"/>
                  </a:lnTo>
                  <a:lnTo>
                    <a:pt x="1153" y="785"/>
                  </a:lnTo>
                  <a:lnTo>
                    <a:pt x="1178" y="759"/>
                  </a:lnTo>
                  <a:lnTo>
                    <a:pt x="1178" y="759"/>
                  </a:lnTo>
                  <a:lnTo>
                    <a:pt x="1203" y="732"/>
                  </a:lnTo>
                  <a:lnTo>
                    <a:pt x="1203" y="732"/>
                  </a:lnTo>
                  <a:lnTo>
                    <a:pt x="1228" y="702"/>
                  </a:lnTo>
                  <a:lnTo>
                    <a:pt x="1228" y="702"/>
                  </a:lnTo>
                  <a:lnTo>
                    <a:pt x="1246" y="671"/>
                  </a:lnTo>
                  <a:lnTo>
                    <a:pt x="1246" y="671"/>
                  </a:lnTo>
                  <a:lnTo>
                    <a:pt x="1271" y="640"/>
                  </a:lnTo>
                  <a:lnTo>
                    <a:pt x="1271" y="640"/>
                  </a:lnTo>
                  <a:lnTo>
                    <a:pt x="1296" y="608"/>
                  </a:lnTo>
                  <a:lnTo>
                    <a:pt x="1296" y="608"/>
                  </a:lnTo>
                  <a:lnTo>
                    <a:pt x="1321" y="578"/>
                  </a:lnTo>
                  <a:lnTo>
                    <a:pt x="1321" y="578"/>
                  </a:lnTo>
                  <a:lnTo>
                    <a:pt x="1346" y="543"/>
                  </a:lnTo>
                  <a:lnTo>
                    <a:pt x="1346" y="543"/>
                  </a:lnTo>
                  <a:lnTo>
                    <a:pt x="1365" y="511"/>
                  </a:lnTo>
                  <a:lnTo>
                    <a:pt x="1365" y="511"/>
                  </a:lnTo>
                  <a:lnTo>
                    <a:pt x="1389" y="476"/>
                  </a:lnTo>
                  <a:lnTo>
                    <a:pt x="1389" y="476"/>
                  </a:lnTo>
                  <a:lnTo>
                    <a:pt x="1414" y="441"/>
                  </a:lnTo>
                  <a:lnTo>
                    <a:pt x="1414" y="441"/>
                  </a:lnTo>
                  <a:lnTo>
                    <a:pt x="1440" y="406"/>
                  </a:lnTo>
                  <a:lnTo>
                    <a:pt x="1440" y="406"/>
                  </a:lnTo>
                  <a:lnTo>
                    <a:pt x="1458" y="375"/>
                  </a:lnTo>
                  <a:lnTo>
                    <a:pt x="1458" y="375"/>
                  </a:lnTo>
                  <a:lnTo>
                    <a:pt x="1483" y="340"/>
                  </a:lnTo>
                  <a:lnTo>
                    <a:pt x="1483" y="340"/>
                  </a:lnTo>
                  <a:lnTo>
                    <a:pt x="1508" y="309"/>
                  </a:lnTo>
                  <a:lnTo>
                    <a:pt x="1508" y="309"/>
                  </a:lnTo>
                  <a:lnTo>
                    <a:pt x="1533" y="273"/>
                  </a:lnTo>
                  <a:lnTo>
                    <a:pt x="1533" y="273"/>
                  </a:lnTo>
                  <a:lnTo>
                    <a:pt x="1558" y="242"/>
                  </a:lnTo>
                  <a:lnTo>
                    <a:pt x="1558" y="242"/>
                  </a:lnTo>
                  <a:lnTo>
                    <a:pt x="1577" y="212"/>
                  </a:lnTo>
                  <a:lnTo>
                    <a:pt x="1577" y="212"/>
                  </a:lnTo>
                  <a:lnTo>
                    <a:pt x="1601" y="185"/>
                  </a:lnTo>
                  <a:lnTo>
                    <a:pt x="1601" y="185"/>
                  </a:lnTo>
                  <a:lnTo>
                    <a:pt x="1627" y="159"/>
                  </a:lnTo>
                  <a:lnTo>
                    <a:pt x="1627" y="159"/>
                  </a:lnTo>
                  <a:lnTo>
                    <a:pt x="1651" y="133"/>
                  </a:lnTo>
                  <a:lnTo>
                    <a:pt x="1651" y="133"/>
                  </a:lnTo>
                  <a:lnTo>
                    <a:pt x="1670" y="106"/>
                  </a:lnTo>
                  <a:lnTo>
                    <a:pt x="1670" y="106"/>
                  </a:lnTo>
                  <a:lnTo>
                    <a:pt x="1695" y="84"/>
                  </a:lnTo>
                  <a:lnTo>
                    <a:pt x="1695" y="84"/>
                  </a:lnTo>
                  <a:lnTo>
                    <a:pt x="1720" y="66"/>
                  </a:lnTo>
                  <a:lnTo>
                    <a:pt x="1720" y="66"/>
                  </a:lnTo>
                  <a:lnTo>
                    <a:pt x="1745" y="48"/>
                  </a:lnTo>
                  <a:lnTo>
                    <a:pt x="1745" y="48"/>
                  </a:lnTo>
                  <a:lnTo>
                    <a:pt x="1770" y="35"/>
                  </a:lnTo>
                  <a:lnTo>
                    <a:pt x="1770" y="35"/>
                  </a:lnTo>
                  <a:lnTo>
                    <a:pt x="1788" y="21"/>
                  </a:lnTo>
                  <a:lnTo>
                    <a:pt x="1788" y="21"/>
                  </a:lnTo>
                  <a:lnTo>
                    <a:pt x="1813" y="13"/>
                  </a:lnTo>
                  <a:lnTo>
                    <a:pt x="1813" y="13"/>
                  </a:lnTo>
                  <a:lnTo>
                    <a:pt x="1839" y="4"/>
                  </a:lnTo>
                  <a:lnTo>
                    <a:pt x="1839" y="4"/>
                  </a:lnTo>
                  <a:lnTo>
                    <a:pt x="1863" y="0"/>
                  </a:lnTo>
                  <a:lnTo>
                    <a:pt x="1863" y="0"/>
                  </a:lnTo>
                  <a:lnTo>
                    <a:pt x="1882" y="0"/>
                  </a:lnTo>
                  <a:lnTo>
                    <a:pt x="1882" y="0"/>
                  </a:lnTo>
                  <a:lnTo>
                    <a:pt x="1907" y="0"/>
                  </a:lnTo>
                  <a:lnTo>
                    <a:pt x="1907" y="0"/>
                  </a:lnTo>
                  <a:lnTo>
                    <a:pt x="1932" y="4"/>
                  </a:lnTo>
                  <a:lnTo>
                    <a:pt x="1932" y="4"/>
                  </a:lnTo>
                  <a:lnTo>
                    <a:pt x="1956" y="13"/>
                  </a:lnTo>
                  <a:lnTo>
                    <a:pt x="1956" y="13"/>
                  </a:lnTo>
                  <a:lnTo>
                    <a:pt x="1981" y="21"/>
                  </a:lnTo>
                  <a:lnTo>
                    <a:pt x="1981" y="21"/>
                  </a:lnTo>
                  <a:lnTo>
                    <a:pt x="2000" y="35"/>
                  </a:lnTo>
                  <a:lnTo>
                    <a:pt x="2000" y="35"/>
                  </a:lnTo>
                  <a:lnTo>
                    <a:pt x="2025" y="48"/>
                  </a:lnTo>
                  <a:lnTo>
                    <a:pt x="2025" y="48"/>
                  </a:lnTo>
                  <a:lnTo>
                    <a:pt x="2050" y="66"/>
                  </a:lnTo>
                  <a:lnTo>
                    <a:pt x="2050" y="66"/>
                  </a:lnTo>
                  <a:lnTo>
                    <a:pt x="2075" y="84"/>
                  </a:lnTo>
                  <a:lnTo>
                    <a:pt x="2075" y="84"/>
                  </a:lnTo>
                  <a:lnTo>
                    <a:pt x="2100" y="106"/>
                  </a:lnTo>
                  <a:lnTo>
                    <a:pt x="2100" y="106"/>
                  </a:lnTo>
                  <a:lnTo>
                    <a:pt x="2119" y="133"/>
                  </a:lnTo>
                  <a:lnTo>
                    <a:pt x="2119" y="133"/>
                  </a:lnTo>
                  <a:lnTo>
                    <a:pt x="2144" y="159"/>
                  </a:lnTo>
                  <a:lnTo>
                    <a:pt x="2144" y="159"/>
                  </a:lnTo>
                  <a:lnTo>
                    <a:pt x="2169" y="185"/>
                  </a:lnTo>
                  <a:lnTo>
                    <a:pt x="2169" y="185"/>
                  </a:lnTo>
                  <a:lnTo>
                    <a:pt x="2194" y="212"/>
                  </a:lnTo>
                  <a:lnTo>
                    <a:pt x="2194" y="212"/>
                  </a:lnTo>
                  <a:lnTo>
                    <a:pt x="2212" y="242"/>
                  </a:lnTo>
                  <a:lnTo>
                    <a:pt x="2212" y="242"/>
                  </a:lnTo>
                  <a:lnTo>
                    <a:pt x="2237" y="273"/>
                  </a:lnTo>
                  <a:lnTo>
                    <a:pt x="2237" y="273"/>
                  </a:lnTo>
                  <a:lnTo>
                    <a:pt x="2262" y="309"/>
                  </a:lnTo>
                  <a:lnTo>
                    <a:pt x="2262" y="309"/>
                  </a:lnTo>
                  <a:lnTo>
                    <a:pt x="2286" y="340"/>
                  </a:lnTo>
                  <a:lnTo>
                    <a:pt x="2286" y="340"/>
                  </a:lnTo>
                  <a:lnTo>
                    <a:pt x="2312" y="375"/>
                  </a:lnTo>
                  <a:lnTo>
                    <a:pt x="2312" y="375"/>
                  </a:lnTo>
                  <a:lnTo>
                    <a:pt x="2331" y="406"/>
                  </a:lnTo>
                  <a:lnTo>
                    <a:pt x="2331" y="406"/>
                  </a:lnTo>
                  <a:lnTo>
                    <a:pt x="2355" y="441"/>
                  </a:lnTo>
                  <a:lnTo>
                    <a:pt x="2355" y="441"/>
                  </a:lnTo>
                  <a:lnTo>
                    <a:pt x="2380" y="476"/>
                  </a:lnTo>
                  <a:lnTo>
                    <a:pt x="2380" y="476"/>
                  </a:lnTo>
                  <a:lnTo>
                    <a:pt x="2405" y="511"/>
                  </a:lnTo>
                  <a:lnTo>
                    <a:pt x="2405" y="511"/>
                  </a:lnTo>
                  <a:lnTo>
                    <a:pt x="2424" y="543"/>
                  </a:lnTo>
                  <a:lnTo>
                    <a:pt x="2424" y="543"/>
                  </a:lnTo>
                  <a:lnTo>
                    <a:pt x="2449" y="578"/>
                  </a:lnTo>
                  <a:lnTo>
                    <a:pt x="2449" y="578"/>
                  </a:lnTo>
                  <a:lnTo>
                    <a:pt x="2474" y="608"/>
                  </a:lnTo>
                  <a:lnTo>
                    <a:pt x="2474" y="608"/>
                  </a:lnTo>
                  <a:lnTo>
                    <a:pt x="2499" y="640"/>
                  </a:lnTo>
                  <a:lnTo>
                    <a:pt x="2499" y="640"/>
                  </a:lnTo>
                  <a:lnTo>
                    <a:pt x="2523" y="671"/>
                  </a:lnTo>
                  <a:lnTo>
                    <a:pt x="2523" y="671"/>
                  </a:lnTo>
                  <a:lnTo>
                    <a:pt x="2543" y="702"/>
                  </a:lnTo>
                  <a:lnTo>
                    <a:pt x="2543" y="702"/>
                  </a:lnTo>
                  <a:lnTo>
                    <a:pt x="2568" y="732"/>
                  </a:lnTo>
                  <a:lnTo>
                    <a:pt x="2568" y="732"/>
                  </a:lnTo>
                  <a:lnTo>
                    <a:pt x="2592" y="759"/>
                  </a:lnTo>
                  <a:lnTo>
                    <a:pt x="2592" y="759"/>
                  </a:lnTo>
                  <a:lnTo>
                    <a:pt x="2617" y="785"/>
                  </a:lnTo>
                  <a:lnTo>
                    <a:pt x="2617" y="785"/>
                  </a:lnTo>
                  <a:lnTo>
                    <a:pt x="2636" y="811"/>
                  </a:lnTo>
                  <a:lnTo>
                    <a:pt x="2636" y="811"/>
                  </a:lnTo>
                  <a:lnTo>
                    <a:pt x="2660" y="838"/>
                  </a:lnTo>
                  <a:lnTo>
                    <a:pt x="2660" y="838"/>
                  </a:lnTo>
                  <a:lnTo>
                    <a:pt x="2685" y="860"/>
                  </a:lnTo>
                  <a:lnTo>
                    <a:pt x="2685" y="860"/>
                  </a:lnTo>
                  <a:lnTo>
                    <a:pt x="2710" y="883"/>
                  </a:lnTo>
                  <a:lnTo>
                    <a:pt x="2710" y="883"/>
                  </a:lnTo>
                  <a:lnTo>
                    <a:pt x="2736" y="900"/>
                  </a:lnTo>
                  <a:lnTo>
                    <a:pt x="2736" y="900"/>
                  </a:lnTo>
                  <a:lnTo>
                    <a:pt x="2754" y="922"/>
                  </a:lnTo>
                  <a:lnTo>
                    <a:pt x="2754" y="922"/>
                  </a:lnTo>
                  <a:lnTo>
                    <a:pt x="2779" y="939"/>
                  </a:lnTo>
                  <a:lnTo>
                    <a:pt x="2779" y="939"/>
                  </a:lnTo>
                  <a:lnTo>
                    <a:pt x="2804" y="957"/>
                  </a:lnTo>
                  <a:lnTo>
                    <a:pt x="2804" y="957"/>
                  </a:lnTo>
                  <a:lnTo>
                    <a:pt x="2829" y="970"/>
                  </a:lnTo>
                  <a:lnTo>
                    <a:pt x="2829" y="970"/>
                  </a:lnTo>
                  <a:lnTo>
                    <a:pt x="2841" y="979"/>
                  </a:lnTo>
                  <a:lnTo>
                    <a:pt x="2854" y="989"/>
                  </a:lnTo>
                  <a:lnTo>
                    <a:pt x="2854" y="989"/>
                  </a:lnTo>
                  <a:lnTo>
                    <a:pt x="2873" y="1001"/>
                  </a:lnTo>
                  <a:lnTo>
                    <a:pt x="2873" y="1001"/>
                  </a:lnTo>
                  <a:lnTo>
                    <a:pt x="2898" y="1015"/>
                  </a:lnTo>
                  <a:lnTo>
                    <a:pt x="2898" y="1015"/>
                  </a:lnTo>
                  <a:lnTo>
                    <a:pt x="2922" y="1024"/>
                  </a:lnTo>
                  <a:lnTo>
                    <a:pt x="2922" y="1024"/>
                  </a:lnTo>
                  <a:lnTo>
                    <a:pt x="2935" y="1028"/>
                  </a:lnTo>
                  <a:lnTo>
                    <a:pt x="2947" y="1037"/>
                  </a:lnTo>
                  <a:lnTo>
                    <a:pt x="2947" y="1037"/>
                  </a:lnTo>
                  <a:lnTo>
                    <a:pt x="2966" y="1046"/>
                  </a:lnTo>
                  <a:lnTo>
                    <a:pt x="2966" y="1046"/>
                  </a:lnTo>
                  <a:lnTo>
                    <a:pt x="2991" y="1055"/>
                  </a:lnTo>
                  <a:lnTo>
                    <a:pt x="2991" y="1055"/>
                  </a:lnTo>
                  <a:lnTo>
                    <a:pt x="3016" y="1063"/>
                  </a:lnTo>
                  <a:lnTo>
                    <a:pt x="3016" y="1063"/>
                  </a:lnTo>
                  <a:lnTo>
                    <a:pt x="3041" y="1068"/>
                  </a:lnTo>
                  <a:lnTo>
                    <a:pt x="3041" y="1068"/>
                  </a:lnTo>
                  <a:lnTo>
                    <a:pt x="3066" y="1076"/>
                  </a:lnTo>
                  <a:lnTo>
                    <a:pt x="3066" y="1076"/>
                  </a:lnTo>
                  <a:lnTo>
                    <a:pt x="3084" y="1081"/>
                  </a:lnTo>
                  <a:lnTo>
                    <a:pt x="3084" y="1081"/>
                  </a:lnTo>
                  <a:lnTo>
                    <a:pt x="3109" y="1085"/>
                  </a:lnTo>
                  <a:lnTo>
                    <a:pt x="3109" y="1085"/>
                  </a:lnTo>
                  <a:lnTo>
                    <a:pt x="3134" y="1090"/>
                  </a:lnTo>
                  <a:lnTo>
                    <a:pt x="3134" y="1090"/>
                  </a:lnTo>
                  <a:lnTo>
                    <a:pt x="3159" y="1094"/>
                  </a:lnTo>
                  <a:lnTo>
                    <a:pt x="3159" y="1094"/>
                  </a:lnTo>
                  <a:lnTo>
                    <a:pt x="3178" y="1099"/>
                  </a:lnTo>
                  <a:lnTo>
                    <a:pt x="3178" y="1099"/>
                  </a:lnTo>
                  <a:lnTo>
                    <a:pt x="3203" y="1103"/>
                  </a:lnTo>
                  <a:lnTo>
                    <a:pt x="3203" y="1103"/>
                  </a:lnTo>
                  <a:lnTo>
                    <a:pt x="3227" y="1107"/>
                  </a:lnTo>
                  <a:lnTo>
                    <a:pt x="3227" y="1107"/>
                  </a:lnTo>
                  <a:lnTo>
                    <a:pt x="3253" y="1107"/>
                  </a:lnTo>
                  <a:lnTo>
                    <a:pt x="3253" y="1107"/>
                  </a:lnTo>
                  <a:lnTo>
                    <a:pt x="3265" y="1107"/>
                  </a:lnTo>
                  <a:lnTo>
                    <a:pt x="3277" y="1112"/>
                  </a:lnTo>
                  <a:lnTo>
                    <a:pt x="3277" y="1112"/>
                  </a:lnTo>
                  <a:lnTo>
                    <a:pt x="3296" y="1112"/>
                  </a:lnTo>
                  <a:lnTo>
                    <a:pt x="3296" y="1112"/>
                  </a:lnTo>
                  <a:lnTo>
                    <a:pt x="3308" y="1112"/>
                  </a:lnTo>
                  <a:lnTo>
                    <a:pt x="3321" y="1116"/>
                  </a:lnTo>
                  <a:lnTo>
                    <a:pt x="3321" y="1116"/>
                  </a:lnTo>
                  <a:lnTo>
                    <a:pt x="3346" y="1116"/>
                  </a:lnTo>
                  <a:lnTo>
                    <a:pt x="3346" y="1116"/>
                  </a:lnTo>
                  <a:lnTo>
                    <a:pt x="3371" y="1116"/>
                  </a:lnTo>
                  <a:lnTo>
                    <a:pt x="3371" y="1116"/>
                  </a:lnTo>
                  <a:lnTo>
                    <a:pt x="3389" y="1116"/>
                  </a:lnTo>
                  <a:lnTo>
                    <a:pt x="3389" y="1116"/>
                  </a:lnTo>
                  <a:lnTo>
                    <a:pt x="3402" y="1116"/>
                  </a:lnTo>
                  <a:lnTo>
                    <a:pt x="3414" y="1121"/>
                  </a:lnTo>
                  <a:lnTo>
                    <a:pt x="3414" y="1121"/>
                  </a:lnTo>
                  <a:lnTo>
                    <a:pt x="3440" y="1121"/>
                  </a:lnTo>
                  <a:lnTo>
                    <a:pt x="3440" y="1121"/>
                  </a:lnTo>
                  <a:lnTo>
                    <a:pt x="3465" y="1121"/>
                  </a:lnTo>
                  <a:lnTo>
                    <a:pt x="3465" y="1121"/>
                  </a:lnTo>
                  <a:lnTo>
                    <a:pt x="3489" y="1121"/>
                  </a:lnTo>
                  <a:lnTo>
                    <a:pt x="3489" y="1121"/>
                  </a:lnTo>
                  <a:lnTo>
                    <a:pt x="3508" y="1121"/>
                  </a:lnTo>
                  <a:lnTo>
                    <a:pt x="3508" y="1121"/>
                  </a:lnTo>
                  <a:lnTo>
                    <a:pt x="3533" y="1121"/>
                  </a:lnTo>
                  <a:lnTo>
                    <a:pt x="3533" y="1121"/>
                  </a:lnTo>
                  <a:lnTo>
                    <a:pt x="3545" y="1121"/>
                  </a:lnTo>
                  <a:lnTo>
                    <a:pt x="3558" y="1125"/>
                  </a:lnTo>
                  <a:lnTo>
                    <a:pt x="3558" y="1125"/>
                  </a:lnTo>
                  <a:lnTo>
                    <a:pt x="3583" y="1125"/>
                  </a:lnTo>
                  <a:lnTo>
                    <a:pt x="3583" y="1125"/>
                  </a:lnTo>
                  <a:lnTo>
                    <a:pt x="3608" y="1125"/>
                  </a:lnTo>
                  <a:lnTo>
                    <a:pt x="3608" y="1125"/>
                  </a:lnTo>
                  <a:lnTo>
                    <a:pt x="3626" y="1125"/>
                  </a:lnTo>
                  <a:lnTo>
                    <a:pt x="3626" y="1125"/>
                  </a:lnTo>
                  <a:lnTo>
                    <a:pt x="3651" y="1125"/>
                  </a:lnTo>
                  <a:lnTo>
                    <a:pt x="3651" y="1125"/>
                  </a:lnTo>
                  <a:lnTo>
                    <a:pt x="3676" y="1125"/>
                  </a:lnTo>
                  <a:lnTo>
                    <a:pt x="3676" y="1125"/>
                  </a:lnTo>
                  <a:lnTo>
                    <a:pt x="3701" y="1125"/>
                  </a:lnTo>
                  <a:lnTo>
                    <a:pt x="3701" y="1125"/>
                  </a:lnTo>
                  <a:lnTo>
                    <a:pt x="3720" y="1125"/>
                  </a:lnTo>
                  <a:lnTo>
                    <a:pt x="3720" y="1125"/>
                  </a:lnTo>
                  <a:lnTo>
                    <a:pt x="3745" y="1125"/>
                  </a:lnTo>
                  <a:lnTo>
                    <a:pt x="3745" y="1125"/>
                  </a:lnTo>
                  <a:lnTo>
                    <a:pt x="3770" y="1125"/>
                  </a:lnTo>
                  <a:lnTo>
                    <a:pt x="3770" y="1125"/>
                  </a:lnTo>
                  <a:lnTo>
                    <a:pt x="0" y="1125"/>
                  </a:lnTo>
                  <a:lnTo>
                    <a:pt x="0" y="1125"/>
                  </a:lnTo>
                </a:path>
              </a:pathLst>
            </a:custGeom>
            <a:solidFill>
              <a:srgbClr val="FFFFD0"/>
            </a:solidFill>
            <a:ln w="31511" cap="flat" cmpd="sng">
              <a:solidFill>
                <a:srgbClr val="000000"/>
              </a:solidFill>
              <a:prstDash val="solid"/>
              <a:round/>
              <a:headEnd type="none" w="med" len="med"/>
              <a:tailEnd type="none" w="med" len="med"/>
            </a:ln>
            <a:effectLst/>
          </p:spPr>
          <p:txBody>
            <a:bodyPr/>
            <a:lstStyle/>
            <a:p>
              <a:endParaRPr lang="en-US"/>
            </a:p>
          </p:txBody>
        </p:sp>
        <p:sp>
          <p:nvSpPr>
            <p:cNvPr id="26654" name="Freeform 30"/>
            <p:cNvSpPr>
              <a:spLocks/>
            </p:cNvSpPr>
            <p:nvPr/>
          </p:nvSpPr>
          <p:spPr bwMode="auto">
            <a:xfrm>
              <a:off x="755" y="1926"/>
              <a:ext cx="3771" cy="1126"/>
            </a:xfrm>
            <a:custGeom>
              <a:avLst/>
              <a:gdLst/>
              <a:ahLst/>
              <a:cxnLst>
                <a:cxn ang="0">
                  <a:pos x="69" y="1125"/>
                </a:cxn>
                <a:cxn ang="0">
                  <a:pos x="143" y="1125"/>
                </a:cxn>
                <a:cxn ang="0">
                  <a:pos x="212" y="1125"/>
                </a:cxn>
                <a:cxn ang="0">
                  <a:pos x="262" y="1121"/>
                </a:cxn>
                <a:cxn ang="0">
                  <a:pos x="331" y="1121"/>
                </a:cxn>
                <a:cxn ang="0">
                  <a:pos x="399" y="1116"/>
                </a:cxn>
                <a:cxn ang="0">
                  <a:pos x="461" y="1112"/>
                </a:cxn>
                <a:cxn ang="0">
                  <a:pos x="517" y="1107"/>
                </a:cxn>
                <a:cxn ang="0">
                  <a:pos x="592" y="1099"/>
                </a:cxn>
                <a:cxn ang="0">
                  <a:pos x="661" y="1085"/>
                </a:cxn>
                <a:cxn ang="0">
                  <a:pos x="730" y="1068"/>
                </a:cxn>
                <a:cxn ang="0">
                  <a:pos x="804" y="1046"/>
                </a:cxn>
                <a:cxn ang="0">
                  <a:pos x="847" y="1024"/>
                </a:cxn>
                <a:cxn ang="0">
                  <a:pos x="916" y="989"/>
                </a:cxn>
                <a:cxn ang="0">
                  <a:pos x="991" y="939"/>
                </a:cxn>
                <a:cxn ang="0">
                  <a:pos x="1060" y="883"/>
                </a:cxn>
                <a:cxn ang="0">
                  <a:pos x="1128" y="811"/>
                </a:cxn>
                <a:cxn ang="0">
                  <a:pos x="1203" y="732"/>
                </a:cxn>
                <a:cxn ang="0">
                  <a:pos x="1271" y="640"/>
                </a:cxn>
                <a:cxn ang="0">
                  <a:pos x="1346" y="543"/>
                </a:cxn>
                <a:cxn ang="0">
                  <a:pos x="1415" y="441"/>
                </a:cxn>
                <a:cxn ang="0">
                  <a:pos x="1483" y="340"/>
                </a:cxn>
                <a:cxn ang="0">
                  <a:pos x="1558" y="242"/>
                </a:cxn>
                <a:cxn ang="0">
                  <a:pos x="1627" y="159"/>
                </a:cxn>
                <a:cxn ang="0">
                  <a:pos x="1695" y="84"/>
                </a:cxn>
                <a:cxn ang="0">
                  <a:pos x="1770" y="35"/>
                </a:cxn>
                <a:cxn ang="0">
                  <a:pos x="1838" y="4"/>
                </a:cxn>
                <a:cxn ang="0">
                  <a:pos x="1907" y="0"/>
                </a:cxn>
                <a:cxn ang="0">
                  <a:pos x="1981" y="21"/>
                </a:cxn>
                <a:cxn ang="0">
                  <a:pos x="2050" y="66"/>
                </a:cxn>
                <a:cxn ang="0">
                  <a:pos x="2119" y="133"/>
                </a:cxn>
                <a:cxn ang="0">
                  <a:pos x="2193" y="212"/>
                </a:cxn>
                <a:cxn ang="0">
                  <a:pos x="2262" y="309"/>
                </a:cxn>
                <a:cxn ang="0">
                  <a:pos x="2331" y="406"/>
                </a:cxn>
                <a:cxn ang="0">
                  <a:pos x="2405" y="511"/>
                </a:cxn>
                <a:cxn ang="0">
                  <a:pos x="2474" y="608"/>
                </a:cxn>
                <a:cxn ang="0">
                  <a:pos x="2543" y="702"/>
                </a:cxn>
                <a:cxn ang="0">
                  <a:pos x="2617" y="785"/>
                </a:cxn>
                <a:cxn ang="0">
                  <a:pos x="2685" y="860"/>
                </a:cxn>
                <a:cxn ang="0">
                  <a:pos x="2754" y="922"/>
                </a:cxn>
                <a:cxn ang="0">
                  <a:pos x="2829" y="970"/>
                </a:cxn>
                <a:cxn ang="0">
                  <a:pos x="2873" y="1001"/>
                </a:cxn>
                <a:cxn ang="0">
                  <a:pos x="2947" y="1037"/>
                </a:cxn>
                <a:cxn ang="0">
                  <a:pos x="3016" y="1063"/>
                </a:cxn>
                <a:cxn ang="0">
                  <a:pos x="3084" y="1081"/>
                </a:cxn>
                <a:cxn ang="0">
                  <a:pos x="3159" y="1094"/>
                </a:cxn>
                <a:cxn ang="0">
                  <a:pos x="3228" y="1107"/>
                </a:cxn>
                <a:cxn ang="0">
                  <a:pos x="3277" y="1112"/>
                </a:cxn>
                <a:cxn ang="0">
                  <a:pos x="3346" y="1116"/>
                </a:cxn>
                <a:cxn ang="0">
                  <a:pos x="3402" y="1116"/>
                </a:cxn>
                <a:cxn ang="0">
                  <a:pos x="3465" y="1121"/>
                </a:cxn>
                <a:cxn ang="0">
                  <a:pos x="3533" y="1121"/>
                </a:cxn>
                <a:cxn ang="0">
                  <a:pos x="3608" y="1125"/>
                </a:cxn>
                <a:cxn ang="0">
                  <a:pos x="3676" y="1125"/>
                </a:cxn>
                <a:cxn ang="0">
                  <a:pos x="3745" y="1125"/>
                </a:cxn>
              </a:cxnLst>
              <a:rect l="0" t="0" r="r" b="b"/>
              <a:pathLst>
                <a:path w="3771" h="1126">
                  <a:moveTo>
                    <a:pt x="0" y="1125"/>
                  </a:moveTo>
                  <a:lnTo>
                    <a:pt x="26" y="1125"/>
                  </a:lnTo>
                  <a:lnTo>
                    <a:pt x="26" y="1125"/>
                  </a:lnTo>
                  <a:lnTo>
                    <a:pt x="50" y="1125"/>
                  </a:lnTo>
                  <a:lnTo>
                    <a:pt x="50" y="1125"/>
                  </a:lnTo>
                  <a:lnTo>
                    <a:pt x="69" y="1125"/>
                  </a:lnTo>
                  <a:lnTo>
                    <a:pt x="69" y="1125"/>
                  </a:lnTo>
                  <a:lnTo>
                    <a:pt x="94" y="1125"/>
                  </a:lnTo>
                  <a:lnTo>
                    <a:pt x="94" y="1125"/>
                  </a:lnTo>
                  <a:lnTo>
                    <a:pt x="119" y="1125"/>
                  </a:lnTo>
                  <a:lnTo>
                    <a:pt x="119" y="1125"/>
                  </a:lnTo>
                  <a:lnTo>
                    <a:pt x="143" y="1125"/>
                  </a:lnTo>
                  <a:lnTo>
                    <a:pt x="143" y="1125"/>
                  </a:lnTo>
                  <a:lnTo>
                    <a:pt x="162" y="1125"/>
                  </a:lnTo>
                  <a:lnTo>
                    <a:pt x="162" y="1125"/>
                  </a:lnTo>
                  <a:lnTo>
                    <a:pt x="187" y="1125"/>
                  </a:lnTo>
                  <a:lnTo>
                    <a:pt x="187" y="1125"/>
                  </a:lnTo>
                  <a:lnTo>
                    <a:pt x="212" y="1125"/>
                  </a:lnTo>
                  <a:lnTo>
                    <a:pt x="212" y="1125"/>
                  </a:lnTo>
                  <a:lnTo>
                    <a:pt x="225" y="1121"/>
                  </a:lnTo>
                  <a:lnTo>
                    <a:pt x="237" y="1121"/>
                  </a:lnTo>
                  <a:lnTo>
                    <a:pt x="237" y="1121"/>
                  </a:lnTo>
                  <a:lnTo>
                    <a:pt x="262" y="1121"/>
                  </a:lnTo>
                  <a:lnTo>
                    <a:pt x="262" y="1121"/>
                  </a:lnTo>
                  <a:lnTo>
                    <a:pt x="280" y="1121"/>
                  </a:lnTo>
                  <a:lnTo>
                    <a:pt x="280" y="1121"/>
                  </a:lnTo>
                  <a:lnTo>
                    <a:pt x="306" y="1121"/>
                  </a:lnTo>
                  <a:lnTo>
                    <a:pt x="306" y="1121"/>
                  </a:lnTo>
                  <a:lnTo>
                    <a:pt x="331" y="1121"/>
                  </a:lnTo>
                  <a:lnTo>
                    <a:pt x="331" y="1121"/>
                  </a:lnTo>
                  <a:lnTo>
                    <a:pt x="356" y="1121"/>
                  </a:lnTo>
                  <a:lnTo>
                    <a:pt x="356" y="1121"/>
                  </a:lnTo>
                  <a:lnTo>
                    <a:pt x="362" y="1116"/>
                  </a:lnTo>
                  <a:lnTo>
                    <a:pt x="374" y="1116"/>
                  </a:lnTo>
                  <a:lnTo>
                    <a:pt x="374" y="1116"/>
                  </a:lnTo>
                  <a:lnTo>
                    <a:pt x="399" y="1116"/>
                  </a:lnTo>
                  <a:lnTo>
                    <a:pt x="399" y="1116"/>
                  </a:lnTo>
                  <a:lnTo>
                    <a:pt x="424" y="1116"/>
                  </a:lnTo>
                  <a:lnTo>
                    <a:pt x="424" y="1116"/>
                  </a:lnTo>
                  <a:lnTo>
                    <a:pt x="449" y="1116"/>
                  </a:lnTo>
                  <a:lnTo>
                    <a:pt x="449" y="1116"/>
                  </a:lnTo>
                  <a:lnTo>
                    <a:pt x="461" y="1112"/>
                  </a:lnTo>
                  <a:lnTo>
                    <a:pt x="473" y="1112"/>
                  </a:lnTo>
                  <a:lnTo>
                    <a:pt x="473" y="1112"/>
                  </a:lnTo>
                  <a:lnTo>
                    <a:pt x="492" y="1112"/>
                  </a:lnTo>
                  <a:lnTo>
                    <a:pt x="492" y="1112"/>
                  </a:lnTo>
                  <a:lnTo>
                    <a:pt x="505" y="1107"/>
                  </a:lnTo>
                  <a:lnTo>
                    <a:pt x="517" y="1107"/>
                  </a:lnTo>
                  <a:lnTo>
                    <a:pt x="517" y="1107"/>
                  </a:lnTo>
                  <a:lnTo>
                    <a:pt x="542" y="1107"/>
                  </a:lnTo>
                  <a:lnTo>
                    <a:pt x="542" y="1107"/>
                  </a:lnTo>
                  <a:lnTo>
                    <a:pt x="567" y="1103"/>
                  </a:lnTo>
                  <a:lnTo>
                    <a:pt x="567" y="1103"/>
                  </a:lnTo>
                  <a:lnTo>
                    <a:pt x="592" y="1099"/>
                  </a:lnTo>
                  <a:lnTo>
                    <a:pt x="592" y="1099"/>
                  </a:lnTo>
                  <a:lnTo>
                    <a:pt x="611" y="1094"/>
                  </a:lnTo>
                  <a:lnTo>
                    <a:pt x="611" y="1094"/>
                  </a:lnTo>
                  <a:lnTo>
                    <a:pt x="636" y="1090"/>
                  </a:lnTo>
                  <a:lnTo>
                    <a:pt x="636" y="1090"/>
                  </a:lnTo>
                  <a:lnTo>
                    <a:pt x="661" y="1085"/>
                  </a:lnTo>
                  <a:lnTo>
                    <a:pt x="661" y="1085"/>
                  </a:lnTo>
                  <a:lnTo>
                    <a:pt x="685" y="1081"/>
                  </a:lnTo>
                  <a:lnTo>
                    <a:pt x="685" y="1081"/>
                  </a:lnTo>
                  <a:lnTo>
                    <a:pt x="704" y="1076"/>
                  </a:lnTo>
                  <a:lnTo>
                    <a:pt x="704" y="1076"/>
                  </a:lnTo>
                  <a:lnTo>
                    <a:pt x="730" y="1068"/>
                  </a:lnTo>
                  <a:lnTo>
                    <a:pt x="730" y="1068"/>
                  </a:lnTo>
                  <a:lnTo>
                    <a:pt x="754" y="1063"/>
                  </a:lnTo>
                  <a:lnTo>
                    <a:pt x="754" y="1063"/>
                  </a:lnTo>
                  <a:lnTo>
                    <a:pt x="779" y="1055"/>
                  </a:lnTo>
                  <a:lnTo>
                    <a:pt x="779" y="1055"/>
                  </a:lnTo>
                  <a:lnTo>
                    <a:pt x="804" y="1046"/>
                  </a:lnTo>
                  <a:lnTo>
                    <a:pt x="804" y="1046"/>
                  </a:lnTo>
                  <a:lnTo>
                    <a:pt x="823" y="1037"/>
                  </a:lnTo>
                  <a:lnTo>
                    <a:pt x="823" y="1037"/>
                  </a:lnTo>
                  <a:lnTo>
                    <a:pt x="835" y="1028"/>
                  </a:lnTo>
                  <a:lnTo>
                    <a:pt x="847" y="1024"/>
                  </a:lnTo>
                  <a:lnTo>
                    <a:pt x="847" y="1024"/>
                  </a:lnTo>
                  <a:lnTo>
                    <a:pt x="872" y="1015"/>
                  </a:lnTo>
                  <a:lnTo>
                    <a:pt x="872" y="1015"/>
                  </a:lnTo>
                  <a:lnTo>
                    <a:pt x="897" y="1001"/>
                  </a:lnTo>
                  <a:lnTo>
                    <a:pt x="897" y="1001"/>
                  </a:lnTo>
                  <a:lnTo>
                    <a:pt x="916" y="989"/>
                  </a:lnTo>
                  <a:lnTo>
                    <a:pt x="916" y="989"/>
                  </a:lnTo>
                  <a:lnTo>
                    <a:pt x="929" y="979"/>
                  </a:lnTo>
                  <a:lnTo>
                    <a:pt x="941" y="970"/>
                  </a:lnTo>
                  <a:lnTo>
                    <a:pt x="941" y="970"/>
                  </a:lnTo>
                  <a:lnTo>
                    <a:pt x="966" y="957"/>
                  </a:lnTo>
                  <a:lnTo>
                    <a:pt x="966" y="957"/>
                  </a:lnTo>
                  <a:lnTo>
                    <a:pt x="991" y="939"/>
                  </a:lnTo>
                  <a:lnTo>
                    <a:pt x="991" y="939"/>
                  </a:lnTo>
                  <a:lnTo>
                    <a:pt x="1016" y="922"/>
                  </a:lnTo>
                  <a:lnTo>
                    <a:pt x="1016" y="922"/>
                  </a:lnTo>
                  <a:lnTo>
                    <a:pt x="1035" y="900"/>
                  </a:lnTo>
                  <a:lnTo>
                    <a:pt x="1035" y="900"/>
                  </a:lnTo>
                  <a:lnTo>
                    <a:pt x="1060" y="883"/>
                  </a:lnTo>
                  <a:lnTo>
                    <a:pt x="1060" y="883"/>
                  </a:lnTo>
                  <a:lnTo>
                    <a:pt x="1084" y="860"/>
                  </a:lnTo>
                  <a:lnTo>
                    <a:pt x="1084" y="860"/>
                  </a:lnTo>
                  <a:lnTo>
                    <a:pt x="1109" y="838"/>
                  </a:lnTo>
                  <a:lnTo>
                    <a:pt x="1109" y="838"/>
                  </a:lnTo>
                  <a:lnTo>
                    <a:pt x="1128" y="811"/>
                  </a:lnTo>
                  <a:lnTo>
                    <a:pt x="1128" y="811"/>
                  </a:lnTo>
                  <a:lnTo>
                    <a:pt x="1153" y="785"/>
                  </a:lnTo>
                  <a:lnTo>
                    <a:pt x="1153" y="785"/>
                  </a:lnTo>
                  <a:lnTo>
                    <a:pt x="1178" y="759"/>
                  </a:lnTo>
                  <a:lnTo>
                    <a:pt x="1178" y="759"/>
                  </a:lnTo>
                  <a:lnTo>
                    <a:pt x="1203" y="732"/>
                  </a:lnTo>
                  <a:lnTo>
                    <a:pt x="1203" y="732"/>
                  </a:lnTo>
                  <a:lnTo>
                    <a:pt x="1228" y="702"/>
                  </a:lnTo>
                  <a:lnTo>
                    <a:pt x="1228" y="702"/>
                  </a:lnTo>
                  <a:lnTo>
                    <a:pt x="1246" y="671"/>
                  </a:lnTo>
                  <a:lnTo>
                    <a:pt x="1246" y="671"/>
                  </a:lnTo>
                  <a:lnTo>
                    <a:pt x="1271" y="640"/>
                  </a:lnTo>
                  <a:lnTo>
                    <a:pt x="1271" y="640"/>
                  </a:lnTo>
                  <a:lnTo>
                    <a:pt x="1296" y="608"/>
                  </a:lnTo>
                  <a:lnTo>
                    <a:pt x="1296" y="608"/>
                  </a:lnTo>
                  <a:lnTo>
                    <a:pt x="1321" y="578"/>
                  </a:lnTo>
                  <a:lnTo>
                    <a:pt x="1321" y="578"/>
                  </a:lnTo>
                  <a:lnTo>
                    <a:pt x="1346" y="543"/>
                  </a:lnTo>
                  <a:lnTo>
                    <a:pt x="1346" y="543"/>
                  </a:lnTo>
                  <a:lnTo>
                    <a:pt x="1365" y="511"/>
                  </a:lnTo>
                  <a:lnTo>
                    <a:pt x="1365" y="511"/>
                  </a:lnTo>
                  <a:lnTo>
                    <a:pt x="1389" y="476"/>
                  </a:lnTo>
                  <a:lnTo>
                    <a:pt x="1389" y="476"/>
                  </a:lnTo>
                  <a:lnTo>
                    <a:pt x="1415" y="441"/>
                  </a:lnTo>
                  <a:lnTo>
                    <a:pt x="1415" y="441"/>
                  </a:lnTo>
                  <a:lnTo>
                    <a:pt x="1440" y="406"/>
                  </a:lnTo>
                  <a:lnTo>
                    <a:pt x="1440" y="406"/>
                  </a:lnTo>
                  <a:lnTo>
                    <a:pt x="1458" y="375"/>
                  </a:lnTo>
                  <a:lnTo>
                    <a:pt x="1458" y="375"/>
                  </a:lnTo>
                  <a:lnTo>
                    <a:pt x="1483" y="340"/>
                  </a:lnTo>
                  <a:lnTo>
                    <a:pt x="1483" y="340"/>
                  </a:lnTo>
                  <a:lnTo>
                    <a:pt x="1508" y="309"/>
                  </a:lnTo>
                  <a:lnTo>
                    <a:pt x="1508" y="309"/>
                  </a:lnTo>
                  <a:lnTo>
                    <a:pt x="1533" y="273"/>
                  </a:lnTo>
                  <a:lnTo>
                    <a:pt x="1533" y="273"/>
                  </a:lnTo>
                  <a:lnTo>
                    <a:pt x="1558" y="242"/>
                  </a:lnTo>
                  <a:lnTo>
                    <a:pt x="1558" y="242"/>
                  </a:lnTo>
                  <a:lnTo>
                    <a:pt x="1576" y="212"/>
                  </a:lnTo>
                  <a:lnTo>
                    <a:pt x="1576" y="212"/>
                  </a:lnTo>
                  <a:lnTo>
                    <a:pt x="1602" y="185"/>
                  </a:lnTo>
                  <a:lnTo>
                    <a:pt x="1602" y="185"/>
                  </a:lnTo>
                  <a:lnTo>
                    <a:pt x="1627" y="159"/>
                  </a:lnTo>
                  <a:lnTo>
                    <a:pt x="1627" y="159"/>
                  </a:lnTo>
                  <a:lnTo>
                    <a:pt x="1651" y="133"/>
                  </a:lnTo>
                  <a:lnTo>
                    <a:pt x="1651" y="133"/>
                  </a:lnTo>
                  <a:lnTo>
                    <a:pt x="1670" y="106"/>
                  </a:lnTo>
                  <a:lnTo>
                    <a:pt x="1670" y="106"/>
                  </a:lnTo>
                  <a:lnTo>
                    <a:pt x="1695" y="84"/>
                  </a:lnTo>
                  <a:lnTo>
                    <a:pt x="1695" y="84"/>
                  </a:lnTo>
                  <a:lnTo>
                    <a:pt x="1720" y="66"/>
                  </a:lnTo>
                  <a:lnTo>
                    <a:pt x="1720" y="66"/>
                  </a:lnTo>
                  <a:lnTo>
                    <a:pt x="1745" y="48"/>
                  </a:lnTo>
                  <a:lnTo>
                    <a:pt x="1745" y="48"/>
                  </a:lnTo>
                  <a:lnTo>
                    <a:pt x="1770" y="35"/>
                  </a:lnTo>
                  <a:lnTo>
                    <a:pt x="1770" y="35"/>
                  </a:lnTo>
                  <a:lnTo>
                    <a:pt x="1788" y="21"/>
                  </a:lnTo>
                  <a:lnTo>
                    <a:pt x="1788" y="21"/>
                  </a:lnTo>
                  <a:lnTo>
                    <a:pt x="1813" y="13"/>
                  </a:lnTo>
                  <a:lnTo>
                    <a:pt x="1813" y="13"/>
                  </a:lnTo>
                  <a:lnTo>
                    <a:pt x="1838" y="4"/>
                  </a:lnTo>
                  <a:lnTo>
                    <a:pt x="1838" y="4"/>
                  </a:lnTo>
                  <a:lnTo>
                    <a:pt x="1863" y="0"/>
                  </a:lnTo>
                  <a:lnTo>
                    <a:pt x="1863" y="0"/>
                  </a:lnTo>
                  <a:lnTo>
                    <a:pt x="1882" y="0"/>
                  </a:lnTo>
                  <a:lnTo>
                    <a:pt x="1882" y="0"/>
                  </a:lnTo>
                  <a:lnTo>
                    <a:pt x="1907" y="0"/>
                  </a:lnTo>
                  <a:lnTo>
                    <a:pt x="1907" y="0"/>
                  </a:lnTo>
                  <a:lnTo>
                    <a:pt x="1932" y="4"/>
                  </a:lnTo>
                  <a:lnTo>
                    <a:pt x="1932" y="4"/>
                  </a:lnTo>
                  <a:lnTo>
                    <a:pt x="1956" y="13"/>
                  </a:lnTo>
                  <a:lnTo>
                    <a:pt x="1956" y="13"/>
                  </a:lnTo>
                  <a:lnTo>
                    <a:pt x="1981" y="21"/>
                  </a:lnTo>
                  <a:lnTo>
                    <a:pt x="1981" y="21"/>
                  </a:lnTo>
                  <a:lnTo>
                    <a:pt x="2000" y="35"/>
                  </a:lnTo>
                  <a:lnTo>
                    <a:pt x="2000" y="35"/>
                  </a:lnTo>
                  <a:lnTo>
                    <a:pt x="2025" y="48"/>
                  </a:lnTo>
                  <a:lnTo>
                    <a:pt x="2025" y="48"/>
                  </a:lnTo>
                  <a:lnTo>
                    <a:pt x="2050" y="66"/>
                  </a:lnTo>
                  <a:lnTo>
                    <a:pt x="2050" y="66"/>
                  </a:lnTo>
                  <a:lnTo>
                    <a:pt x="2075" y="84"/>
                  </a:lnTo>
                  <a:lnTo>
                    <a:pt x="2075" y="84"/>
                  </a:lnTo>
                  <a:lnTo>
                    <a:pt x="2100" y="106"/>
                  </a:lnTo>
                  <a:lnTo>
                    <a:pt x="2100" y="106"/>
                  </a:lnTo>
                  <a:lnTo>
                    <a:pt x="2119" y="133"/>
                  </a:lnTo>
                  <a:lnTo>
                    <a:pt x="2119" y="133"/>
                  </a:lnTo>
                  <a:lnTo>
                    <a:pt x="2144" y="159"/>
                  </a:lnTo>
                  <a:lnTo>
                    <a:pt x="2144" y="159"/>
                  </a:lnTo>
                  <a:lnTo>
                    <a:pt x="2169" y="185"/>
                  </a:lnTo>
                  <a:lnTo>
                    <a:pt x="2169" y="185"/>
                  </a:lnTo>
                  <a:lnTo>
                    <a:pt x="2193" y="212"/>
                  </a:lnTo>
                  <a:lnTo>
                    <a:pt x="2193" y="212"/>
                  </a:lnTo>
                  <a:lnTo>
                    <a:pt x="2212" y="242"/>
                  </a:lnTo>
                  <a:lnTo>
                    <a:pt x="2212" y="242"/>
                  </a:lnTo>
                  <a:lnTo>
                    <a:pt x="2237" y="273"/>
                  </a:lnTo>
                  <a:lnTo>
                    <a:pt x="2237" y="273"/>
                  </a:lnTo>
                  <a:lnTo>
                    <a:pt x="2262" y="309"/>
                  </a:lnTo>
                  <a:lnTo>
                    <a:pt x="2262" y="309"/>
                  </a:lnTo>
                  <a:lnTo>
                    <a:pt x="2286" y="340"/>
                  </a:lnTo>
                  <a:lnTo>
                    <a:pt x="2286" y="340"/>
                  </a:lnTo>
                  <a:lnTo>
                    <a:pt x="2312" y="375"/>
                  </a:lnTo>
                  <a:lnTo>
                    <a:pt x="2312" y="375"/>
                  </a:lnTo>
                  <a:lnTo>
                    <a:pt x="2331" y="406"/>
                  </a:lnTo>
                  <a:lnTo>
                    <a:pt x="2331" y="406"/>
                  </a:lnTo>
                  <a:lnTo>
                    <a:pt x="2355" y="441"/>
                  </a:lnTo>
                  <a:lnTo>
                    <a:pt x="2355" y="441"/>
                  </a:lnTo>
                  <a:lnTo>
                    <a:pt x="2380" y="476"/>
                  </a:lnTo>
                  <a:lnTo>
                    <a:pt x="2380" y="476"/>
                  </a:lnTo>
                  <a:lnTo>
                    <a:pt x="2405" y="511"/>
                  </a:lnTo>
                  <a:lnTo>
                    <a:pt x="2405" y="511"/>
                  </a:lnTo>
                  <a:lnTo>
                    <a:pt x="2424" y="543"/>
                  </a:lnTo>
                  <a:lnTo>
                    <a:pt x="2424" y="543"/>
                  </a:lnTo>
                  <a:lnTo>
                    <a:pt x="2449" y="578"/>
                  </a:lnTo>
                  <a:lnTo>
                    <a:pt x="2449" y="578"/>
                  </a:lnTo>
                  <a:lnTo>
                    <a:pt x="2474" y="608"/>
                  </a:lnTo>
                  <a:lnTo>
                    <a:pt x="2474" y="608"/>
                  </a:lnTo>
                  <a:lnTo>
                    <a:pt x="2499" y="640"/>
                  </a:lnTo>
                  <a:lnTo>
                    <a:pt x="2499" y="640"/>
                  </a:lnTo>
                  <a:lnTo>
                    <a:pt x="2523" y="671"/>
                  </a:lnTo>
                  <a:lnTo>
                    <a:pt x="2523" y="671"/>
                  </a:lnTo>
                  <a:lnTo>
                    <a:pt x="2543" y="702"/>
                  </a:lnTo>
                  <a:lnTo>
                    <a:pt x="2543" y="702"/>
                  </a:lnTo>
                  <a:lnTo>
                    <a:pt x="2567" y="732"/>
                  </a:lnTo>
                  <a:lnTo>
                    <a:pt x="2567" y="732"/>
                  </a:lnTo>
                  <a:lnTo>
                    <a:pt x="2592" y="759"/>
                  </a:lnTo>
                  <a:lnTo>
                    <a:pt x="2592" y="759"/>
                  </a:lnTo>
                  <a:lnTo>
                    <a:pt x="2617" y="785"/>
                  </a:lnTo>
                  <a:lnTo>
                    <a:pt x="2617" y="785"/>
                  </a:lnTo>
                  <a:lnTo>
                    <a:pt x="2636" y="811"/>
                  </a:lnTo>
                  <a:lnTo>
                    <a:pt x="2636" y="811"/>
                  </a:lnTo>
                  <a:lnTo>
                    <a:pt x="2660" y="838"/>
                  </a:lnTo>
                  <a:lnTo>
                    <a:pt x="2660" y="838"/>
                  </a:lnTo>
                  <a:lnTo>
                    <a:pt x="2685" y="860"/>
                  </a:lnTo>
                  <a:lnTo>
                    <a:pt x="2685" y="860"/>
                  </a:lnTo>
                  <a:lnTo>
                    <a:pt x="2710" y="883"/>
                  </a:lnTo>
                  <a:lnTo>
                    <a:pt x="2710" y="883"/>
                  </a:lnTo>
                  <a:lnTo>
                    <a:pt x="2736" y="900"/>
                  </a:lnTo>
                  <a:lnTo>
                    <a:pt x="2736" y="900"/>
                  </a:lnTo>
                  <a:lnTo>
                    <a:pt x="2754" y="922"/>
                  </a:lnTo>
                  <a:lnTo>
                    <a:pt x="2754" y="922"/>
                  </a:lnTo>
                  <a:lnTo>
                    <a:pt x="2779" y="939"/>
                  </a:lnTo>
                  <a:lnTo>
                    <a:pt x="2779" y="939"/>
                  </a:lnTo>
                  <a:lnTo>
                    <a:pt x="2804" y="957"/>
                  </a:lnTo>
                  <a:lnTo>
                    <a:pt x="2804" y="957"/>
                  </a:lnTo>
                  <a:lnTo>
                    <a:pt x="2829" y="970"/>
                  </a:lnTo>
                  <a:lnTo>
                    <a:pt x="2829" y="970"/>
                  </a:lnTo>
                  <a:lnTo>
                    <a:pt x="2841" y="979"/>
                  </a:lnTo>
                  <a:lnTo>
                    <a:pt x="2854" y="989"/>
                  </a:lnTo>
                  <a:lnTo>
                    <a:pt x="2854" y="989"/>
                  </a:lnTo>
                  <a:lnTo>
                    <a:pt x="2873" y="1001"/>
                  </a:lnTo>
                  <a:lnTo>
                    <a:pt x="2873" y="1001"/>
                  </a:lnTo>
                  <a:lnTo>
                    <a:pt x="2898" y="1015"/>
                  </a:lnTo>
                  <a:lnTo>
                    <a:pt x="2898" y="1015"/>
                  </a:lnTo>
                  <a:lnTo>
                    <a:pt x="2922" y="1024"/>
                  </a:lnTo>
                  <a:lnTo>
                    <a:pt x="2922" y="1024"/>
                  </a:lnTo>
                  <a:lnTo>
                    <a:pt x="2935" y="1028"/>
                  </a:lnTo>
                  <a:lnTo>
                    <a:pt x="2947" y="1037"/>
                  </a:lnTo>
                  <a:lnTo>
                    <a:pt x="2947" y="1037"/>
                  </a:lnTo>
                  <a:lnTo>
                    <a:pt x="2966" y="1046"/>
                  </a:lnTo>
                  <a:lnTo>
                    <a:pt x="2966" y="1046"/>
                  </a:lnTo>
                  <a:lnTo>
                    <a:pt x="2990" y="1055"/>
                  </a:lnTo>
                  <a:lnTo>
                    <a:pt x="2990" y="1055"/>
                  </a:lnTo>
                  <a:lnTo>
                    <a:pt x="3016" y="1063"/>
                  </a:lnTo>
                  <a:lnTo>
                    <a:pt x="3016" y="1063"/>
                  </a:lnTo>
                  <a:lnTo>
                    <a:pt x="3041" y="1068"/>
                  </a:lnTo>
                  <a:lnTo>
                    <a:pt x="3041" y="1068"/>
                  </a:lnTo>
                  <a:lnTo>
                    <a:pt x="3066" y="1076"/>
                  </a:lnTo>
                  <a:lnTo>
                    <a:pt x="3066" y="1076"/>
                  </a:lnTo>
                  <a:lnTo>
                    <a:pt x="3084" y="1081"/>
                  </a:lnTo>
                  <a:lnTo>
                    <a:pt x="3084" y="1081"/>
                  </a:lnTo>
                  <a:lnTo>
                    <a:pt x="3109" y="1085"/>
                  </a:lnTo>
                  <a:lnTo>
                    <a:pt x="3109" y="1085"/>
                  </a:lnTo>
                  <a:lnTo>
                    <a:pt x="3135" y="1090"/>
                  </a:lnTo>
                  <a:lnTo>
                    <a:pt x="3135" y="1090"/>
                  </a:lnTo>
                  <a:lnTo>
                    <a:pt x="3159" y="1094"/>
                  </a:lnTo>
                  <a:lnTo>
                    <a:pt x="3159" y="1094"/>
                  </a:lnTo>
                  <a:lnTo>
                    <a:pt x="3178" y="1099"/>
                  </a:lnTo>
                  <a:lnTo>
                    <a:pt x="3178" y="1099"/>
                  </a:lnTo>
                  <a:lnTo>
                    <a:pt x="3203" y="1103"/>
                  </a:lnTo>
                  <a:lnTo>
                    <a:pt x="3203" y="1103"/>
                  </a:lnTo>
                  <a:lnTo>
                    <a:pt x="3228" y="1107"/>
                  </a:lnTo>
                  <a:lnTo>
                    <a:pt x="3228" y="1107"/>
                  </a:lnTo>
                  <a:lnTo>
                    <a:pt x="3252" y="1107"/>
                  </a:lnTo>
                  <a:lnTo>
                    <a:pt x="3252" y="1107"/>
                  </a:lnTo>
                  <a:lnTo>
                    <a:pt x="3265" y="1107"/>
                  </a:lnTo>
                  <a:lnTo>
                    <a:pt x="3277" y="1112"/>
                  </a:lnTo>
                  <a:lnTo>
                    <a:pt x="3277" y="1112"/>
                  </a:lnTo>
                  <a:lnTo>
                    <a:pt x="3296" y="1112"/>
                  </a:lnTo>
                  <a:lnTo>
                    <a:pt x="3296" y="1112"/>
                  </a:lnTo>
                  <a:lnTo>
                    <a:pt x="3308" y="1112"/>
                  </a:lnTo>
                  <a:lnTo>
                    <a:pt x="3321" y="1116"/>
                  </a:lnTo>
                  <a:lnTo>
                    <a:pt x="3321" y="1116"/>
                  </a:lnTo>
                  <a:lnTo>
                    <a:pt x="3346" y="1116"/>
                  </a:lnTo>
                  <a:lnTo>
                    <a:pt x="3346" y="1116"/>
                  </a:lnTo>
                  <a:lnTo>
                    <a:pt x="3371" y="1116"/>
                  </a:lnTo>
                  <a:lnTo>
                    <a:pt x="3371" y="1116"/>
                  </a:lnTo>
                  <a:lnTo>
                    <a:pt x="3389" y="1116"/>
                  </a:lnTo>
                  <a:lnTo>
                    <a:pt x="3389" y="1116"/>
                  </a:lnTo>
                  <a:lnTo>
                    <a:pt x="3402" y="1116"/>
                  </a:lnTo>
                  <a:lnTo>
                    <a:pt x="3415" y="1121"/>
                  </a:lnTo>
                  <a:lnTo>
                    <a:pt x="3415" y="1121"/>
                  </a:lnTo>
                  <a:lnTo>
                    <a:pt x="3440" y="1121"/>
                  </a:lnTo>
                  <a:lnTo>
                    <a:pt x="3440" y="1121"/>
                  </a:lnTo>
                  <a:lnTo>
                    <a:pt x="3465" y="1121"/>
                  </a:lnTo>
                  <a:lnTo>
                    <a:pt x="3465" y="1121"/>
                  </a:lnTo>
                  <a:lnTo>
                    <a:pt x="3489" y="1121"/>
                  </a:lnTo>
                  <a:lnTo>
                    <a:pt x="3489" y="1121"/>
                  </a:lnTo>
                  <a:lnTo>
                    <a:pt x="3508" y="1121"/>
                  </a:lnTo>
                  <a:lnTo>
                    <a:pt x="3508" y="1121"/>
                  </a:lnTo>
                  <a:lnTo>
                    <a:pt x="3533" y="1121"/>
                  </a:lnTo>
                  <a:lnTo>
                    <a:pt x="3533" y="1121"/>
                  </a:lnTo>
                  <a:lnTo>
                    <a:pt x="3545" y="1121"/>
                  </a:lnTo>
                  <a:lnTo>
                    <a:pt x="3558" y="1125"/>
                  </a:lnTo>
                  <a:lnTo>
                    <a:pt x="3558" y="1125"/>
                  </a:lnTo>
                  <a:lnTo>
                    <a:pt x="3583" y="1125"/>
                  </a:lnTo>
                  <a:lnTo>
                    <a:pt x="3583" y="1125"/>
                  </a:lnTo>
                  <a:lnTo>
                    <a:pt x="3608" y="1125"/>
                  </a:lnTo>
                  <a:lnTo>
                    <a:pt x="3608" y="1125"/>
                  </a:lnTo>
                  <a:lnTo>
                    <a:pt x="3626" y="1125"/>
                  </a:lnTo>
                  <a:lnTo>
                    <a:pt x="3626" y="1125"/>
                  </a:lnTo>
                  <a:lnTo>
                    <a:pt x="3651" y="1125"/>
                  </a:lnTo>
                  <a:lnTo>
                    <a:pt x="3651" y="1125"/>
                  </a:lnTo>
                  <a:lnTo>
                    <a:pt x="3676" y="1125"/>
                  </a:lnTo>
                  <a:lnTo>
                    <a:pt x="3676" y="1125"/>
                  </a:lnTo>
                  <a:lnTo>
                    <a:pt x="3701" y="1125"/>
                  </a:lnTo>
                  <a:lnTo>
                    <a:pt x="3701" y="1125"/>
                  </a:lnTo>
                  <a:lnTo>
                    <a:pt x="3720" y="1125"/>
                  </a:lnTo>
                  <a:lnTo>
                    <a:pt x="3720" y="1125"/>
                  </a:lnTo>
                  <a:lnTo>
                    <a:pt x="3745" y="1125"/>
                  </a:lnTo>
                  <a:lnTo>
                    <a:pt x="3745" y="1125"/>
                  </a:lnTo>
                  <a:lnTo>
                    <a:pt x="3770" y="1125"/>
                  </a:lnTo>
                  <a:lnTo>
                    <a:pt x="3770" y="1125"/>
                  </a:lnTo>
                  <a:lnTo>
                    <a:pt x="0" y="1125"/>
                  </a:lnTo>
                  <a:lnTo>
                    <a:pt x="0" y="1125"/>
                  </a:lnTo>
                </a:path>
              </a:pathLst>
            </a:custGeom>
            <a:solidFill>
              <a:srgbClr val="00E0E0"/>
            </a:solidFill>
            <a:ln w="31511" cap="flat" cmpd="sng">
              <a:solidFill>
                <a:srgbClr val="000000"/>
              </a:solidFill>
              <a:prstDash val="solid"/>
              <a:round/>
              <a:headEnd type="none" w="med" len="med"/>
              <a:tailEnd type="none" w="med" len="med"/>
            </a:ln>
            <a:effectLst/>
          </p:spPr>
          <p:txBody>
            <a:bodyPr/>
            <a:lstStyle/>
            <a:p>
              <a:endParaRPr lang="en-US"/>
            </a:p>
          </p:txBody>
        </p:sp>
        <p:sp>
          <p:nvSpPr>
            <p:cNvPr id="26655" name="Freeform 31"/>
            <p:cNvSpPr>
              <a:spLocks/>
            </p:cNvSpPr>
            <p:nvPr/>
          </p:nvSpPr>
          <p:spPr bwMode="auto">
            <a:xfrm>
              <a:off x="3593" y="2915"/>
              <a:ext cx="933" cy="137"/>
            </a:xfrm>
            <a:custGeom>
              <a:avLst/>
              <a:gdLst/>
              <a:ahLst/>
              <a:cxnLst>
                <a:cxn ang="0">
                  <a:pos x="14" y="136"/>
                </a:cxn>
                <a:cxn ang="0">
                  <a:pos x="0" y="0"/>
                </a:cxn>
                <a:cxn ang="0">
                  <a:pos x="35" y="12"/>
                </a:cxn>
                <a:cxn ang="0">
                  <a:pos x="60" y="26"/>
                </a:cxn>
                <a:cxn ang="0">
                  <a:pos x="84" y="35"/>
                </a:cxn>
                <a:cxn ang="0">
                  <a:pos x="97" y="39"/>
                </a:cxn>
                <a:cxn ang="0">
                  <a:pos x="109" y="48"/>
                </a:cxn>
                <a:cxn ang="0">
                  <a:pos x="128" y="57"/>
                </a:cxn>
                <a:cxn ang="0">
                  <a:pos x="152" y="66"/>
                </a:cxn>
                <a:cxn ang="0">
                  <a:pos x="178" y="74"/>
                </a:cxn>
                <a:cxn ang="0">
                  <a:pos x="203" y="79"/>
                </a:cxn>
                <a:cxn ang="0">
                  <a:pos x="228" y="87"/>
                </a:cxn>
                <a:cxn ang="0">
                  <a:pos x="246" y="92"/>
                </a:cxn>
                <a:cxn ang="0">
                  <a:pos x="271" y="96"/>
                </a:cxn>
                <a:cxn ang="0">
                  <a:pos x="297" y="101"/>
                </a:cxn>
                <a:cxn ang="0">
                  <a:pos x="321" y="105"/>
                </a:cxn>
                <a:cxn ang="0">
                  <a:pos x="340" y="110"/>
                </a:cxn>
                <a:cxn ang="0">
                  <a:pos x="365" y="114"/>
                </a:cxn>
                <a:cxn ang="0">
                  <a:pos x="390" y="118"/>
                </a:cxn>
                <a:cxn ang="0">
                  <a:pos x="414" y="118"/>
                </a:cxn>
                <a:cxn ang="0">
                  <a:pos x="439" y="123"/>
                </a:cxn>
                <a:cxn ang="0">
                  <a:pos x="458" y="123"/>
                </a:cxn>
                <a:cxn ang="0">
                  <a:pos x="470" y="123"/>
                </a:cxn>
                <a:cxn ang="0">
                  <a:pos x="483" y="127"/>
                </a:cxn>
                <a:cxn ang="0">
                  <a:pos x="508" y="127"/>
                </a:cxn>
                <a:cxn ang="0">
                  <a:pos x="533" y="127"/>
                </a:cxn>
                <a:cxn ang="0">
                  <a:pos x="551" y="127"/>
                </a:cxn>
                <a:cxn ang="0">
                  <a:pos x="577" y="132"/>
                </a:cxn>
                <a:cxn ang="0">
                  <a:pos x="602" y="132"/>
                </a:cxn>
                <a:cxn ang="0">
                  <a:pos x="627" y="132"/>
                </a:cxn>
                <a:cxn ang="0">
                  <a:pos x="651" y="132"/>
                </a:cxn>
                <a:cxn ang="0">
                  <a:pos x="670" y="132"/>
                </a:cxn>
                <a:cxn ang="0">
                  <a:pos x="695" y="132"/>
                </a:cxn>
                <a:cxn ang="0">
                  <a:pos x="707" y="132"/>
                </a:cxn>
                <a:cxn ang="0">
                  <a:pos x="720" y="136"/>
                </a:cxn>
                <a:cxn ang="0">
                  <a:pos x="745" y="136"/>
                </a:cxn>
                <a:cxn ang="0">
                  <a:pos x="770" y="136"/>
                </a:cxn>
                <a:cxn ang="0">
                  <a:pos x="788" y="136"/>
                </a:cxn>
                <a:cxn ang="0">
                  <a:pos x="813" y="136"/>
                </a:cxn>
                <a:cxn ang="0">
                  <a:pos x="838" y="136"/>
                </a:cxn>
                <a:cxn ang="0">
                  <a:pos x="863" y="136"/>
                </a:cxn>
                <a:cxn ang="0">
                  <a:pos x="882" y="136"/>
                </a:cxn>
                <a:cxn ang="0">
                  <a:pos x="907" y="136"/>
                </a:cxn>
                <a:cxn ang="0">
                  <a:pos x="914" y="136"/>
                </a:cxn>
              </a:cxnLst>
              <a:rect l="0" t="0" r="r" b="b"/>
              <a:pathLst>
                <a:path w="933" h="137">
                  <a:moveTo>
                    <a:pt x="914" y="136"/>
                  </a:moveTo>
                  <a:lnTo>
                    <a:pt x="14" y="136"/>
                  </a:lnTo>
                  <a:lnTo>
                    <a:pt x="0" y="132"/>
                  </a:lnTo>
                  <a:lnTo>
                    <a:pt x="0" y="0"/>
                  </a:lnTo>
                  <a:lnTo>
                    <a:pt x="16" y="0"/>
                  </a:lnTo>
                  <a:lnTo>
                    <a:pt x="35" y="12"/>
                  </a:lnTo>
                  <a:lnTo>
                    <a:pt x="35" y="12"/>
                  </a:lnTo>
                  <a:lnTo>
                    <a:pt x="60" y="26"/>
                  </a:lnTo>
                  <a:lnTo>
                    <a:pt x="60" y="26"/>
                  </a:lnTo>
                  <a:lnTo>
                    <a:pt x="84" y="35"/>
                  </a:lnTo>
                  <a:lnTo>
                    <a:pt x="84" y="35"/>
                  </a:lnTo>
                  <a:lnTo>
                    <a:pt x="97" y="39"/>
                  </a:lnTo>
                  <a:lnTo>
                    <a:pt x="109" y="48"/>
                  </a:lnTo>
                  <a:lnTo>
                    <a:pt x="109" y="48"/>
                  </a:lnTo>
                  <a:lnTo>
                    <a:pt x="128" y="57"/>
                  </a:lnTo>
                  <a:lnTo>
                    <a:pt x="128" y="57"/>
                  </a:lnTo>
                  <a:lnTo>
                    <a:pt x="152" y="66"/>
                  </a:lnTo>
                  <a:lnTo>
                    <a:pt x="152" y="66"/>
                  </a:lnTo>
                  <a:lnTo>
                    <a:pt x="178" y="74"/>
                  </a:lnTo>
                  <a:lnTo>
                    <a:pt x="178" y="74"/>
                  </a:lnTo>
                  <a:lnTo>
                    <a:pt x="203" y="79"/>
                  </a:lnTo>
                  <a:lnTo>
                    <a:pt x="203" y="79"/>
                  </a:lnTo>
                  <a:lnTo>
                    <a:pt x="228" y="87"/>
                  </a:lnTo>
                  <a:lnTo>
                    <a:pt x="228" y="87"/>
                  </a:lnTo>
                  <a:lnTo>
                    <a:pt x="246" y="92"/>
                  </a:lnTo>
                  <a:lnTo>
                    <a:pt x="246" y="92"/>
                  </a:lnTo>
                  <a:lnTo>
                    <a:pt x="271" y="96"/>
                  </a:lnTo>
                  <a:lnTo>
                    <a:pt x="271" y="96"/>
                  </a:lnTo>
                  <a:lnTo>
                    <a:pt x="297" y="101"/>
                  </a:lnTo>
                  <a:lnTo>
                    <a:pt x="297" y="101"/>
                  </a:lnTo>
                  <a:lnTo>
                    <a:pt x="321" y="105"/>
                  </a:lnTo>
                  <a:lnTo>
                    <a:pt x="321" y="105"/>
                  </a:lnTo>
                  <a:lnTo>
                    <a:pt x="340" y="110"/>
                  </a:lnTo>
                  <a:lnTo>
                    <a:pt x="340" y="110"/>
                  </a:lnTo>
                  <a:lnTo>
                    <a:pt x="365" y="114"/>
                  </a:lnTo>
                  <a:lnTo>
                    <a:pt x="365" y="114"/>
                  </a:lnTo>
                  <a:lnTo>
                    <a:pt x="390" y="118"/>
                  </a:lnTo>
                  <a:lnTo>
                    <a:pt x="390" y="118"/>
                  </a:lnTo>
                  <a:lnTo>
                    <a:pt x="414" y="118"/>
                  </a:lnTo>
                  <a:lnTo>
                    <a:pt x="414" y="118"/>
                  </a:lnTo>
                  <a:lnTo>
                    <a:pt x="427" y="118"/>
                  </a:lnTo>
                  <a:lnTo>
                    <a:pt x="439" y="123"/>
                  </a:lnTo>
                  <a:lnTo>
                    <a:pt x="439" y="123"/>
                  </a:lnTo>
                  <a:lnTo>
                    <a:pt x="458" y="123"/>
                  </a:lnTo>
                  <a:lnTo>
                    <a:pt x="458" y="123"/>
                  </a:lnTo>
                  <a:lnTo>
                    <a:pt x="470" y="123"/>
                  </a:lnTo>
                  <a:lnTo>
                    <a:pt x="483" y="127"/>
                  </a:lnTo>
                  <a:lnTo>
                    <a:pt x="483" y="127"/>
                  </a:lnTo>
                  <a:lnTo>
                    <a:pt x="508" y="127"/>
                  </a:lnTo>
                  <a:lnTo>
                    <a:pt x="508" y="127"/>
                  </a:lnTo>
                  <a:lnTo>
                    <a:pt x="533" y="127"/>
                  </a:lnTo>
                  <a:lnTo>
                    <a:pt x="533" y="127"/>
                  </a:lnTo>
                  <a:lnTo>
                    <a:pt x="551" y="127"/>
                  </a:lnTo>
                  <a:lnTo>
                    <a:pt x="551" y="127"/>
                  </a:lnTo>
                  <a:lnTo>
                    <a:pt x="564" y="127"/>
                  </a:lnTo>
                  <a:lnTo>
                    <a:pt x="577" y="132"/>
                  </a:lnTo>
                  <a:lnTo>
                    <a:pt x="577" y="132"/>
                  </a:lnTo>
                  <a:lnTo>
                    <a:pt x="602" y="132"/>
                  </a:lnTo>
                  <a:lnTo>
                    <a:pt x="602" y="132"/>
                  </a:lnTo>
                  <a:lnTo>
                    <a:pt x="627" y="132"/>
                  </a:lnTo>
                  <a:lnTo>
                    <a:pt x="627" y="132"/>
                  </a:lnTo>
                  <a:lnTo>
                    <a:pt x="651" y="132"/>
                  </a:lnTo>
                  <a:lnTo>
                    <a:pt x="651" y="132"/>
                  </a:lnTo>
                  <a:lnTo>
                    <a:pt x="670" y="132"/>
                  </a:lnTo>
                  <a:lnTo>
                    <a:pt x="670" y="132"/>
                  </a:lnTo>
                  <a:lnTo>
                    <a:pt x="695" y="132"/>
                  </a:lnTo>
                  <a:lnTo>
                    <a:pt x="695" y="132"/>
                  </a:lnTo>
                  <a:lnTo>
                    <a:pt x="707" y="132"/>
                  </a:lnTo>
                  <a:lnTo>
                    <a:pt x="720" y="136"/>
                  </a:lnTo>
                  <a:lnTo>
                    <a:pt x="720" y="136"/>
                  </a:lnTo>
                  <a:lnTo>
                    <a:pt x="745" y="136"/>
                  </a:lnTo>
                  <a:lnTo>
                    <a:pt x="745" y="136"/>
                  </a:lnTo>
                  <a:lnTo>
                    <a:pt x="770" y="136"/>
                  </a:lnTo>
                  <a:lnTo>
                    <a:pt x="770" y="136"/>
                  </a:lnTo>
                  <a:lnTo>
                    <a:pt x="788" y="136"/>
                  </a:lnTo>
                  <a:lnTo>
                    <a:pt x="788" y="136"/>
                  </a:lnTo>
                  <a:lnTo>
                    <a:pt x="813" y="136"/>
                  </a:lnTo>
                  <a:lnTo>
                    <a:pt x="813" y="136"/>
                  </a:lnTo>
                  <a:lnTo>
                    <a:pt x="838" y="136"/>
                  </a:lnTo>
                  <a:lnTo>
                    <a:pt x="838" y="136"/>
                  </a:lnTo>
                  <a:lnTo>
                    <a:pt x="863" y="136"/>
                  </a:lnTo>
                  <a:lnTo>
                    <a:pt x="863" y="136"/>
                  </a:lnTo>
                  <a:lnTo>
                    <a:pt x="882" y="136"/>
                  </a:lnTo>
                  <a:lnTo>
                    <a:pt x="882" y="136"/>
                  </a:lnTo>
                  <a:lnTo>
                    <a:pt x="907" y="136"/>
                  </a:lnTo>
                  <a:lnTo>
                    <a:pt x="907" y="136"/>
                  </a:lnTo>
                  <a:lnTo>
                    <a:pt x="932" y="136"/>
                  </a:lnTo>
                  <a:lnTo>
                    <a:pt x="914" y="136"/>
                  </a:lnTo>
                  <a:lnTo>
                    <a:pt x="914" y="136"/>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sp>
          <p:nvSpPr>
            <p:cNvPr id="26656" name="Freeform 32"/>
            <p:cNvSpPr>
              <a:spLocks/>
            </p:cNvSpPr>
            <p:nvPr/>
          </p:nvSpPr>
          <p:spPr bwMode="auto">
            <a:xfrm>
              <a:off x="764" y="2915"/>
              <a:ext cx="933" cy="137"/>
            </a:xfrm>
            <a:custGeom>
              <a:avLst/>
              <a:gdLst/>
              <a:ahLst/>
              <a:cxnLst>
                <a:cxn ang="0">
                  <a:pos x="918" y="136"/>
                </a:cxn>
                <a:cxn ang="0">
                  <a:pos x="932" y="0"/>
                </a:cxn>
                <a:cxn ang="0">
                  <a:pos x="897" y="12"/>
                </a:cxn>
                <a:cxn ang="0">
                  <a:pos x="872" y="26"/>
                </a:cxn>
                <a:cxn ang="0">
                  <a:pos x="848" y="35"/>
                </a:cxn>
                <a:cxn ang="0">
                  <a:pos x="835" y="39"/>
                </a:cxn>
                <a:cxn ang="0">
                  <a:pos x="822" y="48"/>
                </a:cxn>
                <a:cxn ang="0">
                  <a:pos x="803" y="57"/>
                </a:cxn>
                <a:cxn ang="0">
                  <a:pos x="779" y="66"/>
                </a:cxn>
                <a:cxn ang="0">
                  <a:pos x="754" y="74"/>
                </a:cxn>
                <a:cxn ang="0">
                  <a:pos x="729" y="79"/>
                </a:cxn>
                <a:cxn ang="0">
                  <a:pos x="704" y="87"/>
                </a:cxn>
                <a:cxn ang="0">
                  <a:pos x="686" y="92"/>
                </a:cxn>
                <a:cxn ang="0">
                  <a:pos x="661" y="96"/>
                </a:cxn>
                <a:cxn ang="0">
                  <a:pos x="635" y="101"/>
                </a:cxn>
                <a:cxn ang="0">
                  <a:pos x="611" y="105"/>
                </a:cxn>
                <a:cxn ang="0">
                  <a:pos x="592" y="110"/>
                </a:cxn>
                <a:cxn ang="0">
                  <a:pos x="567" y="114"/>
                </a:cxn>
                <a:cxn ang="0">
                  <a:pos x="542" y="118"/>
                </a:cxn>
                <a:cxn ang="0">
                  <a:pos x="517" y="118"/>
                </a:cxn>
                <a:cxn ang="0">
                  <a:pos x="492" y="123"/>
                </a:cxn>
                <a:cxn ang="0">
                  <a:pos x="474" y="123"/>
                </a:cxn>
                <a:cxn ang="0">
                  <a:pos x="462" y="123"/>
                </a:cxn>
                <a:cxn ang="0">
                  <a:pos x="449" y="127"/>
                </a:cxn>
                <a:cxn ang="0">
                  <a:pos x="424" y="127"/>
                </a:cxn>
                <a:cxn ang="0">
                  <a:pos x="399" y="127"/>
                </a:cxn>
                <a:cxn ang="0">
                  <a:pos x="380" y="127"/>
                </a:cxn>
                <a:cxn ang="0">
                  <a:pos x="355" y="132"/>
                </a:cxn>
                <a:cxn ang="0">
                  <a:pos x="330" y="132"/>
                </a:cxn>
                <a:cxn ang="0">
                  <a:pos x="305" y="132"/>
                </a:cxn>
                <a:cxn ang="0">
                  <a:pos x="281" y="132"/>
                </a:cxn>
                <a:cxn ang="0">
                  <a:pos x="262" y="132"/>
                </a:cxn>
                <a:cxn ang="0">
                  <a:pos x="237" y="132"/>
                </a:cxn>
                <a:cxn ang="0">
                  <a:pos x="225" y="132"/>
                </a:cxn>
                <a:cxn ang="0">
                  <a:pos x="212" y="136"/>
                </a:cxn>
                <a:cxn ang="0">
                  <a:pos x="187" y="136"/>
                </a:cxn>
                <a:cxn ang="0">
                  <a:pos x="162" y="136"/>
                </a:cxn>
                <a:cxn ang="0">
                  <a:pos x="144" y="136"/>
                </a:cxn>
                <a:cxn ang="0">
                  <a:pos x="118" y="136"/>
                </a:cxn>
                <a:cxn ang="0">
                  <a:pos x="93" y="136"/>
                </a:cxn>
                <a:cxn ang="0">
                  <a:pos x="69" y="136"/>
                </a:cxn>
                <a:cxn ang="0">
                  <a:pos x="50" y="136"/>
                </a:cxn>
                <a:cxn ang="0">
                  <a:pos x="25" y="136"/>
                </a:cxn>
                <a:cxn ang="0">
                  <a:pos x="18" y="136"/>
                </a:cxn>
              </a:cxnLst>
              <a:rect l="0" t="0" r="r" b="b"/>
              <a:pathLst>
                <a:path w="933" h="137">
                  <a:moveTo>
                    <a:pt x="18" y="136"/>
                  </a:moveTo>
                  <a:lnTo>
                    <a:pt x="918" y="136"/>
                  </a:lnTo>
                  <a:lnTo>
                    <a:pt x="932" y="132"/>
                  </a:lnTo>
                  <a:lnTo>
                    <a:pt x="932" y="0"/>
                  </a:lnTo>
                  <a:lnTo>
                    <a:pt x="916" y="0"/>
                  </a:lnTo>
                  <a:lnTo>
                    <a:pt x="897" y="12"/>
                  </a:lnTo>
                  <a:lnTo>
                    <a:pt x="897" y="12"/>
                  </a:lnTo>
                  <a:lnTo>
                    <a:pt x="872" y="26"/>
                  </a:lnTo>
                  <a:lnTo>
                    <a:pt x="872" y="26"/>
                  </a:lnTo>
                  <a:lnTo>
                    <a:pt x="848" y="35"/>
                  </a:lnTo>
                  <a:lnTo>
                    <a:pt x="848" y="35"/>
                  </a:lnTo>
                  <a:lnTo>
                    <a:pt x="835" y="39"/>
                  </a:lnTo>
                  <a:lnTo>
                    <a:pt x="822" y="48"/>
                  </a:lnTo>
                  <a:lnTo>
                    <a:pt x="822" y="48"/>
                  </a:lnTo>
                  <a:lnTo>
                    <a:pt x="803" y="57"/>
                  </a:lnTo>
                  <a:lnTo>
                    <a:pt x="803" y="57"/>
                  </a:lnTo>
                  <a:lnTo>
                    <a:pt x="779" y="66"/>
                  </a:lnTo>
                  <a:lnTo>
                    <a:pt x="779" y="66"/>
                  </a:lnTo>
                  <a:lnTo>
                    <a:pt x="754" y="74"/>
                  </a:lnTo>
                  <a:lnTo>
                    <a:pt x="754" y="74"/>
                  </a:lnTo>
                  <a:lnTo>
                    <a:pt x="729" y="79"/>
                  </a:lnTo>
                  <a:lnTo>
                    <a:pt x="729" y="79"/>
                  </a:lnTo>
                  <a:lnTo>
                    <a:pt x="704" y="87"/>
                  </a:lnTo>
                  <a:lnTo>
                    <a:pt x="704" y="87"/>
                  </a:lnTo>
                  <a:lnTo>
                    <a:pt x="686" y="92"/>
                  </a:lnTo>
                  <a:lnTo>
                    <a:pt x="686" y="92"/>
                  </a:lnTo>
                  <a:lnTo>
                    <a:pt x="661" y="96"/>
                  </a:lnTo>
                  <a:lnTo>
                    <a:pt x="661" y="96"/>
                  </a:lnTo>
                  <a:lnTo>
                    <a:pt x="635" y="101"/>
                  </a:lnTo>
                  <a:lnTo>
                    <a:pt x="635" y="101"/>
                  </a:lnTo>
                  <a:lnTo>
                    <a:pt x="611" y="105"/>
                  </a:lnTo>
                  <a:lnTo>
                    <a:pt x="611" y="105"/>
                  </a:lnTo>
                  <a:lnTo>
                    <a:pt x="592" y="110"/>
                  </a:lnTo>
                  <a:lnTo>
                    <a:pt x="592" y="110"/>
                  </a:lnTo>
                  <a:lnTo>
                    <a:pt x="567" y="114"/>
                  </a:lnTo>
                  <a:lnTo>
                    <a:pt x="567" y="114"/>
                  </a:lnTo>
                  <a:lnTo>
                    <a:pt x="542" y="118"/>
                  </a:lnTo>
                  <a:lnTo>
                    <a:pt x="542" y="118"/>
                  </a:lnTo>
                  <a:lnTo>
                    <a:pt x="517" y="118"/>
                  </a:lnTo>
                  <a:lnTo>
                    <a:pt x="517" y="118"/>
                  </a:lnTo>
                  <a:lnTo>
                    <a:pt x="505" y="118"/>
                  </a:lnTo>
                  <a:lnTo>
                    <a:pt x="492" y="123"/>
                  </a:lnTo>
                  <a:lnTo>
                    <a:pt x="492" y="123"/>
                  </a:lnTo>
                  <a:lnTo>
                    <a:pt x="474" y="123"/>
                  </a:lnTo>
                  <a:lnTo>
                    <a:pt x="474" y="123"/>
                  </a:lnTo>
                  <a:lnTo>
                    <a:pt x="462" y="123"/>
                  </a:lnTo>
                  <a:lnTo>
                    <a:pt x="449" y="127"/>
                  </a:lnTo>
                  <a:lnTo>
                    <a:pt x="449" y="127"/>
                  </a:lnTo>
                  <a:lnTo>
                    <a:pt x="424" y="127"/>
                  </a:lnTo>
                  <a:lnTo>
                    <a:pt x="424" y="127"/>
                  </a:lnTo>
                  <a:lnTo>
                    <a:pt x="399" y="127"/>
                  </a:lnTo>
                  <a:lnTo>
                    <a:pt x="399" y="127"/>
                  </a:lnTo>
                  <a:lnTo>
                    <a:pt x="380" y="127"/>
                  </a:lnTo>
                  <a:lnTo>
                    <a:pt x="380" y="127"/>
                  </a:lnTo>
                  <a:lnTo>
                    <a:pt x="368" y="127"/>
                  </a:lnTo>
                  <a:lnTo>
                    <a:pt x="355" y="132"/>
                  </a:lnTo>
                  <a:lnTo>
                    <a:pt x="355" y="132"/>
                  </a:lnTo>
                  <a:lnTo>
                    <a:pt x="330" y="132"/>
                  </a:lnTo>
                  <a:lnTo>
                    <a:pt x="330" y="132"/>
                  </a:lnTo>
                  <a:lnTo>
                    <a:pt x="305" y="132"/>
                  </a:lnTo>
                  <a:lnTo>
                    <a:pt x="305" y="132"/>
                  </a:lnTo>
                  <a:lnTo>
                    <a:pt x="281" y="132"/>
                  </a:lnTo>
                  <a:lnTo>
                    <a:pt x="281" y="132"/>
                  </a:lnTo>
                  <a:lnTo>
                    <a:pt x="262" y="132"/>
                  </a:lnTo>
                  <a:lnTo>
                    <a:pt x="262" y="132"/>
                  </a:lnTo>
                  <a:lnTo>
                    <a:pt x="237" y="132"/>
                  </a:lnTo>
                  <a:lnTo>
                    <a:pt x="237" y="132"/>
                  </a:lnTo>
                  <a:lnTo>
                    <a:pt x="225" y="132"/>
                  </a:lnTo>
                  <a:lnTo>
                    <a:pt x="212" y="136"/>
                  </a:lnTo>
                  <a:lnTo>
                    <a:pt x="212" y="136"/>
                  </a:lnTo>
                  <a:lnTo>
                    <a:pt x="187" y="136"/>
                  </a:lnTo>
                  <a:lnTo>
                    <a:pt x="187" y="136"/>
                  </a:lnTo>
                  <a:lnTo>
                    <a:pt x="162" y="136"/>
                  </a:lnTo>
                  <a:lnTo>
                    <a:pt x="162" y="136"/>
                  </a:lnTo>
                  <a:lnTo>
                    <a:pt x="144" y="136"/>
                  </a:lnTo>
                  <a:lnTo>
                    <a:pt x="144" y="136"/>
                  </a:lnTo>
                  <a:lnTo>
                    <a:pt x="118" y="136"/>
                  </a:lnTo>
                  <a:lnTo>
                    <a:pt x="118" y="136"/>
                  </a:lnTo>
                  <a:lnTo>
                    <a:pt x="93" y="136"/>
                  </a:lnTo>
                  <a:lnTo>
                    <a:pt x="93" y="136"/>
                  </a:lnTo>
                  <a:lnTo>
                    <a:pt x="69" y="136"/>
                  </a:lnTo>
                  <a:lnTo>
                    <a:pt x="69" y="136"/>
                  </a:lnTo>
                  <a:lnTo>
                    <a:pt x="50" y="136"/>
                  </a:lnTo>
                  <a:lnTo>
                    <a:pt x="50" y="136"/>
                  </a:lnTo>
                  <a:lnTo>
                    <a:pt x="25" y="136"/>
                  </a:lnTo>
                  <a:lnTo>
                    <a:pt x="25" y="136"/>
                  </a:lnTo>
                  <a:lnTo>
                    <a:pt x="0" y="136"/>
                  </a:lnTo>
                  <a:lnTo>
                    <a:pt x="18" y="136"/>
                  </a:lnTo>
                  <a:lnTo>
                    <a:pt x="18" y="136"/>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sp>
          <p:nvSpPr>
            <p:cNvPr id="26657" name="Freeform 33"/>
            <p:cNvSpPr>
              <a:spLocks/>
            </p:cNvSpPr>
            <p:nvPr/>
          </p:nvSpPr>
          <p:spPr bwMode="auto">
            <a:xfrm>
              <a:off x="1750" y="1902"/>
              <a:ext cx="1846" cy="1155"/>
            </a:xfrm>
            <a:custGeom>
              <a:avLst/>
              <a:gdLst/>
              <a:ahLst/>
              <a:cxnLst>
                <a:cxn ang="0">
                  <a:pos x="1836" y="1154"/>
                </a:cxn>
                <a:cxn ang="0">
                  <a:pos x="1812" y="9"/>
                </a:cxn>
                <a:cxn ang="0">
                  <a:pos x="1788" y="17"/>
                </a:cxn>
                <a:cxn ang="0">
                  <a:pos x="1744" y="45"/>
                </a:cxn>
                <a:cxn ang="0">
                  <a:pos x="1719" y="63"/>
                </a:cxn>
                <a:cxn ang="0">
                  <a:pos x="1669" y="104"/>
                </a:cxn>
                <a:cxn ang="0">
                  <a:pos x="1650" y="130"/>
                </a:cxn>
                <a:cxn ang="0">
                  <a:pos x="1601" y="185"/>
                </a:cxn>
                <a:cxn ang="0">
                  <a:pos x="1576" y="212"/>
                </a:cxn>
                <a:cxn ang="0">
                  <a:pos x="1532" y="277"/>
                </a:cxn>
                <a:cxn ang="0">
                  <a:pos x="1507" y="312"/>
                </a:cxn>
                <a:cxn ang="0">
                  <a:pos x="1457" y="380"/>
                </a:cxn>
                <a:cxn ang="0">
                  <a:pos x="1438" y="411"/>
                </a:cxn>
                <a:cxn ang="0">
                  <a:pos x="1389" y="485"/>
                </a:cxn>
                <a:cxn ang="0">
                  <a:pos x="1364" y="521"/>
                </a:cxn>
                <a:cxn ang="0">
                  <a:pos x="1320" y="589"/>
                </a:cxn>
                <a:cxn ang="0">
                  <a:pos x="1296" y="620"/>
                </a:cxn>
                <a:cxn ang="0">
                  <a:pos x="1245" y="684"/>
                </a:cxn>
                <a:cxn ang="0">
                  <a:pos x="1227" y="715"/>
                </a:cxn>
                <a:cxn ang="0">
                  <a:pos x="1177" y="775"/>
                </a:cxn>
                <a:cxn ang="0">
                  <a:pos x="1152" y="802"/>
                </a:cxn>
                <a:cxn ang="0">
                  <a:pos x="1108" y="856"/>
                </a:cxn>
                <a:cxn ang="0">
                  <a:pos x="1083" y="879"/>
                </a:cxn>
                <a:cxn ang="0">
                  <a:pos x="1034" y="920"/>
                </a:cxn>
                <a:cxn ang="0">
                  <a:pos x="1015" y="943"/>
                </a:cxn>
                <a:cxn ang="0">
                  <a:pos x="965" y="978"/>
                </a:cxn>
                <a:cxn ang="0">
                  <a:pos x="940" y="992"/>
                </a:cxn>
                <a:cxn ang="0">
                  <a:pos x="915" y="1011"/>
                </a:cxn>
                <a:cxn ang="0">
                  <a:pos x="872" y="1038"/>
                </a:cxn>
                <a:cxn ang="0">
                  <a:pos x="846" y="1047"/>
                </a:cxn>
                <a:cxn ang="0">
                  <a:pos x="822" y="1060"/>
                </a:cxn>
                <a:cxn ang="0">
                  <a:pos x="778" y="1078"/>
                </a:cxn>
                <a:cxn ang="0">
                  <a:pos x="753" y="1088"/>
                </a:cxn>
                <a:cxn ang="0">
                  <a:pos x="704" y="1101"/>
                </a:cxn>
                <a:cxn ang="0">
                  <a:pos x="685" y="1106"/>
                </a:cxn>
                <a:cxn ang="0">
                  <a:pos x="635" y="1114"/>
                </a:cxn>
                <a:cxn ang="0">
                  <a:pos x="610" y="1119"/>
                </a:cxn>
                <a:cxn ang="0">
                  <a:pos x="566" y="1128"/>
                </a:cxn>
                <a:cxn ang="0">
                  <a:pos x="541" y="1132"/>
                </a:cxn>
                <a:cxn ang="0">
                  <a:pos x="504" y="1132"/>
                </a:cxn>
                <a:cxn ang="0">
                  <a:pos x="473" y="1138"/>
                </a:cxn>
                <a:cxn ang="0">
                  <a:pos x="448" y="1142"/>
                </a:cxn>
                <a:cxn ang="0">
                  <a:pos x="423" y="1142"/>
                </a:cxn>
                <a:cxn ang="0">
                  <a:pos x="373" y="1142"/>
                </a:cxn>
                <a:cxn ang="0">
                  <a:pos x="355" y="1146"/>
                </a:cxn>
                <a:cxn ang="0">
                  <a:pos x="330" y="1146"/>
                </a:cxn>
                <a:cxn ang="0">
                  <a:pos x="280" y="1146"/>
                </a:cxn>
                <a:cxn ang="0">
                  <a:pos x="261" y="1146"/>
                </a:cxn>
                <a:cxn ang="0">
                  <a:pos x="224" y="1146"/>
                </a:cxn>
                <a:cxn ang="0">
                  <a:pos x="186" y="1150"/>
                </a:cxn>
                <a:cxn ang="0">
                  <a:pos x="162" y="1150"/>
                </a:cxn>
                <a:cxn ang="0">
                  <a:pos x="117" y="1150"/>
                </a:cxn>
                <a:cxn ang="0">
                  <a:pos x="93" y="1150"/>
                </a:cxn>
                <a:cxn ang="0">
                  <a:pos x="49" y="1150"/>
                </a:cxn>
                <a:cxn ang="0">
                  <a:pos x="24" y="1150"/>
                </a:cxn>
                <a:cxn ang="0">
                  <a:pos x="53" y="1150"/>
                </a:cxn>
              </a:cxnLst>
              <a:rect l="0" t="0" r="r" b="b"/>
              <a:pathLst>
                <a:path w="1846" h="1155">
                  <a:moveTo>
                    <a:pt x="53" y="1150"/>
                  </a:moveTo>
                  <a:lnTo>
                    <a:pt x="1845" y="1150"/>
                  </a:lnTo>
                  <a:lnTo>
                    <a:pt x="1836" y="1154"/>
                  </a:lnTo>
                  <a:lnTo>
                    <a:pt x="1836" y="6"/>
                  </a:lnTo>
                  <a:lnTo>
                    <a:pt x="1837" y="0"/>
                  </a:lnTo>
                  <a:lnTo>
                    <a:pt x="1812" y="9"/>
                  </a:lnTo>
                  <a:lnTo>
                    <a:pt x="1812" y="9"/>
                  </a:lnTo>
                  <a:lnTo>
                    <a:pt x="1788" y="17"/>
                  </a:lnTo>
                  <a:lnTo>
                    <a:pt x="1788" y="17"/>
                  </a:lnTo>
                  <a:lnTo>
                    <a:pt x="1769" y="31"/>
                  </a:lnTo>
                  <a:lnTo>
                    <a:pt x="1769" y="31"/>
                  </a:lnTo>
                  <a:lnTo>
                    <a:pt x="1744" y="45"/>
                  </a:lnTo>
                  <a:lnTo>
                    <a:pt x="1744" y="45"/>
                  </a:lnTo>
                  <a:lnTo>
                    <a:pt x="1719" y="63"/>
                  </a:lnTo>
                  <a:lnTo>
                    <a:pt x="1719" y="63"/>
                  </a:lnTo>
                  <a:lnTo>
                    <a:pt x="1695" y="82"/>
                  </a:lnTo>
                  <a:lnTo>
                    <a:pt x="1695" y="82"/>
                  </a:lnTo>
                  <a:lnTo>
                    <a:pt x="1669" y="104"/>
                  </a:lnTo>
                  <a:lnTo>
                    <a:pt x="1669" y="104"/>
                  </a:lnTo>
                  <a:lnTo>
                    <a:pt x="1650" y="130"/>
                  </a:lnTo>
                  <a:lnTo>
                    <a:pt x="1650" y="130"/>
                  </a:lnTo>
                  <a:lnTo>
                    <a:pt x="1626" y="158"/>
                  </a:lnTo>
                  <a:lnTo>
                    <a:pt x="1626" y="158"/>
                  </a:lnTo>
                  <a:lnTo>
                    <a:pt x="1601" y="185"/>
                  </a:lnTo>
                  <a:lnTo>
                    <a:pt x="1601" y="185"/>
                  </a:lnTo>
                  <a:lnTo>
                    <a:pt x="1576" y="212"/>
                  </a:lnTo>
                  <a:lnTo>
                    <a:pt x="1576" y="212"/>
                  </a:lnTo>
                  <a:lnTo>
                    <a:pt x="1557" y="244"/>
                  </a:lnTo>
                  <a:lnTo>
                    <a:pt x="1557" y="244"/>
                  </a:lnTo>
                  <a:lnTo>
                    <a:pt x="1532" y="277"/>
                  </a:lnTo>
                  <a:lnTo>
                    <a:pt x="1532" y="277"/>
                  </a:lnTo>
                  <a:lnTo>
                    <a:pt x="1507" y="312"/>
                  </a:lnTo>
                  <a:lnTo>
                    <a:pt x="1507" y="312"/>
                  </a:lnTo>
                  <a:lnTo>
                    <a:pt x="1482" y="344"/>
                  </a:lnTo>
                  <a:lnTo>
                    <a:pt x="1482" y="344"/>
                  </a:lnTo>
                  <a:lnTo>
                    <a:pt x="1457" y="380"/>
                  </a:lnTo>
                  <a:lnTo>
                    <a:pt x="1457" y="380"/>
                  </a:lnTo>
                  <a:lnTo>
                    <a:pt x="1438" y="411"/>
                  </a:lnTo>
                  <a:lnTo>
                    <a:pt x="1438" y="411"/>
                  </a:lnTo>
                  <a:lnTo>
                    <a:pt x="1414" y="448"/>
                  </a:lnTo>
                  <a:lnTo>
                    <a:pt x="1414" y="448"/>
                  </a:lnTo>
                  <a:lnTo>
                    <a:pt x="1389" y="485"/>
                  </a:lnTo>
                  <a:lnTo>
                    <a:pt x="1389" y="485"/>
                  </a:lnTo>
                  <a:lnTo>
                    <a:pt x="1364" y="521"/>
                  </a:lnTo>
                  <a:lnTo>
                    <a:pt x="1364" y="521"/>
                  </a:lnTo>
                  <a:lnTo>
                    <a:pt x="1345" y="552"/>
                  </a:lnTo>
                  <a:lnTo>
                    <a:pt x="1345" y="552"/>
                  </a:lnTo>
                  <a:lnTo>
                    <a:pt x="1320" y="589"/>
                  </a:lnTo>
                  <a:lnTo>
                    <a:pt x="1320" y="589"/>
                  </a:lnTo>
                  <a:lnTo>
                    <a:pt x="1296" y="620"/>
                  </a:lnTo>
                  <a:lnTo>
                    <a:pt x="1296" y="620"/>
                  </a:lnTo>
                  <a:lnTo>
                    <a:pt x="1270" y="652"/>
                  </a:lnTo>
                  <a:lnTo>
                    <a:pt x="1270" y="652"/>
                  </a:lnTo>
                  <a:lnTo>
                    <a:pt x="1245" y="684"/>
                  </a:lnTo>
                  <a:lnTo>
                    <a:pt x="1245" y="684"/>
                  </a:lnTo>
                  <a:lnTo>
                    <a:pt x="1227" y="715"/>
                  </a:lnTo>
                  <a:lnTo>
                    <a:pt x="1227" y="715"/>
                  </a:lnTo>
                  <a:lnTo>
                    <a:pt x="1202" y="748"/>
                  </a:lnTo>
                  <a:lnTo>
                    <a:pt x="1202" y="748"/>
                  </a:lnTo>
                  <a:lnTo>
                    <a:pt x="1177" y="775"/>
                  </a:lnTo>
                  <a:lnTo>
                    <a:pt x="1177" y="775"/>
                  </a:lnTo>
                  <a:lnTo>
                    <a:pt x="1152" y="802"/>
                  </a:lnTo>
                  <a:lnTo>
                    <a:pt x="1152" y="802"/>
                  </a:lnTo>
                  <a:lnTo>
                    <a:pt x="1127" y="829"/>
                  </a:lnTo>
                  <a:lnTo>
                    <a:pt x="1127" y="829"/>
                  </a:lnTo>
                  <a:lnTo>
                    <a:pt x="1108" y="856"/>
                  </a:lnTo>
                  <a:lnTo>
                    <a:pt x="1108" y="856"/>
                  </a:lnTo>
                  <a:lnTo>
                    <a:pt x="1083" y="879"/>
                  </a:lnTo>
                  <a:lnTo>
                    <a:pt x="1083" y="879"/>
                  </a:lnTo>
                  <a:lnTo>
                    <a:pt x="1059" y="901"/>
                  </a:lnTo>
                  <a:lnTo>
                    <a:pt x="1059" y="901"/>
                  </a:lnTo>
                  <a:lnTo>
                    <a:pt x="1034" y="920"/>
                  </a:lnTo>
                  <a:lnTo>
                    <a:pt x="1034" y="920"/>
                  </a:lnTo>
                  <a:lnTo>
                    <a:pt x="1015" y="943"/>
                  </a:lnTo>
                  <a:lnTo>
                    <a:pt x="1015" y="943"/>
                  </a:lnTo>
                  <a:lnTo>
                    <a:pt x="990" y="960"/>
                  </a:lnTo>
                  <a:lnTo>
                    <a:pt x="990" y="960"/>
                  </a:lnTo>
                  <a:lnTo>
                    <a:pt x="965" y="978"/>
                  </a:lnTo>
                  <a:lnTo>
                    <a:pt x="965" y="978"/>
                  </a:lnTo>
                  <a:lnTo>
                    <a:pt x="940" y="992"/>
                  </a:lnTo>
                  <a:lnTo>
                    <a:pt x="940" y="992"/>
                  </a:lnTo>
                  <a:lnTo>
                    <a:pt x="928" y="1001"/>
                  </a:lnTo>
                  <a:lnTo>
                    <a:pt x="915" y="1011"/>
                  </a:lnTo>
                  <a:lnTo>
                    <a:pt x="915" y="1011"/>
                  </a:lnTo>
                  <a:lnTo>
                    <a:pt x="897" y="1024"/>
                  </a:lnTo>
                  <a:lnTo>
                    <a:pt x="897" y="1024"/>
                  </a:lnTo>
                  <a:lnTo>
                    <a:pt x="872" y="1038"/>
                  </a:lnTo>
                  <a:lnTo>
                    <a:pt x="872" y="1038"/>
                  </a:lnTo>
                  <a:lnTo>
                    <a:pt x="846" y="1047"/>
                  </a:lnTo>
                  <a:lnTo>
                    <a:pt x="846" y="1047"/>
                  </a:lnTo>
                  <a:lnTo>
                    <a:pt x="834" y="1050"/>
                  </a:lnTo>
                  <a:lnTo>
                    <a:pt x="822" y="1060"/>
                  </a:lnTo>
                  <a:lnTo>
                    <a:pt x="822" y="1060"/>
                  </a:lnTo>
                  <a:lnTo>
                    <a:pt x="803" y="1069"/>
                  </a:lnTo>
                  <a:lnTo>
                    <a:pt x="803" y="1069"/>
                  </a:lnTo>
                  <a:lnTo>
                    <a:pt x="778" y="1078"/>
                  </a:lnTo>
                  <a:lnTo>
                    <a:pt x="778" y="1078"/>
                  </a:lnTo>
                  <a:lnTo>
                    <a:pt x="753" y="1088"/>
                  </a:lnTo>
                  <a:lnTo>
                    <a:pt x="753" y="1088"/>
                  </a:lnTo>
                  <a:lnTo>
                    <a:pt x="729" y="1092"/>
                  </a:lnTo>
                  <a:lnTo>
                    <a:pt x="729" y="1092"/>
                  </a:lnTo>
                  <a:lnTo>
                    <a:pt x="704" y="1101"/>
                  </a:lnTo>
                  <a:lnTo>
                    <a:pt x="704" y="1101"/>
                  </a:lnTo>
                  <a:lnTo>
                    <a:pt x="685" y="1106"/>
                  </a:lnTo>
                  <a:lnTo>
                    <a:pt x="685" y="1106"/>
                  </a:lnTo>
                  <a:lnTo>
                    <a:pt x="660" y="1110"/>
                  </a:lnTo>
                  <a:lnTo>
                    <a:pt x="660" y="1110"/>
                  </a:lnTo>
                  <a:lnTo>
                    <a:pt x="635" y="1114"/>
                  </a:lnTo>
                  <a:lnTo>
                    <a:pt x="635" y="1114"/>
                  </a:lnTo>
                  <a:lnTo>
                    <a:pt x="610" y="1119"/>
                  </a:lnTo>
                  <a:lnTo>
                    <a:pt x="610" y="1119"/>
                  </a:lnTo>
                  <a:lnTo>
                    <a:pt x="592" y="1124"/>
                  </a:lnTo>
                  <a:lnTo>
                    <a:pt x="592" y="1124"/>
                  </a:lnTo>
                  <a:lnTo>
                    <a:pt x="566" y="1128"/>
                  </a:lnTo>
                  <a:lnTo>
                    <a:pt x="566" y="1128"/>
                  </a:lnTo>
                  <a:lnTo>
                    <a:pt x="541" y="1132"/>
                  </a:lnTo>
                  <a:lnTo>
                    <a:pt x="541" y="1132"/>
                  </a:lnTo>
                  <a:lnTo>
                    <a:pt x="516" y="1132"/>
                  </a:lnTo>
                  <a:lnTo>
                    <a:pt x="516" y="1132"/>
                  </a:lnTo>
                  <a:lnTo>
                    <a:pt x="504" y="1132"/>
                  </a:lnTo>
                  <a:lnTo>
                    <a:pt x="491" y="1138"/>
                  </a:lnTo>
                  <a:lnTo>
                    <a:pt x="491" y="1138"/>
                  </a:lnTo>
                  <a:lnTo>
                    <a:pt x="473" y="1138"/>
                  </a:lnTo>
                  <a:lnTo>
                    <a:pt x="473" y="1138"/>
                  </a:lnTo>
                  <a:lnTo>
                    <a:pt x="460" y="1138"/>
                  </a:lnTo>
                  <a:lnTo>
                    <a:pt x="448" y="1142"/>
                  </a:lnTo>
                  <a:lnTo>
                    <a:pt x="448" y="1142"/>
                  </a:lnTo>
                  <a:lnTo>
                    <a:pt x="423" y="1142"/>
                  </a:lnTo>
                  <a:lnTo>
                    <a:pt x="423" y="1142"/>
                  </a:lnTo>
                  <a:lnTo>
                    <a:pt x="398" y="1142"/>
                  </a:lnTo>
                  <a:lnTo>
                    <a:pt x="398" y="1142"/>
                  </a:lnTo>
                  <a:lnTo>
                    <a:pt x="373" y="1142"/>
                  </a:lnTo>
                  <a:lnTo>
                    <a:pt x="373" y="1142"/>
                  </a:lnTo>
                  <a:lnTo>
                    <a:pt x="361" y="1142"/>
                  </a:lnTo>
                  <a:lnTo>
                    <a:pt x="355" y="1146"/>
                  </a:lnTo>
                  <a:lnTo>
                    <a:pt x="355" y="1146"/>
                  </a:lnTo>
                  <a:lnTo>
                    <a:pt x="330" y="1146"/>
                  </a:lnTo>
                  <a:lnTo>
                    <a:pt x="330" y="1146"/>
                  </a:lnTo>
                  <a:lnTo>
                    <a:pt x="305" y="1146"/>
                  </a:lnTo>
                  <a:lnTo>
                    <a:pt x="305" y="1146"/>
                  </a:lnTo>
                  <a:lnTo>
                    <a:pt x="280" y="1146"/>
                  </a:lnTo>
                  <a:lnTo>
                    <a:pt x="280" y="1146"/>
                  </a:lnTo>
                  <a:lnTo>
                    <a:pt x="261" y="1146"/>
                  </a:lnTo>
                  <a:lnTo>
                    <a:pt x="261" y="1146"/>
                  </a:lnTo>
                  <a:lnTo>
                    <a:pt x="236" y="1146"/>
                  </a:lnTo>
                  <a:lnTo>
                    <a:pt x="236" y="1146"/>
                  </a:lnTo>
                  <a:lnTo>
                    <a:pt x="224" y="1146"/>
                  </a:lnTo>
                  <a:lnTo>
                    <a:pt x="211" y="1150"/>
                  </a:lnTo>
                  <a:lnTo>
                    <a:pt x="211" y="1150"/>
                  </a:lnTo>
                  <a:lnTo>
                    <a:pt x="186" y="1150"/>
                  </a:lnTo>
                  <a:lnTo>
                    <a:pt x="186" y="1150"/>
                  </a:lnTo>
                  <a:lnTo>
                    <a:pt x="162" y="1150"/>
                  </a:lnTo>
                  <a:lnTo>
                    <a:pt x="162" y="1150"/>
                  </a:lnTo>
                  <a:lnTo>
                    <a:pt x="142" y="1150"/>
                  </a:lnTo>
                  <a:lnTo>
                    <a:pt x="142" y="1150"/>
                  </a:lnTo>
                  <a:lnTo>
                    <a:pt x="117" y="1150"/>
                  </a:lnTo>
                  <a:lnTo>
                    <a:pt x="117" y="1150"/>
                  </a:lnTo>
                  <a:lnTo>
                    <a:pt x="93" y="1150"/>
                  </a:lnTo>
                  <a:lnTo>
                    <a:pt x="93" y="1150"/>
                  </a:lnTo>
                  <a:lnTo>
                    <a:pt x="68" y="1150"/>
                  </a:lnTo>
                  <a:lnTo>
                    <a:pt x="68" y="1150"/>
                  </a:lnTo>
                  <a:lnTo>
                    <a:pt x="49" y="1150"/>
                  </a:lnTo>
                  <a:lnTo>
                    <a:pt x="49" y="1150"/>
                  </a:lnTo>
                  <a:lnTo>
                    <a:pt x="24" y="1150"/>
                  </a:lnTo>
                  <a:lnTo>
                    <a:pt x="24" y="1150"/>
                  </a:lnTo>
                  <a:lnTo>
                    <a:pt x="0" y="1150"/>
                  </a:lnTo>
                  <a:lnTo>
                    <a:pt x="53" y="1150"/>
                  </a:lnTo>
                  <a:lnTo>
                    <a:pt x="53" y="1150"/>
                  </a:lnTo>
                </a:path>
              </a:pathLst>
            </a:custGeom>
            <a:solidFill>
              <a:srgbClr val="C20041"/>
            </a:solidFill>
            <a:ln w="18772" cap="flat" cmpd="sng">
              <a:solidFill>
                <a:srgbClr val="000000"/>
              </a:solidFill>
              <a:prstDash val="solid"/>
              <a:round/>
              <a:headEnd type="none" w="med" len="med"/>
              <a:tailEnd type="none" w="med" len="med"/>
            </a:ln>
            <a:effectLst/>
          </p:spPr>
          <p:txBody>
            <a:bodyPr/>
            <a:lstStyle/>
            <a:p>
              <a:endParaRPr lang="en-US"/>
            </a:p>
          </p:txBody>
        </p:sp>
        <p:sp>
          <p:nvSpPr>
            <p:cNvPr id="26658" name="Freeform 34"/>
            <p:cNvSpPr>
              <a:spLocks/>
            </p:cNvSpPr>
            <p:nvPr/>
          </p:nvSpPr>
          <p:spPr bwMode="auto">
            <a:xfrm>
              <a:off x="1551" y="3623"/>
              <a:ext cx="2179" cy="1126"/>
            </a:xfrm>
            <a:custGeom>
              <a:avLst/>
              <a:gdLst/>
              <a:ahLst/>
              <a:cxnLst>
                <a:cxn ang="0">
                  <a:pos x="40" y="1125"/>
                </a:cxn>
                <a:cxn ang="0">
                  <a:pos x="83" y="1125"/>
                </a:cxn>
                <a:cxn ang="0">
                  <a:pos x="122" y="1125"/>
                </a:cxn>
                <a:cxn ang="0">
                  <a:pos x="152" y="1120"/>
                </a:cxn>
                <a:cxn ang="0">
                  <a:pos x="191" y="1120"/>
                </a:cxn>
                <a:cxn ang="0">
                  <a:pos x="231" y="1116"/>
                </a:cxn>
                <a:cxn ang="0">
                  <a:pos x="266" y="1112"/>
                </a:cxn>
                <a:cxn ang="0">
                  <a:pos x="299" y="1107"/>
                </a:cxn>
                <a:cxn ang="0">
                  <a:pos x="342" y="1099"/>
                </a:cxn>
                <a:cxn ang="0">
                  <a:pos x="382" y="1086"/>
                </a:cxn>
                <a:cxn ang="0">
                  <a:pos x="421" y="1067"/>
                </a:cxn>
                <a:cxn ang="0">
                  <a:pos x="465" y="1046"/>
                </a:cxn>
                <a:cxn ang="0">
                  <a:pos x="490" y="1024"/>
                </a:cxn>
                <a:cxn ang="0">
                  <a:pos x="529" y="988"/>
                </a:cxn>
                <a:cxn ang="0">
                  <a:pos x="573" y="939"/>
                </a:cxn>
                <a:cxn ang="0">
                  <a:pos x="612" y="882"/>
                </a:cxn>
                <a:cxn ang="0">
                  <a:pos x="652" y="812"/>
                </a:cxn>
                <a:cxn ang="0">
                  <a:pos x="695" y="732"/>
                </a:cxn>
                <a:cxn ang="0">
                  <a:pos x="734" y="640"/>
                </a:cxn>
                <a:cxn ang="0">
                  <a:pos x="778" y="543"/>
                </a:cxn>
                <a:cxn ang="0">
                  <a:pos x="818" y="441"/>
                </a:cxn>
                <a:cxn ang="0">
                  <a:pos x="857" y="340"/>
                </a:cxn>
                <a:cxn ang="0">
                  <a:pos x="900" y="243"/>
                </a:cxn>
                <a:cxn ang="0">
                  <a:pos x="940" y="159"/>
                </a:cxn>
                <a:cxn ang="0">
                  <a:pos x="980" y="84"/>
                </a:cxn>
                <a:cxn ang="0">
                  <a:pos x="1023" y="35"/>
                </a:cxn>
                <a:cxn ang="0">
                  <a:pos x="1062" y="4"/>
                </a:cxn>
                <a:cxn ang="0">
                  <a:pos x="1102" y="0"/>
                </a:cxn>
                <a:cxn ang="0">
                  <a:pos x="1144" y="22"/>
                </a:cxn>
                <a:cxn ang="0">
                  <a:pos x="1184" y="66"/>
                </a:cxn>
                <a:cxn ang="0">
                  <a:pos x="1224" y="133"/>
                </a:cxn>
                <a:cxn ang="0">
                  <a:pos x="1267" y="212"/>
                </a:cxn>
                <a:cxn ang="0">
                  <a:pos x="1307" y="309"/>
                </a:cxn>
                <a:cxn ang="0">
                  <a:pos x="1347" y="406"/>
                </a:cxn>
                <a:cxn ang="0">
                  <a:pos x="1390" y="511"/>
                </a:cxn>
                <a:cxn ang="0">
                  <a:pos x="1429" y="609"/>
                </a:cxn>
                <a:cxn ang="0">
                  <a:pos x="1469" y="702"/>
                </a:cxn>
                <a:cxn ang="0">
                  <a:pos x="1512" y="786"/>
                </a:cxn>
                <a:cxn ang="0">
                  <a:pos x="1551" y="860"/>
                </a:cxn>
                <a:cxn ang="0">
                  <a:pos x="1591" y="922"/>
                </a:cxn>
                <a:cxn ang="0">
                  <a:pos x="1634" y="971"/>
                </a:cxn>
                <a:cxn ang="0">
                  <a:pos x="1659" y="1001"/>
                </a:cxn>
                <a:cxn ang="0">
                  <a:pos x="1703" y="1037"/>
                </a:cxn>
                <a:cxn ang="0">
                  <a:pos x="1742" y="1063"/>
                </a:cxn>
                <a:cxn ang="0">
                  <a:pos x="1782" y="1081"/>
                </a:cxn>
                <a:cxn ang="0">
                  <a:pos x="1825" y="1094"/>
                </a:cxn>
                <a:cxn ang="0">
                  <a:pos x="1864" y="1107"/>
                </a:cxn>
                <a:cxn ang="0">
                  <a:pos x="1894" y="1112"/>
                </a:cxn>
                <a:cxn ang="0">
                  <a:pos x="1933" y="1116"/>
                </a:cxn>
                <a:cxn ang="0">
                  <a:pos x="1965" y="1116"/>
                </a:cxn>
                <a:cxn ang="0">
                  <a:pos x="2001" y="1120"/>
                </a:cxn>
                <a:cxn ang="0">
                  <a:pos x="2041" y="1120"/>
                </a:cxn>
                <a:cxn ang="0">
                  <a:pos x="2084" y="1125"/>
                </a:cxn>
                <a:cxn ang="0">
                  <a:pos x="2124" y="1125"/>
                </a:cxn>
                <a:cxn ang="0">
                  <a:pos x="2164" y="1125"/>
                </a:cxn>
              </a:cxnLst>
              <a:rect l="0" t="0" r="r" b="b"/>
              <a:pathLst>
                <a:path w="2179" h="1126">
                  <a:moveTo>
                    <a:pt x="0" y="1125"/>
                  </a:moveTo>
                  <a:lnTo>
                    <a:pt x="15" y="1125"/>
                  </a:lnTo>
                  <a:lnTo>
                    <a:pt x="15" y="1125"/>
                  </a:lnTo>
                  <a:lnTo>
                    <a:pt x="29" y="1125"/>
                  </a:lnTo>
                  <a:lnTo>
                    <a:pt x="29" y="1125"/>
                  </a:lnTo>
                  <a:lnTo>
                    <a:pt x="40" y="1125"/>
                  </a:lnTo>
                  <a:lnTo>
                    <a:pt x="40" y="1125"/>
                  </a:lnTo>
                  <a:lnTo>
                    <a:pt x="55" y="1125"/>
                  </a:lnTo>
                  <a:lnTo>
                    <a:pt x="55" y="1125"/>
                  </a:lnTo>
                  <a:lnTo>
                    <a:pt x="68" y="1125"/>
                  </a:lnTo>
                  <a:lnTo>
                    <a:pt x="68" y="1125"/>
                  </a:lnTo>
                  <a:lnTo>
                    <a:pt x="83" y="1125"/>
                  </a:lnTo>
                  <a:lnTo>
                    <a:pt x="83" y="1125"/>
                  </a:lnTo>
                  <a:lnTo>
                    <a:pt x="94" y="1125"/>
                  </a:lnTo>
                  <a:lnTo>
                    <a:pt x="94" y="1125"/>
                  </a:lnTo>
                  <a:lnTo>
                    <a:pt x="108" y="1125"/>
                  </a:lnTo>
                  <a:lnTo>
                    <a:pt x="108" y="1125"/>
                  </a:lnTo>
                  <a:lnTo>
                    <a:pt x="122" y="1125"/>
                  </a:lnTo>
                  <a:lnTo>
                    <a:pt x="122" y="1125"/>
                  </a:lnTo>
                  <a:lnTo>
                    <a:pt x="130" y="1120"/>
                  </a:lnTo>
                  <a:lnTo>
                    <a:pt x="137" y="1120"/>
                  </a:lnTo>
                  <a:lnTo>
                    <a:pt x="137" y="1120"/>
                  </a:lnTo>
                  <a:lnTo>
                    <a:pt x="152" y="1120"/>
                  </a:lnTo>
                  <a:lnTo>
                    <a:pt x="152" y="1120"/>
                  </a:lnTo>
                  <a:lnTo>
                    <a:pt x="162" y="1120"/>
                  </a:lnTo>
                  <a:lnTo>
                    <a:pt x="162" y="1120"/>
                  </a:lnTo>
                  <a:lnTo>
                    <a:pt x="177" y="1120"/>
                  </a:lnTo>
                  <a:lnTo>
                    <a:pt x="177" y="1120"/>
                  </a:lnTo>
                  <a:lnTo>
                    <a:pt x="191" y="1120"/>
                  </a:lnTo>
                  <a:lnTo>
                    <a:pt x="191" y="1120"/>
                  </a:lnTo>
                  <a:lnTo>
                    <a:pt x="206" y="1120"/>
                  </a:lnTo>
                  <a:lnTo>
                    <a:pt x="206" y="1120"/>
                  </a:lnTo>
                  <a:lnTo>
                    <a:pt x="209" y="1116"/>
                  </a:lnTo>
                  <a:lnTo>
                    <a:pt x="216" y="1116"/>
                  </a:lnTo>
                  <a:lnTo>
                    <a:pt x="216" y="1116"/>
                  </a:lnTo>
                  <a:lnTo>
                    <a:pt x="231" y="1116"/>
                  </a:lnTo>
                  <a:lnTo>
                    <a:pt x="231" y="1116"/>
                  </a:lnTo>
                  <a:lnTo>
                    <a:pt x="245" y="1116"/>
                  </a:lnTo>
                  <a:lnTo>
                    <a:pt x="245" y="1116"/>
                  </a:lnTo>
                  <a:lnTo>
                    <a:pt x="259" y="1116"/>
                  </a:lnTo>
                  <a:lnTo>
                    <a:pt x="259" y="1116"/>
                  </a:lnTo>
                  <a:lnTo>
                    <a:pt x="266" y="1112"/>
                  </a:lnTo>
                  <a:lnTo>
                    <a:pt x="274" y="1112"/>
                  </a:lnTo>
                  <a:lnTo>
                    <a:pt x="274" y="1112"/>
                  </a:lnTo>
                  <a:lnTo>
                    <a:pt x="284" y="1112"/>
                  </a:lnTo>
                  <a:lnTo>
                    <a:pt x="284" y="1112"/>
                  </a:lnTo>
                  <a:lnTo>
                    <a:pt x="292" y="1107"/>
                  </a:lnTo>
                  <a:lnTo>
                    <a:pt x="299" y="1107"/>
                  </a:lnTo>
                  <a:lnTo>
                    <a:pt x="299" y="1107"/>
                  </a:lnTo>
                  <a:lnTo>
                    <a:pt x="313" y="1107"/>
                  </a:lnTo>
                  <a:lnTo>
                    <a:pt x="313" y="1107"/>
                  </a:lnTo>
                  <a:lnTo>
                    <a:pt x="328" y="1103"/>
                  </a:lnTo>
                  <a:lnTo>
                    <a:pt x="328" y="1103"/>
                  </a:lnTo>
                  <a:lnTo>
                    <a:pt x="342" y="1099"/>
                  </a:lnTo>
                  <a:lnTo>
                    <a:pt x="342" y="1099"/>
                  </a:lnTo>
                  <a:lnTo>
                    <a:pt x="353" y="1094"/>
                  </a:lnTo>
                  <a:lnTo>
                    <a:pt x="353" y="1094"/>
                  </a:lnTo>
                  <a:lnTo>
                    <a:pt x="367" y="1090"/>
                  </a:lnTo>
                  <a:lnTo>
                    <a:pt x="367" y="1090"/>
                  </a:lnTo>
                  <a:lnTo>
                    <a:pt x="382" y="1086"/>
                  </a:lnTo>
                  <a:lnTo>
                    <a:pt x="382" y="1086"/>
                  </a:lnTo>
                  <a:lnTo>
                    <a:pt x="396" y="1081"/>
                  </a:lnTo>
                  <a:lnTo>
                    <a:pt x="396" y="1081"/>
                  </a:lnTo>
                  <a:lnTo>
                    <a:pt x="407" y="1077"/>
                  </a:lnTo>
                  <a:lnTo>
                    <a:pt x="407" y="1077"/>
                  </a:lnTo>
                  <a:lnTo>
                    <a:pt x="421" y="1067"/>
                  </a:lnTo>
                  <a:lnTo>
                    <a:pt x="421" y="1067"/>
                  </a:lnTo>
                  <a:lnTo>
                    <a:pt x="436" y="1063"/>
                  </a:lnTo>
                  <a:lnTo>
                    <a:pt x="436" y="1063"/>
                  </a:lnTo>
                  <a:lnTo>
                    <a:pt x="450" y="1055"/>
                  </a:lnTo>
                  <a:lnTo>
                    <a:pt x="450" y="1055"/>
                  </a:lnTo>
                  <a:lnTo>
                    <a:pt x="465" y="1046"/>
                  </a:lnTo>
                  <a:lnTo>
                    <a:pt x="465" y="1046"/>
                  </a:lnTo>
                  <a:lnTo>
                    <a:pt x="475" y="1037"/>
                  </a:lnTo>
                  <a:lnTo>
                    <a:pt x="475" y="1037"/>
                  </a:lnTo>
                  <a:lnTo>
                    <a:pt x="483" y="1028"/>
                  </a:lnTo>
                  <a:lnTo>
                    <a:pt x="490" y="1024"/>
                  </a:lnTo>
                  <a:lnTo>
                    <a:pt x="490" y="1024"/>
                  </a:lnTo>
                  <a:lnTo>
                    <a:pt x="505" y="1015"/>
                  </a:lnTo>
                  <a:lnTo>
                    <a:pt x="505" y="1015"/>
                  </a:lnTo>
                  <a:lnTo>
                    <a:pt x="519" y="1001"/>
                  </a:lnTo>
                  <a:lnTo>
                    <a:pt x="519" y="1001"/>
                  </a:lnTo>
                  <a:lnTo>
                    <a:pt x="529" y="988"/>
                  </a:lnTo>
                  <a:lnTo>
                    <a:pt x="529" y="988"/>
                  </a:lnTo>
                  <a:lnTo>
                    <a:pt x="537" y="979"/>
                  </a:lnTo>
                  <a:lnTo>
                    <a:pt x="544" y="971"/>
                  </a:lnTo>
                  <a:lnTo>
                    <a:pt x="544" y="971"/>
                  </a:lnTo>
                  <a:lnTo>
                    <a:pt x="559" y="957"/>
                  </a:lnTo>
                  <a:lnTo>
                    <a:pt x="559" y="957"/>
                  </a:lnTo>
                  <a:lnTo>
                    <a:pt x="573" y="939"/>
                  </a:lnTo>
                  <a:lnTo>
                    <a:pt x="573" y="939"/>
                  </a:lnTo>
                  <a:lnTo>
                    <a:pt x="587" y="922"/>
                  </a:lnTo>
                  <a:lnTo>
                    <a:pt x="587" y="922"/>
                  </a:lnTo>
                  <a:lnTo>
                    <a:pt x="598" y="900"/>
                  </a:lnTo>
                  <a:lnTo>
                    <a:pt x="598" y="900"/>
                  </a:lnTo>
                  <a:lnTo>
                    <a:pt x="612" y="882"/>
                  </a:lnTo>
                  <a:lnTo>
                    <a:pt x="612" y="882"/>
                  </a:lnTo>
                  <a:lnTo>
                    <a:pt x="626" y="860"/>
                  </a:lnTo>
                  <a:lnTo>
                    <a:pt x="626" y="860"/>
                  </a:lnTo>
                  <a:lnTo>
                    <a:pt x="641" y="838"/>
                  </a:lnTo>
                  <a:lnTo>
                    <a:pt x="641" y="838"/>
                  </a:lnTo>
                  <a:lnTo>
                    <a:pt x="652" y="812"/>
                  </a:lnTo>
                  <a:lnTo>
                    <a:pt x="652" y="812"/>
                  </a:lnTo>
                  <a:lnTo>
                    <a:pt x="666" y="786"/>
                  </a:lnTo>
                  <a:lnTo>
                    <a:pt x="666" y="786"/>
                  </a:lnTo>
                  <a:lnTo>
                    <a:pt x="680" y="759"/>
                  </a:lnTo>
                  <a:lnTo>
                    <a:pt x="680" y="759"/>
                  </a:lnTo>
                  <a:lnTo>
                    <a:pt x="695" y="732"/>
                  </a:lnTo>
                  <a:lnTo>
                    <a:pt x="695" y="732"/>
                  </a:lnTo>
                  <a:lnTo>
                    <a:pt x="709" y="702"/>
                  </a:lnTo>
                  <a:lnTo>
                    <a:pt x="709" y="702"/>
                  </a:lnTo>
                  <a:lnTo>
                    <a:pt x="720" y="671"/>
                  </a:lnTo>
                  <a:lnTo>
                    <a:pt x="720" y="671"/>
                  </a:lnTo>
                  <a:lnTo>
                    <a:pt x="734" y="640"/>
                  </a:lnTo>
                  <a:lnTo>
                    <a:pt x="734" y="640"/>
                  </a:lnTo>
                  <a:lnTo>
                    <a:pt x="749" y="609"/>
                  </a:lnTo>
                  <a:lnTo>
                    <a:pt x="749" y="609"/>
                  </a:lnTo>
                  <a:lnTo>
                    <a:pt x="764" y="578"/>
                  </a:lnTo>
                  <a:lnTo>
                    <a:pt x="764" y="578"/>
                  </a:lnTo>
                  <a:lnTo>
                    <a:pt x="778" y="543"/>
                  </a:lnTo>
                  <a:lnTo>
                    <a:pt x="778" y="543"/>
                  </a:lnTo>
                  <a:lnTo>
                    <a:pt x="788" y="511"/>
                  </a:lnTo>
                  <a:lnTo>
                    <a:pt x="788" y="511"/>
                  </a:lnTo>
                  <a:lnTo>
                    <a:pt x="803" y="476"/>
                  </a:lnTo>
                  <a:lnTo>
                    <a:pt x="803" y="476"/>
                  </a:lnTo>
                  <a:lnTo>
                    <a:pt x="818" y="441"/>
                  </a:lnTo>
                  <a:lnTo>
                    <a:pt x="818" y="441"/>
                  </a:lnTo>
                  <a:lnTo>
                    <a:pt x="832" y="406"/>
                  </a:lnTo>
                  <a:lnTo>
                    <a:pt x="832" y="406"/>
                  </a:lnTo>
                  <a:lnTo>
                    <a:pt x="843" y="375"/>
                  </a:lnTo>
                  <a:lnTo>
                    <a:pt x="843" y="375"/>
                  </a:lnTo>
                  <a:lnTo>
                    <a:pt x="857" y="340"/>
                  </a:lnTo>
                  <a:lnTo>
                    <a:pt x="857" y="340"/>
                  </a:lnTo>
                  <a:lnTo>
                    <a:pt x="872" y="309"/>
                  </a:lnTo>
                  <a:lnTo>
                    <a:pt x="872" y="309"/>
                  </a:lnTo>
                  <a:lnTo>
                    <a:pt x="886" y="273"/>
                  </a:lnTo>
                  <a:lnTo>
                    <a:pt x="886" y="273"/>
                  </a:lnTo>
                  <a:lnTo>
                    <a:pt x="900" y="243"/>
                  </a:lnTo>
                  <a:lnTo>
                    <a:pt x="900" y="243"/>
                  </a:lnTo>
                  <a:lnTo>
                    <a:pt x="911" y="212"/>
                  </a:lnTo>
                  <a:lnTo>
                    <a:pt x="911" y="212"/>
                  </a:lnTo>
                  <a:lnTo>
                    <a:pt x="925" y="185"/>
                  </a:lnTo>
                  <a:lnTo>
                    <a:pt x="925" y="185"/>
                  </a:lnTo>
                  <a:lnTo>
                    <a:pt x="940" y="159"/>
                  </a:lnTo>
                  <a:lnTo>
                    <a:pt x="940" y="159"/>
                  </a:lnTo>
                  <a:lnTo>
                    <a:pt x="954" y="133"/>
                  </a:lnTo>
                  <a:lnTo>
                    <a:pt x="954" y="133"/>
                  </a:lnTo>
                  <a:lnTo>
                    <a:pt x="965" y="106"/>
                  </a:lnTo>
                  <a:lnTo>
                    <a:pt x="965" y="106"/>
                  </a:lnTo>
                  <a:lnTo>
                    <a:pt x="980" y="84"/>
                  </a:lnTo>
                  <a:lnTo>
                    <a:pt x="980" y="84"/>
                  </a:lnTo>
                  <a:lnTo>
                    <a:pt x="993" y="66"/>
                  </a:lnTo>
                  <a:lnTo>
                    <a:pt x="993" y="66"/>
                  </a:lnTo>
                  <a:lnTo>
                    <a:pt x="1008" y="49"/>
                  </a:lnTo>
                  <a:lnTo>
                    <a:pt x="1008" y="49"/>
                  </a:lnTo>
                  <a:lnTo>
                    <a:pt x="1023" y="35"/>
                  </a:lnTo>
                  <a:lnTo>
                    <a:pt x="1023" y="35"/>
                  </a:lnTo>
                  <a:lnTo>
                    <a:pt x="1033" y="22"/>
                  </a:lnTo>
                  <a:lnTo>
                    <a:pt x="1033" y="22"/>
                  </a:lnTo>
                  <a:lnTo>
                    <a:pt x="1048" y="13"/>
                  </a:lnTo>
                  <a:lnTo>
                    <a:pt x="1048" y="13"/>
                  </a:lnTo>
                  <a:lnTo>
                    <a:pt x="1062" y="4"/>
                  </a:lnTo>
                  <a:lnTo>
                    <a:pt x="1062" y="4"/>
                  </a:lnTo>
                  <a:lnTo>
                    <a:pt x="1077" y="0"/>
                  </a:lnTo>
                  <a:lnTo>
                    <a:pt x="1077" y="0"/>
                  </a:lnTo>
                  <a:lnTo>
                    <a:pt x="1087" y="0"/>
                  </a:lnTo>
                  <a:lnTo>
                    <a:pt x="1087" y="0"/>
                  </a:lnTo>
                  <a:lnTo>
                    <a:pt x="1102" y="0"/>
                  </a:lnTo>
                  <a:lnTo>
                    <a:pt x="1102" y="0"/>
                  </a:lnTo>
                  <a:lnTo>
                    <a:pt x="1116" y="4"/>
                  </a:lnTo>
                  <a:lnTo>
                    <a:pt x="1116" y="4"/>
                  </a:lnTo>
                  <a:lnTo>
                    <a:pt x="1130" y="13"/>
                  </a:lnTo>
                  <a:lnTo>
                    <a:pt x="1130" y="13"/>
                  </a:lnTo>
                  <a:lnTo>
                    <a:pt x="1144" y="22"/>
                  </a:lnTo>
                  <a:lnTo>
                    <a:pt x="1144" y="22"/>
                  </a:lnTo>
                  <a:lnTo>
                    <a:pt x="1156" y="35"/>
                  </a:lnTo>
                  <a:lnTo>
                    <a:pt x="1156" y="35"/>
                  </a:lnTo>
                  <a:lnTo>
                    <a:pt x="1170" y="49"/>
                  </a:lnTo>
                  <a:lnTo>
                    <a:pt x="1170" y="49"/>
                  </a:lnTo>
                  <a:lnTo>
                    <a:pt x="1184" y="66"/>
                  </a:lnTo>
                  <a:lnTo>
                    <a:pt x="1184" y="66"/>
                  </a:lnTo>
                  <a:lnTo>
                    <a:pt x="1198" y="84"/>
                  </a:lnTo>
                  <a:lnTo>
                    <a:pt x="1198" y="84"/>
                  </a:lnTo>
                  <a:lnTo>
                    <a:pt x="1213" y="106"/>
                  </a:lnTo>
                  <a:lnTo>
                    <a:pt x="1213" y="106"/>
                  </a:lnTo>
                  <a:lnTo>
                    <a:pt x="1224" y="133"/>
                  </a:lnTo>
                  <a:lnTo>
                    <a:pt x="1224" y="133"/>
                  </a:lnTo>
                  <a:lnTo>
                    <a:pt x="1238" y="159"/>
                  </a:lnTo>
                  <a:lnTo>
                    <a:pt x="1238" y="159"/>
                  </a:lnTo>
                  <a:lnTo>
                    <a:pt x="1253" y="185"/>
                  </a:lnTo>
                  <a:lnTo>
                    <a:pt x="1253" y="185"/>
                  </a:lnTo>
                  <a:lnTo>
                    <a:pt x="1267" y="212"/>
                  </a:lnTo>
                  <a:lnTo>
                    <a:pt x="1267" y="212"/>
                  </a:lnTo>
                  <a:lnTo>
                    <a:pt x="1278" y="243"/>
                  </a:lnTo>
                  <a:lnTo>
                    <a:pt x="1278" y="243"/>
                  </a:lnTo>
                  <a:lnTo>
                    <a:pt x="1293" y="273"/>
                  </a:lnTo>
                  <a:lnTo>
                    <a:pt x="1293" y="273"/>
                  </a:lnTo>
                  <a:lnTo>
                    <a:pt x="1307" y="309"/>
                  </a:lnTo>
                  <a:lnTo>
                    <a:pt x="1307" y="309"/>
                  </a:lnTo>
                  <a:lnTo>
                    <a:pt x="1321" y="340"/>
                  </a:lnTo>
                  <a:lnTo>
                    <a:pt x="1321" y="340"/>
                  </a:lnTo>
                  <a:lnTo>
                    <a:pt x="1336" y="375"/>
                  </a:lnTo>
                  <a:lnTo>
                    <a:pt x="1336" y="375"/>
                  </a:lnTo>
                  <a:lnTo>
                    <a:pt x="1347" y="406"/>
                  </a:lnTo>
                  <a:lnTo>
                    <a:pt x="1347" y="406"/>
                  </a:lnTo>
                  <a:lnTo>
                    <a:pt x="1361" y="441"/>
                  </a:lnTo>
                  <a:lnTo>
                    <a:pt x="1361" y="441"/>
                  </a:lnTo>
                  <a:lnTo>
                    <a:pt x="1375" y="476"/>
                  </a:lnTo>
                  <a:lnTo>
                    <a:pt x="1375" y="476"/>
                  </a:lnTo>
                  <a:lnTo>
                    <a:pt x="1390" y="511"/>
                  </a:lnTo>
                  <a:lnTo>
                    <a:pt x="1390" y="511"/>
                  </a:lnTo>
                  <a:lnTo>
                    <a:pt x="1400" y="543"/>
                  </a:lnTo>
                  <a:lnTo>
                    <a:pt x="1400" y="543"/>
                  </a:lnTo>
                  <a:lnTo>
                    <a:pt x="1415" y="578"/>
                  </a:lnTo>
                  <a:lnTo>
                    <a:pt x="1415" y="578"/>
                  </a:lnTo>
                  <a:lnTo>
                    <a:pt x="1429" y="609"/>
                  </a:lnTo>
                  <a:lnTo>
                    <a:pt x="1429" y="609"/>
                  </a:lnTo>
                  <a:lnTo>
                    <a:pt x="1444" y="640"/>
                  </a:lnTo>
                  <a:lnTo>
                    <a:pt x="1444" y="640"/>
                  </a:lnTo>
                  <a:lnTo>
                    <a:pt x="1457" y="671"/>
                  </a:lnTo>
                  <a:lnTo>
                    <a:pt x="1457" y="671"/>
                  </a:lnTo>
                  <a:lnTo>
                    <a:pt x="1469" y="702"/>
                  </a:lnTo>
                  <a:lnTo>
                    <a:pt x="1469" y="702"/>
                  </a:lnTo>
                  <a:lnTo>
                    <a:pt x="1483" y="732"/>
                  </a:lnTo>
                  <a:lnTo>
                    <a:pt x="1483" y="732"/>
                  </a:lnTo>
                  <a:lnTo>
                    <a:pt x="1497" y="759"/>
                  </a:lnTo>
                  <a:lnTo>
                    <a:pt x="1497" y="759"/>
                  </a:lnTo>
                  <a:lnTo>
                    <a:pt x="1512" y="786"/>
                  </a:lnTo>
                  <a:lnTo>
                    <a:pt x="1512" y="786"/>
                  </a:lnTo>
                  <a:lnTo>
                    <a:pt x="1523" y="812"/>
                  </a:lnTo>
                  <a:lnTo>
                    <a:pt x="1523" y="812"/>
                  </a:lnTo>
                  <a:lnTo>
                    <a:pt x="1537" y="838"/>
                  </a:lnTo>
                  <a:lnTo>
                    <a:pt x="1537" y="838"/>
                  </a:lnTo>
                  <a:lnTo>
                    <a:pt x="1551" y="860"/>
                  </a:lnTo>
                  <a:lnTo>
                    <a:pt x="1551" y="860"/>
                  </a:lnTo>
                  <a:lnTo>
                    <a:pt x="1566" y="882"/>
                  </a:lnTo>
                  <a:lnTo>
                    <a:pt x="1566" y="882"/>
                  </a:lnTo>
                  <a:lnTo>
                    <a:pt x="1580" y="900"/>
                  </a:lnTo>
                  <a:lnTo>
                    <a:pt x="1580" y="900"/>
                  </a:lnTo>
                  <a:lnTo>
                    <a:pt x="1591" y="922"/>
                  </a:lnTo>
                  <a:lnTo>
                    <a:pt x="1591" y="922"/>
                  </a:lnTo>
                  <a:lnTo>
                    <a:pt x="1605" y="939"/>
                  </a:lnTo>
                  <a:lnTo>
                    <a:pt x="1605" y="939"/>
                  </a:lnTo>
                  <a:lnTo>
                    <a:pt x="1620" y="957"/>
                  </a:lnTo>
                  <a:lnTo>
                    <a:pt x="1620" y="957"/>
                  </a:lnTo>
                  <a:lnTo>
                    <a:pt x="1634" y="971"/>
                  </a:lnTo>
                  <a:lnTo>
                    <a:pt x="1634" y="971"/>
                  </a:lnTo>
                  <a:lnTo>
                    <a:pt x="1642" y="979"/>
                  </a:lnTo>
                  <a:lnTo>
                    <a:pt x="1649" y="988"/>
                  </a:lnTo>
                  <a:lnTo>
                    <a:pt x="1649" y="988"/>
                  </a:lnTo>
                  <a:lnTo>
                    <a:pt x="1659" y="1001"/>
                  </a:lnTo>
                  <a:lnTo>
                    <a:pt x="1659" y="1001"/>
                  </a:lnTo>
                  <a:lnTo>
                    <a:pt x="1674" y="1015"/>
                  </a:lnTo>
                  <a:lnTo>
                    <a:pt x="1674" y="1015"/>
                  </a:lnTo>
                  <a:lnTo>
                    <a:pt x="1688" y="1024"/>
                  </a:lnTo>
                  <a:lnTo>
                    <a:pt x="1688" y="1024"/>
                  </a:lnTo>
                  <a:lnTo>
                    <a:pt x="1696" y="1028"/>
                  </a:lnTo>
                  <a:lnTo>
                    <a:pt x="1703" y="1037"/>
                  </a:lnTo>
                  <a:lnTo>
                    <a:pt x="1703" y="1037"/>
                  </a:lnTo>
                  <a:lnTo>
                    <a:pt x="1714" y="1046"/>
                  </a:lnTo>
                  <a:lnTo>
                    <a:pt x="1714" y="1046"/>
                  </a:lnTo>
                  <a:lnTo>
                    <a:pt x="1728" y="1055"/>
                  </a:lnTo>
                  <a:lnTo>
                    <a:pt x="1728" y="1055"/>
                  </a:lnTo>
                  <a:lnTo>
                    <a:pt x="1742" y="1063"/>
                  </a:lnTo>
                  <a:lnTo>
                    <a:pt x="1742" y="1063"/>
                  </a:lnTo>
                  <a:lnTo>
                    <a:pt x="1757" y="1067"/>
                  </a:lnTo>
                  <a:lnTo>
                    <a:pt x="1757" y="1067"/>
                  </a:lnTo>
                  <a:lnTo>
                    <a:pt x="1771" y="1077"/>
                  </a:lnTo>
                  <a:lnTo>
                    <a:pt x="1771" y="1077"/>
                  </a:lnTo>
                  <a:lnTo>
                    <a:pt x="1782" y="1081"/>
                  </a:lnTo>
                  <a:lnTo>
                    <a:pt x="1782" y="1081"/>
                  </a:lnTo>
                  <a:lnTo>
                    <a:pt x="1796" y="1086"/>
                  </a:lnTo>
                  <a:lnTo>
                    <a:pt x="1796" y="1086"/>
                  </a:lnTo>
                  <a:lnTo>
                    <a:pt x="1811" y="1090"/>
                  </a:lnTo>
                  <a:lnTo>
                    <a:pt x="1811" y="1090"/>
                  </a:lnTo>
                  <a:lnTo>
                    <a:pt x="1825" y="1094"/>
                  </a:lnTo>
                  <a:lnTo>
                    <a:pt x="1825" y="1094"/>
                  </a:lnTo>
                  <a:lnTo>
                    <a:pt x="1836" y="1099"/>
                  </a:lnTo>
                  <a:lnTo>
                    <a:pt x="1836" y="1099"/>
                  </a:lnTo>
                  <a:lnTo>
                    <a:pt x="1850" y="1103"/>
                  </a:lnTo>
                  <a:lnTo>
                    <a:pt x="1850" y="1103"/>
                  </a:lnTo>
                  <a:lnTo>
                    <a:pt x="1864" y="1107"/>
                  </a:lnTo>
                  <a:lnTo>
                    <a:pt x="1864" y="1107"/>
                  </a:lnTo>
                  <a:lnTo>
                    <a:pt x="1879" y="1107"/>
                  </a:lnTo>
                  <a:lnTo>
                    <a:pt x="1879" y="1107"/>
                  </a:lnTo>
                  <a:lnTo>
                    <a:pt x="1886" y="1107"/>
                  </a:lnTo>
                  <a:lnTo>
                    <a:pt x="1894" y="1112"/>
                  </a:lnTo>
                  <a:lnTo>
                    <a:pt x="1894" y="1112"/>
                  </a:lnTo>
                  <a:lnTo>
                    <a:pt x="1904" y="1112"/>
                  </a:lnTo>
                  <a:lnTo>
                    <a:pt x="1904" y="1112"/>
                  </a:lnTo>
                  <a:lnTo>
                    <a:pt x="1911" y="1112"/>
                  </a:lnTo>
                  <a:lnTo>
                    <a:pt x="1919" y="1116"/>
                  </a:lnTo>
                  <a:lnTo>
                    <a:pt x="1919" y="1116"/>
                  </a:lnTo>
                  <a:lnTo>
                    <a:pt x="1933" y="1116"/>
                  </a:lnTo>
                  <a:lnTo>
                    <a:pt x="1933" y="1116"/>
                  </a:lnTo>
                  <a:lnTo>
                    <a:pt x="1947" y="1116"/>
                  </a:lnTo>
                  <a:lnTo>
                    <a:pt x="1947" y="1116"/>
                  </a:lnTo>
                  <a:lnTo>
                    <a:pt x="1958" y="1116"/>
                  </a:lnTo>
                  <a:lnTo>
                    <a:pt x="1958" y="1116"/>
                  </a:lnTo>
                  <a:lnTo>
                    <a:pt x="1965" y="1116"/>
                  </a:lnTo>
                  <a:lnTo>
                    <a:pt x="1973" y="1120"/>
                  </a:lnTo>
                  <a:lnTo>
                    <a:pt x="1973" y="1120"/>
                  </a:lnTo>
                  <a:lnTo>
                    <a:pt x="1987" y="1120"/>
                  </a:lnTo>
                  <a:lnTo>
                    <a:pt x="1987" y="1120"/>
                  </a:lnTo>
                  <a:lnTo>
                    <a:pt x="2001" y="1120"/>
                  </a:lnTo>
                  <a:lnTo>
                    <a:pt x="2001" y="1120"/>
                  </a:lnTo>
                  <a:lnTo>
                    <a:pt x="2015" y="1120"/>
                  </a:lnTo>
                  <a:lnTo>
                    <a:pt x="2015" y="1120"/>
                  </a:lnTo>
                  <a:lnTo>
                    <a:pt x="2027" y="1120"/>
                  </a:lnTo>
                  <a:lnTo>
                    <a:pt x="2027" y="1120"/>
                  </a:lnTo>
                  <a:lnTo>
                    <a:pt x="2041" y="1120"/>
                  </a:lnTo>
                  <a:lnTo>
                    <a:pt x="2041" y="1120"/>
                  </a:lnTo>
                  <a:lnTo>
                    <a:pt x="2048" y="1120"/>
                  </a:lnTo>
                  <a:lnTo>
                    <a:pt x="2055" y="1125"/>
                  </a:lnTo>
                  <a:lnTo>
                    <a:pt x="2055" y="1125"/>
                  </a:lnTo>
                  <a:lnTo>
                    <a:pt x="2070" y="1125"/>
                  </a:lnTo>
                  <a:lnTo>
                    <a:pt x="2070" y="1125"/>
                  </a:lnTo>
                  <a:lnTo>
                    <a:pt x="2084" y="1125"/>
                  </a:lnTo>
                  <a:lnTo>
                    <a:pt x="2084" y="1125"/>
                  </a:lnTo>
                  <a:lnTo>
                    <a:pt x="2095" y="1125"/>
                  </a:lnTo>
                  <a:lnTo>
                    <a:pt x="2095" y="1125"/>
                  </a:lnTo>
                  <a:lnTo>
                    <a:pt x="2110" y="1125"/>
                  </a:lnTo>
                  <a:lnTo>
                    <a:pt x="2110" y="1125"/>
                  </a:lnTo>
                  <a:lnTo>
                    <a:pt x="2124" y="1125"/>
                  </a:lnTo>
                  <a:lnTo>
                    <a:pt x="2124" y="1125"/>
                  </a:lnTo>
                  <a:lnTo>
                    <a:pt x="2138" y="1125"/>
                  </a:lnTo>
                  <a:lnTo>
                    <a:pt x="2138" y="1125"/>
                  </a:lnTo>
                  <a:lnTo>
                    <a:pt x="2149" y="1125"/>
                  </a:lnTo>
                  <a:lnTo>
                    <a:pt x="2149" y="1125"/>
                  </a:lnTo>
                  <a:lnTo>
                    <a:pt x="2164" y="1125"/>
                  </a:lnTo>
                  <a:lnTo>
                    <a:pt x="2164" y="1125"/>
                  </a:lnTo>
                  <a:lnTo>
                    <a:pt x="2178" y="1125"/>
                  </a:lnTo>
                  <a:lnTo>
                    <a:pt x="2178" y="1125"/>
                  </a:lnTo>
                  <a:lnTo>
                    <a:pt x="0" y="1125"/>
                  </a:lnTo>
                  <a:lnTo>
                    <a:pt x="0" y="1125"/>
                  </a:lnTo>
                </a:path>
              </a:pathLst>
            </a:custGeom>
            <a:solidFill>
              <a:srgbClr val="00E0E0"/>
            </a:solidFill>
            <a:ln w="31511" cap="flat" cmpd="sng">
              <a:solidFill>
                <a:srgbClr val="000000"/>
              </a:solidFill>
              <a:prstDash val="solid"/>
              <a:round/>
              <a:headEnd type="none" w="med" len="med"/>
              <a:tailEnd type="none" w="med" len="med"/>
            </a:ln>
            <a:effectLst/>
          </p:spPr>
          <p:txBody>
            <a:bodyPr/>
            <a:lstStyle/>
            <a:p>
              <a:endParaRPr lang="en-US"/>
            </a:p>
          </p:txBody>
        </p:sp>
        <p:sp>
          <p:nvSpPr>
            <p:cNvPr id="26659" name="Freeform 35"/>
            <p:cNvSpPr>
              <a:spLocks/>
            </p:cNvSpPr>
            <p:nvPr/>
          </p:nvSpPr>
          <p:spPr bwMode="auto">
            <a:xfrm>
              <a:off x="1556" y="4611"/>
              <a:ext cx="540" cy="138"/>
            </a:xfrm>
            <a:custGeom>
              <a:avLst/>
              <a:gdLst/>
              <a:ahLst/>
              <a:cxnLst>
                <a:cxn ang="0">
                  <a:pos x="530" y="137"/>
                </a:cxn>
                <a:cxn ang="0">
                  <a:pos x="539" y="0"/>
                </a:cxn>
                <a:cxn ang="0">
                  <a:pos x="519" y="13"/>
                </a:cxn>
                <a:cxn ang="0">
                  <a:pos x="504" y="27"/>
                </a:cxn>
                <a:cxn ang="0">
                  <a:pos x="490" y="36"/>
                </a:cxn>
                <a:cxn ang="0">
                  <a:pos x="483" y="40"/>
                </a:cxn>
                <a:cxn ang="0">
                  <a:pos x="475" y="49"/>
                </a:cxn>
                <a:cxn ang="0">
                  <a:pos x="464" y="58"/>
                </a:cxn>
                <a:cxn ang="0">
                  <a:pos x="450" y="67"/>
                </a:cxn>
                <a:cxn ang="0">
                  <a:pos x="436" y="75"/>
                </a:cxn>
                <a:cxn ang="0">
                  <a:pos x="422" y="79"/>
                </a:cxn>
                <a:cxn ang="0">
                  <a:pos x="407" y="89"/>
                </a:cxn>
                <a:cxn ang="0">
                  <a:pos x="396" y="93"/>
                </a:cxn>
                <a:cxn ang="0">
                  <a:pos x="382" y="98"/>
                </a:cxn>
                <a:cxn ang="0">
                  <a:pos x="368" y="102"/>
                </a:cxn>
                <a:cxn ang="0">
                  <a:pos x="353" y="106"/>
                </a:cxn>
                <a:cxn ang="0">
                  <a:pos x="342" y="111"/>
                </a:cxn>
                <a:cxn ang="0">
                  <a:pos x="328" y="115"/>
                </a:cxn>
                <a:cxn ang="0">
                  <a:pos x="314" y="119"/>
                </a:cxn>
                <a:cxn ang="0">
                  <a:pos x="299" y="119"/>
                </a:cxn>
                <a:cxn ang="0">
                  <a:pos x="285" y="124"/>
                </a:cxn>
                <a:cxn ang="0">
                  <a:pos x="274" y="124"/>
                </a:cxn>
                <a:cxn ang="0">
                  <a:pos x="267" y="124"/>
                </a:cxn>
                <a:cxn ang="0">
                  <a:pos x="259" y="128"/>
                </a:cxn>
                <a:cxn ang="0">
                  <a:pos x="245" y="128"/>
                </a:cxn>
                <a:cxn ang="0">
                  <a:pos x="230" y="128"/>
                </a:cxn>
                <a:cxn ang="0">
                  <a:pos x="220" y="128"/>
                </a:cxn>
                <a:cxn ang="0">
                  <a:pos x="205" y="132"/>
                </a:cxn>
                <a:cxn ang="0">
                  <a:pos x="191" y="132"/>
                </a:cxn>
                <a:cxn ang="0">
                  <a:pos x="176" y="132"/>
                </a:cxn>
                <a:cxn ang="0">
                  <a:pos x="162" y="132"/>
                </a:cxn>
                <a:cxn ang="0">
                  <a:pos x="151" y="132"/>
                </a:cxn>
                <a:cxn ang="0">
                  <a:pos x="137" y="132"/>
                </a:cxn>
                <a:cxn ang="0">
                  <a:pos x="130" y="132"/>
                </a:cxn>
                <a:cxn ang="0">
                  <a:pos x="123" y="137"/>
                </a:cxn>
                <a:cxn ang="0">
                  <a:pos x="109" y="137"/>
                </a:cxn>
                <a:cxn ang="0">
                  <a:pos x="94" y="137"/>
                </a:cxn>
                <a:cxn ang="0">
                  <a:pos x="83" y="137"/>
                </a:cxn>
                <a:cxn ang="0">
                  <a:pos x="69" y="137"/>
                </a:cxn>
                <a:cxn ang="0">
                  <a:pos x="55" y="137"/>
                </a:cxn>
                <a:cxn ang="0">
                  <a:pos x="40" y="137"/>
                </a:cxn>
                <a:cxn ang="0">
                  <a:pos x="29" y="137"/>
                </a:cxn>
                <a:cxn ang="0">
                  <a:pos x="15" y="137"/>
                </a:cxn>
                <a:cxn ang="0">
                  <a:pos x="11" y="137"/>
                </a:cxn>
              </a:cxnLst>
              <a:rect l="0" t="0" r="r" b="b"/>
              <a:pathLst>
                <a:path w="540" h="138">
                  <a:moveTo>
                    <a:pt x="11" y="137"/>
                  </a:moveTo>
                  <a:lnTo>
                    <a:pt x="530" y="137"/>
                  </a:lnTo>
                  <a:lnTo>
                    <a:pt x="539" y="133"/>
                  </a:lnTo>
                  <a:lnTo>
                    <a:pt x="539" y="0"/>
                  </a:lnTo>
                  <a:lnTo>
                    <a:pt x="530" y="0"/>
                  </a:lnTo>
                  <a:lnTo>
                    <a:pt x="519" y="13"/>
                  </a:lnTo>
                  <a:lnTo>
                    <a:pt x="519" y="13"/>
                  </a:lnTo>
                  <a:lnTo>
                    <a:pt x="504" y="27"/>
                  </a:lnTo>
                  <a:lnTo>
                    <a:pt x="504" y="27"/>
                  </a:lnTo>
                  <a:lnTo>
                    <a:pt x="490" y="36"/>
                  </a:lnTo>
                  <a:lnTo>
                    <a:pt x="490" y="36"/>
                  </a:lnTo>
                  <a:lnTo>
                    <a:pt x="483" y="40"/>
                  </a:lnTo>
                  <a:lnTo>
                    <a:pt x="475" y="49"/>
                  </a:lnTo>
                  <a:lnTo>
                    <a:pt x="475" y="49"/>
                  </a:lnTo>
                  <a:lnTo>
                    <a:pt x="464" y="58"/>
                  </a:lnTo>
                  <a:lnTo>
                    <a:pt x="464" y="58"/>
                  </a:lnTo>
                  <a:lnTo>
                    <a:pt x="450" y="67"/>
                  </a:lnTo>
                  <a:lnTo>
                    <a:pt x="450" y="67"/>
                  </a:lnTo>
                  <a:lnTo>
                    <a:pt x="436" y="75"/>
                  </a:lnTo>
                  <a:lnTo>
                    <a:pt x="436" y="75"/>
                  </a:lnTo>
                  <a:lnTo>
                    <a:pt x="422" y="79"/>
                  </a:lnTo>
                  <a:lnTo>
                    <a:pt x="422" y="79"/>
                  </a:lnTo>
                  <a:lnTo>
                    <a:pt x="407" y="89"/>
                  </a:lnTo>
                  <a:lnTo>
                    <a:pt x="407" y="89"/>
                  </a:lnTo>
                  <a:lnTo>
                    <a:pt x="396" y="93"/>
                  </a:lnTo>
                  <a:lnTo>
                    <a:pt x="396" y="93"/>
                  </a:lnTo>
                  <a:lnTo>
                    <a:pt x="382" y="98"/>
                  </a:lnTo>
                  <a:lnTo>
                    <a:pt x="382" y="98"/>
                  </a:lnTo>
                  <a:lnTo>
                    <a:pt x="368" y="102"/>
                  </a:lnTo>
                  <a:lnTo>
                    <a:pt x="368" y="102"/>
                  </a:lnTo>
                  <a:lnTo>
                    <a:pt x="353" y="106"/>
                  </a:lnTo>
                  <a:lnTo>
                    <a:pt x="353" y="106"/>
                  </a:lnTo>
                  <a:lnTo>
                    <a:pt x="342" y="111"/>
                  </a:lnTo>
                  <a:lnTo>
                    <a:pt x="342" y="111"/>
                  </a:lnTo>
                  <a:lnTo>
                    <a:pt x="328" y="115"/>
                  </a:lnTo>
                  <a:lnTo>
                    <a:pt x="328" y="115"/>
                  </a:lnTo>
                  <a:lnTo>
                    <a:pt x="314" y="119"/>
                  </a:lnTo>
                  <a:lnTo>
                    <a:pt x="314" y="119"/>
                  </a:lnTo>
                  <a:lnTo>
                    <a:pt x="299" y="119"/>
                  </a:lnTo>
                  <a:lnTo>
                    <a:pt x="299" y="119"/>
                  </a:lnTo>
                  <a:lnTo>
                    <a:pt x="292" y="119"/>
                  </a:lnTo>
                  <a:lnTo>
                    <a:pt x="285" y="124"/>
                  </a:lnTo>
                  <a:lnTo>
                    <a:pt x="285" y="124"/>
                  </a:lnTo>
                  <a:lnTo>
                    <a:pt x="274" y="124"/>
                  </a:lnTo>
                  <a:lnTo>
                    <a:pt x="274" y="124"/>
                  </a:lnTo>
                  <a:lnTo>
                    <a:pt x="267" y="124"/>
                  </a:lnTo>
                  <a:lnTo>
                    <a:pt x="259" y="128"/>
                  </a:lnTo>
                  <a:lnTo>
                    <a:pt x="259" y="128"/>
                  </a:lnTo>
                  <a:lnTo>
                    <a:pt x="245" y="128"/>
                  </a:lnTo>
                  <a:lnTo>
                    <a:pt x="245" y="128"/>
                  </a:lnTo>
                  <a:lnTo>
                    <a:pt x="230" y="128"/>
                  </a:lnTo>
                  <a:lnTo>
                    <a:pt x="230" y="128"/>
                  </a:lnTo>
                  <a:lnTo>
                    <a:pt x="220" y="128"/>
                  </a:lnTo>
                  <a:lnTo>
                    <a:pt x="220" y="128"/>
                  </a:lnTo>
                  <a:lnTo>
                    <a:pt x="213" y="128"/>
                  </a:lnTo>
                  <a:lnTo>
                    <a:pt x="205" y="132"/>
                  </a:lnTo>
                  <a:lnTo>
                    <a:pt x="205" y="132"/>
                  </a:lnTo>
                  <a:lnTo>
                    <a:pt x="191" y="132"/>
                  </a:lnTo>
                  <a:lnTo>
                    <a:pt x="191" y="132"/>
                  </a:lnTo>
                  <a:lnTo>
                    <a:pt x="176" y="132"/>
                  </a:lnTo>
                  <a:lnTo>
                    <a:pt x="176" y="132"/>
                  </a:lnTo>
                  <a:lnTo>
                    <a:pt x="162" y="132"/>
                  </a:lnTo>
                  <a:lnTo>
                    <a:pt x="162" y="132"/>
                  </a:lnTo>
                  <a:lnTo>
                    <a:pt x="151" y="132"/>
                  </a:lnTo>
                  <a:lnTo>
                    <a:pt x="151" y="132"/>
                  </a:lnTo>
                  <a:lnTo>
                    <a:pt x="137" y="132"/>
                  </a:lnTo>
                  <a:lnTo>
                    <a:pt x="137" y="132"/>
                  </a:lnTo>
                  <a:lnTo>
                    <a:pt x="130" y="132"/>
                  </a:lnTo>
                  <a:lnTo>
                    <a:pt x="123" y="137"/>
                  </a:lnTo>
                  <a:lnTo>
                    <a:pt x="123" y="137"/>
                  </a:lnTo>
                  <a:lnTo>
                    <a:pt x="109" y="137"/>
                  </a:lnTo>
                  <a:lnTo>
                    <a:pt x="109" y="137"/>
                  </a:lnTo>
                  <a:lnTo>
                    <a:pt x="94" y="137"/>
                  </a:lnTo>
                  <a:lnTo>
                    <a:pt x="94" y="137"/>
                  </a:lnTo>
                  <a:lnTo>
                    <a:pt x="83" y="137"/>
                  </a:lnTo>
                  <a:lnTo>
                    <a:pt x="83" y="137"/>
                  </a:lnTo>
                  <a:lnTo>
                    <a:pt x="69" y="137"/>
                  </a:lnTo>
                  <a:lnTo>
                    <a:pt x="69" y="137"/>
                  </a:lnTo>
                  <a:lnTo>
                    <a:pt x="55" y="137"/>
                  </a:lnTo>
                  <a:lnTo>
                    <a:pt x="55" y="137"/>
                  </a:lnTo>
                  <a:lnTo>
                    <a:pt x="40" y="137"/>
                  </a:lnTo>
                  <a:lnTo>
                    <a:pt x="40" y="137"/>
                  </a:lnTo>
                  <a:lnTo>
                    <a:pt x="29" y="137"/>
                  </a:lnTo>
                  <a:lnTo>
                    <a:pt x="29" y="137"/>
                  </a:lnTo>
                  <a:lnTo>
                    <a:pt x="15" y="137"/>
                  </a:lnTo>
                  <a:lnTo>
                    <a:pt x="15" y="137"/>
                  </a:lnTo>
                  <a:lnTo>
                    <a:pt x="0" y="137"/>
                  </a:lnTo>
                  <a:lnTo>
                    <a:pt x="11" y="137"/>
                  </a:lnTo>
                  <a:lnTo>
                    <a:pt x="11" y="137"/>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sp>
          <p:nvSpPr>
            <p:cNvPr id="26660" name="Line 36"/>
            <p:cNvSpPr>
              <a:spLocks noChangeShapeType="1"/>
            </p:cNvSpPr>
            <p:nvPr/>
          </p:nvSpPr>
          <p:spPr bwMode="auto">
            <a:xfrm>
              <a:off x="2545" y="4748"/>
              <a:ext cx="2178" cy="0"/>
            </a:xfrm>
            <a:prstGeom prst="line">
              <a:avLst/>
            </a:prstGeom>
            <a:noFill/>
            <a:ln w="31511">
              <a:solidFill>
                <a:srgbClr val="000000"/>
              </a:solidFill>
              <a:round/>
              <a:headEnd/>
              <a:tailEnd/>
            </a:ln>
            <a:effectLst/>
          </p:spPr>
          <p:txBody>
            <a:bodyPr wrap="none" anchor="ctr"/>
            <a:lstStyle/>
            <a:p>
              <a:endParaRPr lang="en-US"/>
            </a:p>
          </p:txBody>
        </p:sp>
        <p:sp>
          <p:nvSpPr>
            <p:cNvPr id="26661" name="Freeform 37"/>
            <p:cNvSpPr>
              <a:spLocks/>
            </p:cNvSpPr>
            <p:nvPr/>
          </p:nvSpPr>
          <p:spPr bwMode="auto">
            <a:xfrm>
              <a:off x="2544" y="3623"/>
              <a:ext cx="2180" cy="1126"/>
            </a:xfrm>
            <a:custGeom>
              <a:avLst/>
              <a:gdLst/>
              <a:ahLst/>
              <a:cxnLst>
                <a:cxn ang="0">
                  <a:pos x="41" y="1125"/>
                </a:cxn>
                <a:cxn ang="0">
                  <a:pos x="84" y="1125"/>
                </a:cxn>
                <a:cxn ang="0">
                  <a:pos x="123" y="1125"/>
                </a:cxn>
                <a:cxn ang="0">
                  <a:pos x="152" y="1120"/>
                </a:cxn>
                <a:cxn ang="0">
                  <a:pos x="192" y="1120"/>
                </a:cxn>
                <a:cxn ang="0">
                  <a:pos x="231" y="1116"/>
                </a:cxn>
                <a:cxn ang="0">
                  <a:pos x="267" y="1112"/>
                </a:cxn>
                <a:cxn ang="0">
                  <a:pos x="299" y="1107"/>
                </a:cxn>
                <a:cxn ang="0">
                  <a:pos x="343" y="1099"/>
                </a:cxn>
                <a:cxn ang="0">
                  <a:pos x="382" y="1086"/>
                </a:cxn>
                <a:cxn ang="0">
                  <a:pos x="422" y="1067"/>
                </a:cxn>
                <a:cxn ang="0">
                  <a:pos x="465" y="1046"/>
                </a:cxn>
                <a:cxn ang="0">
                  <a:pos x="490" y="1024"/>
                </a:cxn>
                <a:cxn ang="0">
                  <a:pos x="530" y="988"/>
                </a:cxn>
                <a:cxn ang="0">
                  <a:pos x="573" y="939"/>
                </a:cxn>
                <a:cxn ang="0">
                  <a:pos x="613" y="882"/>
                </a:cxn>
                <a:cxn ang="0">
                  <a:pos x="652" y="812"/>
                </a:cxn>
                <a:cxn ang="0">
                  <a:pos x="695" y="732"/>
                </a:cxn>
                <a:cxn ang="0">
                  <a:pos x="735" y="640"/>
                </a:cxn>
                <a:cxn ang="0">
                  <a:pos x="778" y="543"/>
                </a:cxn>
                <a:cxn ang="0">
                  <a:pos x="818" y="441"/>
                </a:cxn>
                <a:cxn ang="0">
                  <a:pos x="857" y="340"/>
                </a:cxn>
                <a:cxn ang="0">
                  <a:pos x="901" y="243"/>
                </a:cxn>
                <a:cxn ang="0">
                  <a:pos x="941" y="159"/>
                </a:cxn>
                <a:cxn ang="0">
                  <a:pos x="980" y="84"/>
                </a:cxn>
                <a:cxn ang="0">
                  <a:pos x="1023" y="35"/>
                </a:cxn>
                <a:cxn ang="0">
                  <a:pos x="1062" y="4"/>
                </a:cxn>
                <a:cxn ang="0">
                  <a:pos x="1102" y="0"/>
                </a:cxn>
                <a:cxn ang="0">
                  <a:pos x="1145" y="22"/>
                </a:cxn>
                <a:cxn ang="0">
                  <a:pos x="1185" y="66"/>
                </a:cxn>
                <a:cxn ang="0">
                  <a:pos x="1225" y="133"/>
                </a:cxn>
                <a:cxn ang="0">
                  <a:pos x="1267" y="212"/>
                </a:cxn>
                <a:cxn ang="0">
                  <a:pos x="1307" y="309"/>
                </a:cxn>
                <a:cxn ang="0">
                  <a:pos x="1347" y="406"/>
                </a:cxn>
                <a:cxn ang="0">
                  <a:pos x="1390" y="511"/>
                </a:cxn>
                <a:cxn ang="0">
                  <a:pos x="1430" y="609"/>
                </a:cxn>
                <a:cxn ang="0">
                  <a:pos x="1469" y="702"/>
                </a:cxn>
                <a:cxn ang="0">
                  <a:pos x="1512" y="786"/>
                </a:cxn>
                <a:cxn ang="0">
                  <a:pos x="1552" y="860"/>
                </a:cxn>
                <a:cxn ang="0">
                  <a:pos x="1591" y="922"/>
                </a:cxn>
                <a:cxn ang="0">
                  <a:pos x="1635" y="971"/>
                </a:cxn>
                <a:cxn ang="0">
                  <a:pos x="1660" y="1001"/>
                </a:cxn>
                <a:cxn ang="0">
                  <a:pos x="1704" y="1037"/>
                </a:cxn>
                <a:cxn ang="0">
                  <a:pos x="1743" y="1063"/>
                </a:cxn>
                <a:cxn ang="0">
                  <a:pos x="1783" y="1081"/>
                </a:cxn>
                <a:cxn ang="0">
                  <a:pos x="1825" y="1094"/>
                </a:cxn>
                <a:cxn ang="0">
                  <a:pos x="1865" y="1107"/>
                </a:cxn>
                <a:cxn ang="0">
                  <a:pos x="1894" y="1112"/>
                </a:cxn>
                <a:cxn ang="0">
                  <a:pos x="1933" y="1116"/>
                </a:cxn>
                <a:cxn ang="0">
                  <a:pos x="1966" y="1116"/>
                </a:cxn>
                <a:cxn ang="0">
                  <a:pos x="2002" y="1120"/>
                </a:cxn>
                <a:cxn ang="0">
                  <a:pos x="2042" y="1120"/>
                </a:cxn>
                <a:cxn ang="0">
                  <a:pos x="2084" y="1125"/>
                </a:cxn>
                <a:cxn ang="0">
                  <a:pos x="2124" y="1125"/>
                </a:cxn>
                <a:cxn ang="0">
                  <a:pos x="2164" y="1125"/>
                </a:cxn>
              </a:cxnLst>
              <a:rect l="0" t="0" r="r" b="b"/>
              <a:pathLst>
                <a:path w="2180" h="1126">
                  <a:moveTo>
                    <a:pt x="0" y="1125"/>
                  </a:moveTo>
                  <a:lnTo>
                    <a:pt x="15" y="1125"/>
                  </a:lnTo>
                  <a:lnTo>
                    <a:pt x="15" y="1125"/>
                  </a:lnTo>
                  <a:lnTo>
                    <a:pt x="30" y="1125"/>
                  </a:lnTo>
                  <a:lnTo>
                    <a:pt x="30" y="1125"/>
                  </a:lnTo>
                  <a:lnTo>
                    <a:pt x="41" y="1125"/>
                  </a:lnTo>
                  <a:lnTo>
                    <a:pt x="41" y="1125"/>
                  </a:lnTo>
                  <a:lnTo>
                    <a:pt x="55" y="1125"/>
                  </a:lnTo>
                  <a:lnTo>
                    <a:pt x="55" y="1125"/>
                  </a:lnTo>
                  <a:lnTo>
                    <a:pt x="69" y="1125"/>
                  </a:lnTo>
                  <a:lnTo>
                    <a:pt x="69" y="1125"/>
                  </a:lnTo>
                  <a:lnTo>
                    <a:pt x="84" y="1125"/>
                  </a:lnTo>
                  <a:lnTo>
                    <a:pt x="84" y="1125"/>
                  </a:lnTo>
                  <a:lnTo>
                    <a:pt x="95" y="1125"/>
                  </a:lnTo>
                  <a:lnTo>
                    <a:pt x="95" y="1125"/>
                  </a:lnTo>
                  <a:lnTo>
                    <a:pt x="109" y="1125"/>
                  </a:lnTo>
                  <a:lnTo>
                    <a:pt x="109" y="1125"/>
                  </a:lnTo>
                  <a:lnTo>
                    <a:pt x="123" y="1125"/>
                  </a:lnTo>
                  <a:lnTo>
                    <a:pt x="123" y="1125"/>
                  </a:lnTo>
                  <a:lnTo>
                    <a:pt x="130" y="1120"/>
                  </a:lnTo>
                  <a:lnTo>
                    <a:pt x="138" y="1120"/>
                  </a:lnTo>
                  <a:lnTo>
                    <a:pt x="138" y="1120"/>
                  </a:lnTo>
                  <a:lnTo>
                    <a:pt x="152" y="1120"/>
                  </a:lnTo>
                  <a:lnTo>
                    <a:pt x="152" y="1120"/>
                  </a:lnTo>
                  <a:lnTo>
                    <a:pt x="163" y="1120"/>
                  </a:lnTo>
                  <a:lnTo>
                    <a:pt x="163" y="1120"/>
                  </a:lnTo>
                  <a:lnTo>
                    <a:pt x="177" y="1120"/>
                  </a:lnTo>
                  <a:lnTo>
                    <a:pt x="177" y="1120"/>
                  </a:lnTo>
                  <a:lnTo>
                    <a:pt x="192" y="1120"/>
                  </a:lnTo>
                  <a:lnTo>
                    <a:pt x="192" y="1120"/>
                  </a:lnTo>
                  <a:lnTo>
                    <a:pt x="206" y="1120"/>
                  </a:lnTo>
                  <a:lnTo>
                    <a:pt x="206" y="1120"/>
                  </a:lnTo>
                  <a:lnTo>
                    <a:pt x="210" y="1116"/>
                  </a:lnTo>
                  <a:lnTo>
                    <a:pt x="217" y="1116"/>
                  </a:lnTo>
                  <a:lnTo>
                    <a:pt x="217" y="1116"/>
                  </a:lnTo>
                  <a:lnTo>
                    <a:pt x="231" y="1116"/>
                  </a:lnTo>
                  <a:lnTo>
                    <a:pt x="231" y="1116"/>
                  </a:lnTo>
                  <a:lnTo>
                    <a:pt x="246" y="1116"/>
                  </a:lnTo>
                  <a:lnTo>
                    <a:pt x="246" y="1116"/>
                  </a:lnTo>
                  <a:lnTo>
                    <a:pt x="260" y="1116"/>
                  </a:lnTo>
                  <a:lnTo>
                    <a:pt x="260" y="1116"/>
                  </a:lnTo>
                  <a:lnTo>
                    <a:pt x="267" y="1112"/>
                  </a:lnTo>
                  <a:lnTo>
                    <a:pt x="274" y="1112"/>
                  </a:lnTo>
                  <a:lnTo>
                    <a:pt x="274" y="1112"/>
                  </a:lnTo>
                  <a:lnTo>
                    <a:pt x="285" y="1112"/>
                  </a:lnTo>
                  <a:lnTo>
                    <a:pt x="285" y="1112"/>
                  </a:lnTo>
                  <a:lnTo>
                    <a:pt x="292" y="1107"/>
                  </a:lnTo>
                  <a:lnTo>
                    <a:pt x="299" y="1107"/>
                  </a:lnTo>
                  <a:lnTo>
                    <a:pt x="299" y="1107"/>
                  </a:lnTo>
                  <a:lnTo>
                    <a:pt x="314" y="1107"/>
                  </a:lnTo>
                  <a:lnTo>
                    <a:pt x="314" y="1107"/>
                  </a:lnTo>
                  <a:lnTo>
                    <a:pt x="328" y="1103"/>
                  </a:lnTo>
                  <a:lnTo>
                    <a:pt x="328" y="1103"/>
                  </a:lnTo>
                  <a:lnTo>
                    <a:pt x="343" y="1099"/>
                  </a:lnTo>
                  <a:lnTo>
                    <a:pt x="343" y="1099"/>
                  </a:lnTo>
                  <a:lnTo>
                    <a:pt x="353" y="1094"/>
                  </a:lnTo>
                  <a:lnTo>
                    <a:pt x="353" y="1094"/>
                  </a:lnTo>
                  <a:lnTo>
                    <a:pt x="368" y="1090"/>
                  </a:lnTo>
                  <a:lnTo>
                    <a:pt x="368" y="1090"/>
                  </a:lnTo>
                  <a:lnTo>
                    <a:pt x="382" y="1086"/>
                  </a:lnTo>
                  <a:lnTo>
                    <a:pt x="382" y="1086"/>
                  </a:lnTo>
                  <a:lnTo>
                    <a:pt x="397" y="1081"/>
                  </a:lnTo>
                  <a:lnTo>
                    <a:pt x="397" y="1081"/>
                  </a:lnTo>
                  <a:lnTo>
                    <a:pt x="407" y="1077"/>
                  </a:lnTo>
                  <a:lnTo>
                    <a:pt x="407" y="1077"/>
                  </a:lnTo>
                  <a:lnTo>
                    <a:pt x="422" y="1067"/>
                  </a:lnTo>
                  <a:lnTo>
                    <a:pt x="422" y="1067"/>
                  </a:lnTo>
                  <a:lnTo>
                    <a:pt x="436" y="1063"/>
                  </a:lnTo>
                  <a:lnTo>
                    <a:pt x="436" y="1063"/>
                  </a:lnTo>
                  <a:lnTo>
                    <a:pt x="451" y="1055"/>
                  </a:lnTo>
                  <a:lnTo>
                    <a:pt x="451" y="1055"/>
                  </a:lnTo>
                  <a:lnTo>
                    <a:pt x="465" y="1046"/>
                  </a:lnTo>
                  <a:lnTo>
                    <a:pt x="465" y="1046"/>
                  </a:lnTo>
                  <a:lnTo>
                    <a:pt x="476" y="1037"/>
                  </a:lnTo>
                  <a:lnTo>
                    <a:pt x="476" y="1037"/>
                  </a:lnTo>
                  <a:lnTo>
                    <a:pt x="483" y="1028"/>
                  </a:lnTo>
                  <a:lnTo>
                    <a:pt x="490" y="1024"/>
                  </a:lnTo>
                  <a:lnTo>
                    <a:pt x="490" y="1024"/>
                  </a:lnTo>
                  <a:lnTo>
                    <a:pt x="505" y="1015"/>
                  </a:lnTo>
                  <a:lnTo>
                    <a:pt x="505" y="1015"/>
                  </a:lnTo>
                  <a:lnTo>
                    <a:pt x="519" y="1001"/>
                  </a:lnTo>
                  <a:lnTo>
                    <a:pt x="519" y="1001"/>
                  </a:lnTo>
                  <a:lnTo>
                    <a:pt x="530" y="988"/>
                  </a:lnTo>
                  <a:lnTo>
                    <a:pt x="530" y="988"/>
                  </a:lnTo>
                  <a:lnTo>
                    <a:pt x="537" y="979"/>
                  </a:lnTo>
                  <a:lnTo>
                    <a:pt x="544" y="971"/>
                  </a:lnTo>
                  <a:lnTo>
                    <a:pt x="544" y="971"/>
                  </a:lnTo>
                  <a:lnTo>
                    <a:pt x="559" y="957"/>
                  </a:lnTo>
                  <a:lnTo>
                    <a:pt x="559" y="957"/>
                  </a:lnTo>
                  <a:lnTo>
                    <a:pt x="573" y="939"/>
                  </a:lnTo>
                  <a:lnTo>
                    <a:pt x="573" y="939"/>
                  </a:lnTo>
                  <a:lnTo>
                    <a:pt x="587" y="922"/>
                  </a:lnTo>
                  <a:lnTo>
                    <a:pt x="587" y="922"/>
                  </a:lnTo>
                  <a:lnTo>
                    <a:pt x="598" y="900"/>
                  </a:lnTo>
                  <a:lnTo>
                    <a:pt x="598" y="900"/>
                  </a:lnTo>
                  <a:lnTo>
                    <a:pt x="613" y="882"/>
                  </a:lnTo>
                  <a:lnTo>
                    <a:pt x="613" y="882"/>
                  </a:lnTo>
                  <a:lnTo>
                    <a:pt x="627" y="860"/>
                  </a:lnTo>
                  <a:lnTo>
                    <a:pt x="627" y="860"/>
                  </a:lnTo>
                  <a:lnTo>
                    <a:pt x="641" y="838"/>
                  </a:lnTo>
                  <a:lnTo>
                    <a:pt x="641" y="838"/>
                  </a:lnTo>
                  <a:lnTo>
                    <a:pt x="652" y="812"/>
                  </a:lnTo>
                  <a:lnTo>
                    <a:pt x="652" y="812"/>
                  </a:lnTo>
                  <a:lnTo>
                    <a:pt x="666" y="786"/>
                  </a:lnTo>
                  <a:lnTo>
                    <a:pt x="666" y="786"/>
                  </a:lnTo>
                  <a:lnTo>
                    <a:pt x="681" y="759"/>
                  </a:lnTo>
                  <a:lnTo>
                    <a:pt x="681" y="759"/>
                  </a:lnTo>
                  <a:lnTo>
                    <a:pt x="695" y="732"/>
                  </a:lnTo>
                  <a:lnTo>
                    <a:pt x="695" y="732"/>
                  </a:lnTo>
                  <a:lnTo>
                    <a:pt x="710" y="702"/>
                  </a:lnTo>
                  <a:lnTo>
                    <a:pt x="710" y="702"/>
                  </a:lnTo>
                  <a:lnTo>
                    <a:pt x="721" y="671"/>
                  </a:lnTo>
                  <a:lnTo>
                    <a:pt x="721" y="671"/>
                  </a:lnTo>
                  <a:lnTo>
                    <a:pt x="735" y="640"/>
                  </a:lnTo>
                  <a:lnTo>
                    <a:pt x="735" y="640"/>
                  </a:lnTo>
                  <a:lnTo>
                    <a:pt x="749" y="609"/>
                  </a:lnTo>
                  <a:lnTo>
                    <a:pt x="749" y="609"/>
                  </a:lnTo>
                  <a:lnTo>
                    <a:pt x="764" y="578"/>
                  </a:lnTo>
                  <a:lnTo>
                    <a:pt x="764" y="578"/>
                  </a:lnTo>
                  <a:lnTo>
                    <a:pt x="778" y="543"/>
                  </a:lnTo>
                  <a:lnTo>
                    <a:pt x="778" y="543"/>
                  </a:lnTo>
                  <a:lnTo>
                    <a:pt x="789" y="511"/>
                  </a:lnTo>
                  <a:lnTo>
                    <a:pt x="789" y="511"/>
                  </a:lnTo>
                  <a:lnTo>
                    <a:pt x="803" y="476"/>
                  </a:lnTo>
                  <a:lnTo>
                    <a:pt x="803" y="476"/>
                  </a:lnTo>
                  <a:lnTo>
                    <a:pt x="818" y="441"/>
                  </a:lnTo>
                  <a:lnTo>
                    <a:pt x="818" y="441"/>
                  </a:lnTo>
                  <a:lnTo>
                    <a:pt x="833" y="406"/>
                  </a:lnTo>
                  <a:lnTo>
                    <a:pt x="833" y="406"/>
                  </a:lnTo>
                  <a:lnTo>
                    <a:pt x="843" y="375"/>
                  </a:lnTo>
                  <a:lnTo>
                    <a:pt x="843" y="375"/>
                  </a:lnTo>
                  <a:lnTo>
                    <a:pt x="857" y="340"/>
                  </a:lnTo>
                  <a:lnTo>
                    <a:pt x="857" y="340"/>
                  </a:lnTo>
                  <a:lnTo>
                    <a:pt x="872" y="309"/>
                  </a:lnTo>
                  <a:lnTo>
                    <a:pt x="872" y="309"/>
                  </a:lnTo>
                  <a:lnTo>
                    <a:pt x="887" y="273"/>
                  </a:lnTo>
                  <a:lnTo>
                    <a:pt x="887" y="273"/>
                  </a:lnTo>
                  <a:lnTo>
                    <a:pt x="901" y="243"/>
                  </a:lnTo>
                  <a:lnTo>
                    <a:pt x="901" y="243"/>
                  </a:lnTo>
                  <a:lnTo>
                    <a:pt x="912" y="212"/>
                  </a:lnTo>
                  <a:lnTo>
                    <a:pt x="912" y="212"/>
                  </a:lnTo>
                  <a:lnTo>
                    <a:pt x="926" y="185"/>
                  </a:lnTo>
                  <a:lnTo>
                    <a:pt x="926" y="185"/>
                  </a:lnTo>
                  <a:lnTo>
                    <a:pt x="941" y="159"/>
                  </a:lnTo>
                  <a:lnTo>
                    <a:pt x="941" y="159"/>
                  </a:lnTo>
                  <a:lnTo>
                    <a:pt x="954" y="133"/>
                  </a:lnTo>
                  <a:lnTo>
                    <a:pt x="954" y="133"/>
                  </a:lnTo>
                  <a:lnTo>
                    <a:pt x="966" y="106"/>
                  </a:lnTo>
                  <a:lnTo>
                    <a:pt x="966" y="106"/>
                  </a:lnTo>
                  <a:lnTo>
                    <a:pt x="980" y="84"/>
                  </a:lnTo>
                  <a:lnTo>
                    <a:pt x="980" y="84"/>
                  </a:lnTo>
                  <a:lnTo>
                    <a:pt x="994" y="66"/>
                  </a:lnTo>
                  <a:lnTo>
                    <a:pt x="994" y="66"/>
                  </a:lnTo>
                  <a:lnTo>
                    <a:pt x="1008" y="49"/>
                  </a:lnTo>
                  <a:lnTo>
                    <a:pt x="1008" y="49"/>
                  </a:lnTo>
                  <a:lnTo>
                    <a:pt x="1023" y="35"/>
                  </a:lnTo>
                  <a:lnTo>
                    <a:pt x="1023" y="35"/>
                  </a:lnTo>
                  <a:lnTo>
                    <a:pt x="1034" y="22"/>
                  </a:lnTo>
                  <a:lnTo>
                    <a:pt x="1034" y="22"/>
                  </a:lnTo>
                  <a:lnTo>
                    <a:pt x="1048" y="13"/>
                  </a:lnTo>
                  <a:lnTo>
                    <a:pt x="1048" y="13"/>
                  </a:lnTo>
                  <a:lnTo>
                    <a:pt x="1062" y="4"/>
                  </a:lnTo>
                  <a:lnTo>
                    <a:pt x="1062" y="4"/>
                  </a:lnTo>
                  <a:lnTo>
                    <a:pt x="1077" y="0"/>
                  </a:lnTo>
                  <a:lnTo>
                    <a:pt x="1077" y="0"/>
                  </a:lnTo>
                  <a:lnTo>
                    <a:pt x="1088" y="0"/>
                  </a:lnTo>
                  <a:lnTo>
                    <a:pt x="1088" y="0"/>
                  </a:lnTo>
                  <a:lnTo>
                    <a:pt x="1102" y="0"/>
                  </a:lnTo>
                  <a:lnTo>
                    <a:pt x="1102" y="0"/>
                  </a:lnTo>
                  <a:lnTo>
                    <a:pt x="1117" y="4"/>
                  </a:lnTo>
                  <a:lnTo>
                    <a:pt x="1117" y="4"/>
                  </a:lnTo>
                  <a:lnTo>
                    <a:pt x="1130" y="13"/>
                  </a:lnTo>
                  <a:lnTo>
                    <a:pt x="1130" y="13"/>
                  </a:lnTo>
                  <a:lnTo>
                    <a:pt x="1145" y="22"/>
                  </a:lnTo>
                  <a:lnTo>
                    <a:pt x="1145" y="22"/>
                  </a:lnTo>
                  <a:lnTo>
                    <a:pt x="1156" y="35"/>
                  </a:lnTo>
                  <a:lnTo>
                    <a:pt x="1156" y="35"/>
                  </a:lnTo>
                  <a:lnTo>
                    <a:pt x="1170" y="49"/>
                  </a:lnTo>
                  <a:lnTo>
                    <a:pt x="1170" y="49"/>
                  </a:lnTo>
                  <a:lnTo>
                    <a:pt x="1185" y="66"/>
                  </a:lnTo>
                  <a:lnTo>
                    <a:pt x="1185" y="66"/>
                  </a:lnTo>
                  <a:lnTo>
                    <a:pt x="1199" y="84"/>
                  </a:lnTo>
                  <a:lnTo>
                    <a:pt x="1199" y="84"/>
                  </a:lnTo>
                  <a:lnTo>
                    <a:pt x="1214" y="106"/>
                  </a:lnTo>
                  <a:lnTo>
                    <a:pt x="1214" y="106"/>
                  </a:lnTo>
                  <a:lnTo>
                    <a:pt x="1225" y="133"/>
                  </a:lnTo>
                  <a:lnTo>
                    <a:pt x="1225" y="133"/>
                  </a:lnTo>
                  <a:lnTo>
                    <a:pt x="1239" y="159"/>
                  </a:lnTo>
                  <a:lnTo>
                    <a:pt x="1239" y="159"/>
                  </a:lnTo>
                  <a:lnTo>
                    <a:pt x="1253" y="185"/>
                  </a:lnTo>
                  <a:lnTo>
                    <a:pt x="1253" y="185"/>
                  </a:lnTo>
                  <a:lnTo>
                    <a:pt x="1267" y="212"/>
                  </a:lnTo>
                  <a:lnTo>
                    <a:pt x="1267" y="212"/>
                  </a:lnTo>
                  <a:lnTo>
                    <a:pt x="1279" y="243"/>
                  </a:lnTo>
                  <a:lnTo>
                    <a:pt x="1279" y="243"/>
                  </a:lnTo>
                  <a:lnTo>
                    <a:pt x="1293" y="273"/>
                  </a:lnTo>
                  <a:lnTo>
                    <a:pt x="1293" y="273"/>
                  </a:lnTo>
                  <a:lnTo>
                    <a:pt x="1307" y="309"/>
                  </a:lnTo>
                  <a:lnTo>
                    <a:pt x="1307" y="309"/>
                  </a:lnTo>
                  <a:lnTo>
                    <a:pt x="1321" y="340"/>
                  </a:lnTo>
                  <a:lnTo>
                    <a:pt x="1321" y="340"/>
                  </a:lnTo>
                  <a:lnTo>
                    <a:pt x="1336" y="375"/>
                  </a:lnTo>
                  <a:lnTo>
                    <a:pt x="1336" y="375"/>
                  </a:lnTo>
                  <a:lnTo>
                    <a:pt x="1347" y="406"/>
                  </a:lnTo>
                  <a:lnTo>
                    <a:pt x="1347" y="406"/>
                  </a:lnTo>
                  <a:lnTo>
                    <a:pt x="1361" y="441"/>
                  </a:lnTo>
                  <a:lnTo>
                    <a:pt x="1361" y="441"/>
                  </a:lnTo>
                  <a:lnTo>
                    <a:pt x="1376" y="476"/>
                  </a:lnTo>
                  <a:lnTo>
                    <a:pt x="1376" y="476"/>
                  </a:lnTo>
                  <a:lnTo>
                    <a:pt x="1390" y="511"/>
                  </a:lnTo>
                  <a:lnTo>
                    <a:pt x="1390" y="511"/>
                  </a:lnTo>
                  <a:lnTo>
                    <a:pt x="1401" y="543"/>
                  </a:lnTo>
                  <a:lnTo>
                    <a:pt x="1401" y="543"/>
                  </a:lnTo>
                  <a:lnTo>
                    <a:pt x="1415" y="578"/>
                  </a:lnTo>
                  <a:lnTo>
                    <a:pt x="1415" y="578"/>
                  </a:lnTo>
                  <a:lnTo>
                    <a:pt x="1430" y="609"/>
                  </a:lnTo>
                  <a:lnTo>
                    <a:pt x="1430" y="609"/>
                  </a:lnTo>
                  <a:lnTo>
                    <a:pt x="1444" y="640"/>
                  </a:lnTo>
                  <a:lnTo>
                    <a:pt x="1444" y="640"/>
                  </a:lnTo>
                  <a:lnTo>
                    <a:pt x="1458" y="671"/>
                  </a:lnTo>
                  <a:lnTo>
                    <a:pt x="1458" y="671"/>
                  </a:lnTo>
                  <a:lnTo>
                    <a:pt x="1469" y="702"/>
                  </a:lnTo>
                  <a:lnTo>
                    <a:pt x="1469" y="702"/>
                  </a:lnTo>
                  <a:lnTo>
                    <a:pt x="1484" y="732"/>
                  </a:lnTo>
                  <a:lnTo>
                    <a:pt x="1484" y="732"/>
                  </a:lnTo>
                  <a:lnTo>
                    <a:pt x="1498" y="759"/>
                  </a:lnTo>
                  <a:lnTo>
                    <a:pt x="1498" y="759"/>
                  </a:lnTo>
                  <a:lnTo>
                    <a:pt x="1512" y="786"/>
                  </a:lnTo>
                  <a:lnTo>
                    <a:pt x="1512" y="786"/>
                  </a:lnTo>
                  <a:lnTo>
                    <a:pt x="1523" y="812"/>
                  </a:lnTo>
                  <a:lnTo>
                    <a:pt x="1523" y="812"/>
                  </a:lnTo>
                  <a:lnTo>
                    <a:pt x="1537" y="838"/>
                  </a:lnTo>
                  <a:lnTo>
                    <a:pt x="1537" y="838"/>
                  </a:lnTo>
                  <a:lnTo>
                    <a:pt x="1552" y="860"/>
                  </a:lnTo>
                  <a:lnTo>
                    <a:pt x="1552" y="860"/>
                  </a:lnTo>
                  <a:lnTo>
                    <a:pt x="1566" y="882"/>
                  </a:lnTo>
                  <a:lnTo>
                    <a:pt x="1566" y="882"/>
                  </a:lnTo>
                  <a:lnTo>
                    <a:pt x="1581" y="900"/>
                  </a:lnTo>
                  <a:lnTo>
                    <a:pt x="1581" y="900"/>
                  </a:lnTo>
                  <a:lnTo>
                    <a:pt x="1591" y="922"/>
                  </a:lnTo>
                  <a:lnTo>
                    <a:pt x="1591" y="922"/>
                  </a:lnTo>
                  <a:lnTo>
                    <a:pt x="1606" y="939"/>
                  </a:lnTo>
                  <a:lnTo>
                    <a:pt x="1606" y="939"/>
                  </a:lnTo>
                  <a:lnTo>
                    <a:pt x="1620" y="957"/>
                  </a:lnTo>
                  <a:lnTo>
                    <a:pt x="1620" y="957"/>
                  </a:lnTo>
                  <a:lnTo>
                    <a:pt x="1635" y="971"/>
                  </a:lnTo>
                  <a:lnTo>
                    <a:pt x="1635" y="971"/>
                  </a:lnTo>
                  <a:lnTo>
                    <a:pt x="1642" y="979"/>
                  </a:lnTo>
                  <a:lnTo>
                    <a:pt x="1649" y="988"/>
                  </a:lnTo>
                  <a:lnTo>
                    <a:pt x="1649" y="988"/>
                  </a:lnTo>
                  <a:lnTo>
                    <a:pt x="1660" y="1001"/>
                  </a:lnTo>
                  <a:lnTo>
                    <a:pt x="1660" y="1001"/>
                  </a:lnTo>
                  <a:lnTo>
                    <a:pt x="1674" y="1015"/>
                  </a:lnTo>
                  <a:lnTo>
                    <a:pt x="1674" y="1015"/>
                  </a:lnTo>
                  <a:lnTo>
                    <a:pt x="1689" y="1024"/>
                  </a:lnTo>
                  <a:lnTo>
                    <a:pt x="1689" y="1024"/>
                  </a:lnTo>
                  <a:lnTo>
                    <a:pt x="1696" y="1028"/>
                  </a:lnTo>
                  <a:lnTo>
                    <a:pt x="1704" y="1037"/>
                  </a:lnTo>
                  <a:lnTo>
                    <a:pt x="1704" y="1037"/>
                  </a:lnTo>
                  <a:lnTo>
                    <a:pt x="1714" y="1046"/>
                  </a:lnTo>
                  <a:lnTo>
                    <a:pt x="1714" y="1046"/>
                  </a:lnTo>
                  <a:lnTo>
                    <a:pt x="1728" y="1055"/>
                  </a:lnTo>
                  <a:lnTo>
                    <a:pt x="1728" y="1055"/>
                  </a:lnTo>
                  <a:lnTo>
                    <a:pt x="1743" y="1063"/>
                  </a:lnTo>
                  <a:lnTo>
                    <a:pt x="1743" y="1063"/>
                  </a:lnTo>
                  <a:lnTo>
                    <a:pt x="1758" y="1067"/>
                  </a:lnTo>
                  <a:lnTo>
                    <a:pt x="1758" y="1067"/>
                  </a:lnTo>
                  <a:lnTo>
                    <a:pt x="1772" y="1077"/>
                  </a:lnTo>
                  <a:lnTo>
                    <a:pt x="1772" y="1077"/>
                  </a:lnTo>
                  <a:lnTo>
                    <a:pt x="1783" y="1081"/>
                  </a:lnTo>
                  <a:lnTo>
                    <a:pt x="1783" y="1081"/>
                  </a:lnTo>
                  <a:lnTo>
                    <a:pt x="1797" y="1086"/>
                  </a:lnTo>
                  <a:lnTo>
                    <a:pt x="1797" y="1086"/>
                  </a:lnTo>
                  <a:lnTo>
                    <a:pt x="1811" y="1090"/>
                  </a:lnTo>
                  <a:lnTo>
                    <a:pt x="1811" y="1090"/>
                  </a:lnTo>
                  <a:lnTo>
                    <a:pt x="1825" y="1094"/>
                  </a:lnTo>
                  <a:lnTo>
                    <a:pt x="1825" y="1094"/>
                  </a:lnTo>
                  <a:lnTo>
                    <a:pt x="1837" y="1099"/>
                  </a:lnTo>
                  <a:lnTo>
                    <a:pt x="1837" y="1099"/>
                  </a:lnTo>
                  <a:lnTo>
                    <a:pt x="1851" y="1103"/>
                  </a:lnTo>
                  <a:lnTo>
                    <a:pt x="1851" y="1103"/>
                  </a:lnTo>
                  <a:lnTo>
                    <a:pt x="1865" y="1107"/>
                  </a:lnTo>
                  <a:lnTo>
                    <a:pt x="1865" y="1107"/>
                  </a:lnTo>
                  <a:lnTo>
                    <a:pt x="1879" y="1107"/>
                  </a:lnTo>
                  <a:lnTo>
                    <a:pt x="1879" y="1107"/>
                  </a:lnTo>
                  <a:lnTo>
                    <a:pt x="1887" y="1107"/>
                  </a:lnTo>
                  <a:lnTo>
                    <a:pt x="1894" y="1112"/>
                  </a:lnTo>
                  <a:lnTo>
                    <a:pt x="1894" y="1112"/>
                  </a:lnTo>
                  <a:lnTo>
                    <a:pt x="1904" y="1112"/>
                  </a:lnTo>
                  <a:lnTo>
                    <a:pt x="1904" y="1112"/>
                  </a:lnTo>
                  <a:lnTo>
                    <a:pt x="1912" y="1112"/>
                  </a:lnTo>
                  <a:lnTo>
                    <a:pt x="1919" y="1116"/>
                  </a:lnTo>
                  <a:lnTo>
                    <a:pt x="1919" y="1116"/>
                  </a:lnTo>
                  <a:lnTo>
                    <a:pt x="1933" y="1116"/>
                  </a:lnTo>
                  <a:lnTo>
                    <a:pt x="1933" y="1116"/>
                  </a:lnTo>
                  <a:lnTo>
                    <a:pt x="1948" y="1116"/>
                  </a:lnTo>
                  <a:lnTo>
                    <a:pt x="1948" y="1116"/>
                  </a:lnTo>
                  <a:lnTo>
                    <a:pt x="1958" y="1116"/>
                  </a:lnTo>
                  <a:lnTo>
                    <a:pt x="1958" y="1116"/>
                  </a:lnTo>
                  <a:lnTo>
                    <a:pt x="1966" y="1116"/>
                  </a:lnTo>
                  <a:lnTo>
                    <a:pt x="1973" y="1120"/>
                  </a:lnTo>
                  <a:lnTo>
                    <a:pt x="1973" y="1120"/>
                  </a:lnTo>
                  <a:lnTo>
                    <a:pt x="1988" y="1120"/>
                  </a:lnTo>
                  <a:lnTo>
                    <a:pt x="1988" y="1120"/>
                  </a:lnTo>
                  <a:lnTo>
                    <a:pt x="2002" y="1120"/>
                  </a:lnTo>
                  <a:lnTo>
                    <a:pt x="2002" y="1120"/>
                  </a:lnTo>
                  <a:lnTo>
                    <a:pt x="2016" y="1120"/>
                  </a:lnTo>
                  <a:lnTo>
                    <a:pt x="2016" y="1120"/>
                  </a:lnTo>
                  <a:lnTo>
                    <a:pt x="2027" y="1120"/>
                  </a:lnTo>
                  <a:lnTo>
                    <a:pt x="2027" y="1120"/>
                  </a:lnTo>
                  <a:lnTo>
                    <a:pt x="2042" y="1120"/>
                  </a:lnTo>
                  <a:lnTo>
                    <a:pt x="2042" y="1120"/>
                  </a:lnTo>
                  <a:lnTo>
                    <a:pt x="2049" y="1120"/>
                  </a:lnTo>
                  <a:lnTo>
                    <a:pt x="2056" y="1125"/>
                  </a:lnTo>
                  <a:lnTo>
                    <a:pt x="2056" y="1125"/>
                  </a:lnTo>
                  <a:lnTo>
                    <a:pt x="2071" y="1125"/>
                  </a:lnTo>
                  <a:lnTo>
                    <a:pt x="2071" y="1125"/>
                  </a:lnTo>
                  <a:lnTo>
                    <a:pt x="2084" y="1125"/>
                  </a:lnTo>
                  <a:lnTo>
                    <a:pt x="2084" y="1125"/>
                  </a:lnTo>
                  <a:lnTo>
                    <a:pt x="2096" y="1125"/>
                  </a:lnTo>
                  <a:lnTo>
                    <a:pt x="2096" y="1125"/>
                  </a:lnTo>
                  <a:lnTo>
                    <a:pt x="2110" y="1125"/>
                  </a:lnTo>
                  <a:lnTo>
                    <a:pt x="2110" y="1125"/>
                  </a:lnTo>
                  <a:lnTo>
                    <a:pt x="2124" y="1125"/>
                  </a:lnTo>
                  <a:lnTo>
                    <a:pt x="2124" y="1125"/>
                  </a:lnTo>
                  <a:lnTo>
                    <a:pt x="2138" y="1125"/>
                  </a:lnTo>
                  <a:lnTo>
                    <a:pt x="2138" y="1125"/>
                  </a:lnTo>
                  <a:lnTo>
                    <a:pt x="2150" y="1125"/>
                  </a:lnTo>
                  <a:lnTo>
                    <a:pt x="2150" y="1125"/>
                  </a:lnTo>
                  <a:lnTo>
                    <a:pt x="2164" y="1125"/>
                  </a:lnTo>
                  <a:lnTo>
                    <a:pt x="2164" y="1125"/>
                  </a:lnTo>
                  <a:lnTo>
                    <a:pt x="2179" y="1125"/>
                  </a:lnTo>
                  <a:lnTo>
                    <a:pt x="2179" y="1125"/>
                  </a:lnTo>
                  <a:lnTo>
                    <a:pt x="0" y="1125"/>
                  </a:lnTo>
                  <a:lnTo>
                    <a:pt x="0" y="1125"/>
                  </a:lnTo>
                </a:path>
              </a:pathLst>
            </a:custGeom>
            <a:solidFill>
              <a:srgbClr val="FFFFD0"/>
            </a:solidFill>
            <a:ln w="31511" cap="flat" cmpd="sng">
              <a:solidFill>
                <a:srgbClr val="000000"/>
              </a:solidFill>
              <a:prstDash val="solid"/>
              <a:round/>
              <a:headEnd type="none" w="med" len="med"/>
              <a:tailEnd type="none" w="med" len="med"/>
            </a:ln>
            <a:effectLst/>
          </p:spPr>
          <p:txBody>
            <a:bodyPr/>
            <a:lstStyle/>
            <a:p>
              <a:endParaRPr lang="en-US"/>
            </a:p>
          </p:txBody>
        </p:sp>
        <p:sp>
          <p:nvSpPr>
            <p:cNvPr id="26662" name="Freeform 38"/>
            <p:cNvSpPr>
              <a:spLocks/>
            </p:cNvSpPr>
            <p:nvPr/>
          </p:nvSpPr>
          <p:spPr bwMode="auto">
            <a:xfrm>
              <a:off x="2539" y="4481"/>
              <a:ext cx="643" cy="275"/>
            </a:xfrm>
            <a:custGeom>
              <a:avLst/>
              <a:gdLst/>
              <a:ahLst/>
              <a:cxnLst>
                <a:cxn ang="0">
                  <a:pos x="642" y="274"/>
                </a:cxn>
                <a:cxn ang="0">
                  <a:pos x="0" y="272"/>
                </a:cxn>
                <a:cxn ang="0">
                  <a:pos x="21" y="265"/>
                </a:cxn>
                <a:cxn ang="0">
                  <a:pos x="35" y="265"/>
                </a:cxn>
                <a:cxn ang="0">
                  <a:pos x="46" y="265"/>
                </a:cxn>
                <a:cxn ang="0">
                  <a:pos x="61" y="265"/>
                </a:cxn>
                <a:cxn ang="0">
                  <a:pos x="75" y="265"/>
                </a:cxn>
                <a:cxn ang="0">
                  <a:pos x="89" y="265"/>
                </a:cxn>
                <a:cxn ang="0">
                  <a:pos x="101" y="265"/>
                </a:cxn>
                <a:cxn ang="0">
                  <a:pos x="114" y="265"/>
                </a:cxn>
                <a:cxn ang="0">
                  <a:pos x="129" y="265"/>
                </a:cxn>
                <a:cxn ang="0">
                  <a:pos x="136" y="261"/>
                </a:cxn>
                <a:cxn ang="0">
                  <a:pos x="143" y="261"/>
                </a:cxn>
                <a:cxn ang="0">
                  <a:pos x="158" y="261"/>
                </a:cxn>
                <a:cxn ang="0">
                  <a:pos x="168" y="261"/>
                </a:cxn>
                <a:cxn ang="0">
                  <a:pos x="183" y="261"/>
                </a:cxn>
                <a:cxn ang="0">
                  <a:pos x="197" y="261"/>
                </a:cxn>
                <a:cxn ang="0">
                  <a:pos x="212" y="261"/>
                </a:cxn>
                <a:cxn ang="0">
                  <a:pos x="222" y="256"/>
                </a:cxn>
                <a:cxn ang="0">
                  <a:pos x="237" y="256"/>
                </a:cxn>
                <a:cxn ang="0">
                  <a:pos x="251" y="256"/>
                </a:cxn>
                <a:cxn ang="0">
                  <a:pos x="265" y="256"/>
                </a:cxn>
                <a:cxn ang="0">
                  <a:pos x="273" y="253"/>
                </a:cxn>
                <a:cxn ang="0">
                  <a:pos x="280" y="253"/>
                </a:cxn>
                <a:cxn ang="0">
                  <a:pos x="290" y="253"/>
                </a:cxn>
                <a:cxn ang="0">
                  <a:pos x="305" y="247"/>
                </a:cxn>
                <a:cxn ang="0">
                  <a:pos x="319" y="247"/>
                </a:cxn>
                <a:cxn ang="0">
                  <a:pos x="334" y="243"/>
                </a:cxn>
                <a:cxn ang="0">
                  <a:pos x="348" y="239"/>
                </a:cxn>
                <a:cxn ang="0">
                  <a:pos x="359" y="235"/>
                </a:cxn>
                <a:cxn ang="0">
                  <a:pos x="374" y="230"/>
                </a:cxn>
                <a:cxn ang="0">
                  <a:pos x="388" y="225"/>
                </a:cxn>
                <a:cxn ang="0">
                  <a:pos x="402" y="221"/>
                </a:cxn>
                <a:cxn ang="0">
                  <a:pos x="413" y="217"/>
                </a:cxn>
                <a:cxn ang="0">
                  <a:pos x="428" y="208"/>
                </a:cxn>
                <a:cxn ang="0">
                  <a:pos x="442" y="203"/>
                </a:cxn>
                <a:cxn ang="0">
                  <a:pos x="456" y="195"/>
                </a:cxn>
                <a:cxn ang="0">
                  <a:pos x="471" y="186"/>
                </a:cxn>
                <a:cxn ang="0">
                  <a:pos x="481" y="177"/>
                </a:cxn>
                <a:cxn ang="0">
                  <a:pos x="489" y="168"/>
                </a:cxn>
                <a:cxn ang="0">
                  <a:pos x="496" y="164"/>
                </a:cxn>
                <a:cxn ang="0">
                  <a:pos x="510" y="155"/>
                </a:cxn>
                <a:cxn ang="0">
                  <a:pos x="525" y="141"/>
                </a:cxn>
                <a:cxn ang="0">
                  <a:pos x="535" y="129"/>
                </a:cxn>
                <a:cxn ang="0">
                  <a:pos x="550" y="111"/>
                </a:cxn>
                <a:cxn ang="0">
                  <a:pos x="565" y="97"/>
                </a:cxn>
                <a:cxn ang="0">
                  <a:pos x="579" y="79"/>
                </a:cxn>
                <a:cxn ang="0">
                  <a:pos x="593" y="62"/>
                </a:cxn>
                <a:cxn ang="0">
                  <a:pos x="604" y="40"/>
                </a:cxn>
                <a:cxn ang="0">
                  <a:pos x="619" y="22"/>
                </a:cxn>
                <a:cxn ang="0">
                  <a:pos x="633" y="0"/>
                </a:cxn>
                <a:cxn ang="0">
                  <a:pos x="642" y="2"/>
                </a:cxn>
              </a:cxnLst>
              <a:rect l="0" t="0" r="r" b="b"/>
              <a:pathLst>
                <a:path w="643" h="275">
                  <a:moveTo>
                    <a:pt x="642" y="2"/>
                  </a:moveTo>
                  <a:lnTo>
                    <a:pt x="642" y="274"/>
                  </a:lnTo>
                  <a:lnTo>
                    <a:pt x="634" y="272"/>
                  </a:lnTo>
                  <a:lnTo>
                    <a:pt x="0" y="272"/>
                  </a:lnTo>
                  <a:lnTo>
                    <a:pt x="6" y="265"/>
                  </a:lnTo>
                  <a:lnTo>
                    <a:pt x="21" y="265"/>
                  </a:lnTo>
                  <a:lnTo>
                    <a:pt x="21" y="265"/>
                  </a:lnTo>
                  <a:lnTo>
                    <a:pt x="35" y="265"/>
                  </a:lnTo>
                  <a:lnTo>
                    <a:pt x="35" y="265"/>
                  </a:lnTo>
                  <a:lnTo>
                    <a:pt x="46" y="265"/>
                  </a:lnTo>
                  <a:lnTo>
                    <a:pt x="46" y="265"/>
                  </a:lnTo>
                  <a:lnTo>
                    <a:pt x="61" y="265"/>
                  </a:lnTo>
                  <a:lnTo>
                    <a:pt x="61" y="265"/>
                  </a:lnTo>
                  <a:lnTo>
                    <a:pt x="75" y="265"/>
                  </a:lnTo>
                  <a:lnTo>
                    <a:pt x="75" y="265"/>
                  </a:lnTo>
                  <a:lnTo>
                    <a:pt x="89" y="265"/>
                  </a:lnTo>
                  <a:lnTo>
                    <a:pt x="89" y="265"/>
                  </a:lnTo>
                  <a:lnTo>
                    <a:pt x="101" y="265"/>
                  </a:lnTo>
                  <a:lnTo>
                    <a:pt x="101" y="265"/>
                  </a:lnTo>
                  <a:lnTo>
                    <a:pt x="114" y="265"/>
                  </a:lnTo>
                  <a:lnTo>
                    <a:pt x="114" y="265"/>
                  </a:lnTo>
                  <a:lnTo>
                    <a:pt x="129" y="265"/>
                  </a:lnTo>
                  <a:lnTo>
                    <a:pt x="129" y="265"/>
                  </a:lnTo>
                  <a:lnTo>
                    <a:pt x="136" y="261"/>
                  </a:lnTo>
                  <a:lnTo>
                    <a:pt x="143" y="261"/>
                  </a:lnTo>
                  <a:lnTo>
                    <a:pt x="143" y="261"/>
                  </a:lnTo>
                  <a:lnTo>
                    <a:pt x="158" y="261"/>
                  </a:lnTo>
                  <a:lnTo>
                    <a:pt x="158" y="261"/>
                  </a:lnTo>
                  <a:lnTo>
                    <a:pt x="168" y="261"/>
                  </a:lnTo>
                  <a:lnTo>
                    <a:pt x="168" y="261"/>
                  </a:lnTo>
                  <a:lnTo>
                    <a:pt x="183" y="261"/>
                  </a:lnTo>
                  <a:lnTo>
                    <a:pt x="183" y="261"/>
                  </a:lnTo>
                  <a:lnTo>
                    <a:pt x="197" y="261"/>
                  </a:lnTo>
                  <a:lnTo>
                    <a:pt x="197" y="261"/>
                  </a:lnTo>
                  <a:lnTo>
                    <a:pt x="212" y="261"/>
                  </a:lnTo>
                  <a:lnTo>
                    <a:pt x="212" y="261"/>
                  </a:lnTo>
                  <a:lnTo>
                    <a:pt x="215" y="256"/>
                  </a:lnTo>
                  <a:lnTo>
                    <a:pt x="222" y="256"/>
                  </a:lnTo>
                  <a:lnTo>
                    <a:pt x="222" y="256"/>
                  </a:lnTo>
                  <a:lnTo>
                    <a:pt x="237" y="256"/>
                  </a:lnTo>
                  <a:lnTo>
                    <a:pt x="237" y="256"/>
                  </a:lnTo>
                  <a:lnTo>
                    <a:pt x="251" y="256"/>
                  </a:lnTo>
                  <a:lnTo>
                    <a:pt x="251" y="256"/>
                  </a:lnTo>
                  <a:lnTo>
                    <a:pt x="265" y="256"/>
                  </a:lnTo>
                  <a:lnTo>
                    <a:pt x="265" y="256"/>
                  </a:lnTo>
                  <a:lnTo>
                    <a:pt x="273" y="253"/>
                  </a:lnTo>
                  <a:lnTo>
                    <a:pt x="280" y="253"/>
                  </a:lnTo>
                  <a:lnTo>
                    <a:pt x="280" y="253"/>
                  </a:lnTo>
                  <a:lnTo>
                    <a:pt x="290" y="253"/>
                  </a:lnTo>
                  <a:lnTo>
                    <a:pt x="290" y="253"/>
                  </a:lnTo>
                  <a:lnTo>
                    <a:pt x="297" y="247"/>
                  </a:lnTo>
                  <a:lnTo>
                    <a:pt x="305" y="247"/>
                  </a:lnTo>
                  <a:lnTo>
                    <a:pt x="305" y="247"/>
                  </a:lnTo>
                  <a:lnTo>
                    <a:pt x="319" y="247"/>
                  </a:lnTo>
                  <a:lnTo>
                    <a:pt x="319" y="247"/>
                  </a:lnTo>
                  <a:lnTo>
                    <a:pt x="334" y="243"/>
                  </a:lnTo>
                  <a:lnTo>
                    <a:pt x="334" y="243"/>
                  </a:lnTo>
                  <a:lnTo>
                    <a:pt x="348" y="239"/>
                  </a:lnTo>
                  <a:lnTo>
                    <a:pt x="348" y="239"/>
                  </a:lnTo>
                  <a:lnTo>
                    <a:pt x="359" y="235"/>
                  </a:lnTo>
                  <a:lnTo>
                    <a:pt x="359" y="235"/>
                  </a:lnTo>
                  <a:lnTo>
                    <a:pt x="374" y="230"/>
                  </a:lnTo>
                  <a:lnTo>
                    <a:pt x="374" y="230"/>
                  </a:lnTo>
                  <a:lnTo>
                    <a:pt x="388" y="225"/>
                  </a:lnTo>
                  <a:lnTo>
                    <a:pt x="388" y="225"/>
                  </a:lnTo>
                  <a:lnTo>
                    <a:pt x="402" y="221"/>
                  </a:lnTo>
                  <a:lnTo>
                    <a:pt x="402" y="221"/>
                  </a:lnTo>
                  <a:lnTo>
                    <a:pt x="413" y="217"/>
                  </a:lnTo>
                  <a:lnTo>
                    <a:pt x="413" y="217"/>
                  </a:lnTo>
                  <a:lnTo>
                    <a:pt x="428" y="208"/>
                  </a:lnTo>
                  <a:lnTo>
                    <a:pt x="428" y="208"/>
                  </a:lnTo>
                  <a:lnTo>
                    <a:pt x="442" y="203"/>
                  </a:lnTo>
                  <a:lnTo>
                    <a:pt x="442" y="203"/>
                  </a:lnTo>
                  <a:lnTo>
                    <a:pt x="456" y="195"/>
                  </a:lnTo>
                  <a:lnTo>
                    <a:pt x="456" y="195"/>
                  </a:lnTo>
                  <a:lnTo>
                    <a:pt x="471" y="186"/>
                  </a:lnTo>
                  <a:lnTo>
                    <a:pt x="471" y="186"/>
                  </a:lnTo>
                  <a:lnTo>
                    <a:pt x="481" y="177"/>
                  </a:lnTo>
                  <a:lnTo>
                    <a:pt x="481" y="177"/>
                  </a:lnTo>
                  <a:lnTo>
                    <a:pt x="489" y="168"/>
                  </a:lnTo>
                  <a:lnTo>
                    <a:pt x="496" y="164"/>
                  </a:lnTo>
                  <a:lnTo>
                    <a:pt x="496" y="164"/>
                  </a:lnTo>
                  <a:lnTo>
                    <a:pt x="510" y="155"/>
                  </a:lnTo>
                  <a:lnTo>
                    <a:pt x="510" y="155"/>
                  </a:lnTo>
                  <a:lnTo>
                    <a:pt x="525" y="141"/>
                  </a:lnTo>
                  <a:lnTo>
                    <a:pt x="525" y="141"/>
                  </a:lnTo>
                  <a:lnTo>
                    <a:pt x="535" y="129"/>
                  </a:lnTo>
                  <a:lnTo>
                    <a:pt x="535" y="129"/>
                  </a:lnTo>
                  <a:lnTo>
                    <a:pt x="543" y="119"/>
                  </a:lnTo>
                  <a:lnTo>
                    <a:pt x="550" y="111"/>
                  </a:lnTo>
                  <a:lnTo>
                    <a:pt x="550" y="111"/>
                  </a:lnTo>
                  <a:lnTo>
                    <a:pt x="565" y="97"/>
                  </a:lnTo>
                  <a:lnTo>
                    <a:pt x="565" y="97"/>
                  </a:lnTo>
                  <a:lnTo>
                    <a:pt x="579" y="79"/>
                  </a:lnTo>
                  <a:lnTo>
                    <a:pt x="579" y="79"/>
                  </a:lnTo>
                  <a:lnTo>
                    <a:pt x="593" y="62"/>
                  </a:lnTo>
                  <a:lnTo>
                    <a:pt x="593" y="62"/>
                  </a:lnTo>
                  <a:lnTo>
                    <a:pt x="604" y="40"/>
                  </a:lnTo>
                  <a:lnTo>
                    <a:pt x="604" y="40"/>
                  </a:lnTo>
                  <a:lnTo>
                    <a:pt x="619" y="22"/>
                  </a:lnTo>
                  <a:lnTo>
                    <a:pt x="619" y="22"/>
                  </a:lnTo>
                  <a:lnTo>
                    <a:pt x="633" y="0"/>
                  </a:lnTo>
                  <a:lnTo>
                    <a:pt x="642" y="2"/>
                  </a:lnTo>
                  <a:lnTo>
                    <a:pt x="642" y="2"/>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sp>
          <p:nvSpPr>
            <p:cNvPr id="26663" name="Freeform 39"/>
            <p:cNvSpPr>
              <a:spLocks/>
            </p:cNvSpPr>
            <p:nvPr/>
          </p:nvSpPr>
          <p:spPr bwMode="auto">
            <a:xfrm>
              <a:off x="3191" y="4611"/>
              <a:ext cx="539" cy="138"/>
            </a:xfrm>
            <a:custGeom>
              <a:avLst/>
              <a:gdLst/>
              <a:ahLst/>
              <a:cxnLst>
                <a:cxn ang="0">
                  <a:pos x="8" y="137"/>
                </a:cxn>
                <a:cxn ang="0">
                  <a:pos x="0" y="0"/>
                </a:cxn>
                <a:cxn ang="0">
                  <a:pos x="19" y="13"/>
                </a:cxn>
                <a:cxn ang="0">
                  <a:pos x="34" y="27"/>
                </a:cxn>
                <a:cxn ang="0">
                  <a:pos x="48" y="36"/>
                </a:cxn>
                <a:cxn ang="0">
                  <a:pos x="56" y="40"/>
                </a:cxn>
                <a:cxn ang="0">
                  <a:pos x="63" y="49"/>
                </a:cxn>
                <a:cxn ang="0">
                  <a:pos x="74" y="58"/>
                </a:cxn>
                <a:cxn ang="0">
                  <a:pos x="88" y="67"/>
                </a:cxn>
                <a:cxn ang="0">
                  <a:pos x="102" y="75"/>
                </a:cxn>
                <a:cxn ang="0">
                  <a:pos x="117" y="79"/>
                </a:cxn>
                <a:cxn ang="0">
                  <a:pos x="131" y="89"/>
                </a:cxn>
                <a:cxn ang="0">
                  <a:pos x="142" y="93"/>
                </a:cxn>
                <a:cxn ang="0">
                  <a:pos x="156" y="98"/>
                </a:cxn>
                <a:cxn ang="0">
                  <a:pos x="171" y="102"/>
                </a:cxn>
                <a:cxn ang="0">
                  <a:pos x="185" y="106"/>
                </a:cxn>
                <a:cxn ang="0">
                  <a:pos x="196" y="111"/>
                </a:cxn>
                <a:cxn ang="0">
                  <a:pos x="210" y="115"/>
                </a:cxn>
                <a:cxn ang="0">
                  <a:pos x="224" y="119"/>
                </a:cxn>
                <a:cxn ang="0">
                  <a:pos x="239" y="119"/>
                </a:cxn>
                <a:cxn ang="0">
                  <a:pos x="254" y="124"/>
                </a:cxn>
                <a:cxn ang="0">
                  <a:pos x="264" y="124"/>
                </a:cxn>
                <a:cxn ang="0">
                  <a:pos x="271" y="124"/>
                </a:cxn>
                <a:cxn ang="0">
                  <a:pos x="279" y="128"/>
                </a:cxn>
                <a:cxn ang="0">
                  <a:pos x="293" y="128"/>
                </a:cxn>
                <a:cxn ang="0">
                  <a:pos x="307" y="128"/>
                </a:cxn>
                <a:cxn ang="0">
                  <a:pos x="318" y="128"/>
                </a:cxn>
                <a:cxn ang="0">
                  <a:pos x="333" y="132"/>
                </a:cxn>
                <a:cxn ang="0">
                  <a:pos x="347" y="132"/>
                </a:cxn>
                <a:cxn ang="0">
                  <a:pos x="361" y="132"/>
                </a:cxn>
                <a:cxn ang="0">
                  <a:pos x="375" y="132"/>
                </a:cxn>
                <a:cxn ang="0">
                  <a:pos x="387" y="132"/>
                </a:cxn>
                <a:cxn ang="0">
                  <a:pos x="401" y="132"/>
                </a:cxn>
                <a:cxn ang="0">
                  <a:pos x="408" y="132"/>
                </a:cxn>
                <a:cxn ang="0">
                  <a:pos x="415" y="137"/>
                </a:cxn>
                <a:cxn ang="0">
                  <a:pos x="430" y="137"/>
                </a:cxn>
                <a:cxn ang="0">
                  <a:pos x="444" y="137"/>
                </a:cxn>
                <a:cxn ang="0">
                  <a:pos x="455" y="137"/>
                </a:cxn>
                <a:cxn ang="0">
                  <a:pos x="470" y="137"/>
                </a:cxn>
                <a:cxn ang="0">
                  <a:pos x="484" y="137"/>
                </a:cxn>
                <a:cxn ang="0">
                  <a:pos x="498" y="137"/>
                </a:cxn>
                <a:cxn ang="0">
                  <a:pos x="509" y="137"/>
                </a:cxn>
                <a:cxn ang="0">
                  <a:pos x="524" y="137"/>
                </a:cxn>
                <a:cxn ang="0">
                  <a:pos x="528" y="137"/>
                </a:cxn>
              </a:cxnLst>
              <a:rect l="0" t="0" r="r" b="b"/>
              <a:pathLst>
                <a:path w="539" h="138">
                  <a:moveTo>
                    <a:pt x="528" y="137"/>
                  </a:moveTo>
                  <a:lnTo>
                    <a:pt x="8" y="137"/>
                  </a:lnTo>
                  <a:lnTo>
                    <a:pt x="0" y="133"/>
                  </a:lnTo>
                  <a:lnTo>
                    <a:pt x="0" y="0"/>
                  </a:lnTo>
                  <a:lnTo>
                    <a:pt x="9" y="0"/>
                  </a:lnTo>
                  <a:lnTo>
                    <a:pt x="19" y="13"/>
                  </a:lnTo>
                  <a:lnTo>
                    <a:pt x="19" y="13"/>
                  </a:lnTo>
                  <a:lnTo>
                    <a:pt x="34" y="27"/>
                  </a:lnTo>
                  <a:lnTo>
                    <a:pt x="34" y="27"/>
                  </a:lnTo>
                  <a:lnTo>
                    <a:pt x="48" y="36"/>
                  </a:lnTo>
                  <a:lnTo>
                    <a:pt x="48" y="36"/>
                  </a:lnTo>
                  <a:lnTo>
                    <a:pt x="56" y="40"/>
                  </a:lnTo>
                  <a:lnTo>
                    <a:pt x="63" y="49"/>
                  </a:lnTo>
                  <a:lnTo>
                    <a:pt x="63" y="49"/>
                  </a:lnTo>
                  <a:lnTo>
                    <a:pt x="74" y="58"/>
                  </a:lnTo>
                  <a:lnTo>
                    <a:pt x="74" y="58"/>
                  </a:lnTo>
                  <a:lnTo>
                    <a:pt x="88" y="67"/>
                  </a:lnTo>
                  <a:lnTo>
                    <a:pt x="88" y="67"/>
                  </a:lnTo>
                  <a:lnTo>
                    <a:pt x="102" y="75"/>
                  </a:lnTo>
                  <a:lnTo>
                    <a:pt x="102" y="75"/>
                  </a:lnTo>
                  <a:lnTo>
                    <a:pt x="117" y="79"/>
                  </a:lnTo>
                  <a:lnTo>
                    <a:pt x="117" y="79"/>
                  </a:lnTo>
                  <a:lnTo>
                    <a:pt x="131" y="89"/>
                  </a:lnTo>
                  <a:lnTo>
                    <a:pt x="131" y="89"/>
                  </a:lnTo>
                  <a:lnTo>
                    <a:pt x="142" y="93"/>
                  </a:lnTo>
                  <a:lnTo>
                    <a:pt x="142" y="93"/>
                  </a:lnTo>
                  <a:lnTo>
                    <a:pt x="156" y="98"/>
                  </a:lnTo>
                  <a:lnTo>
                    <a:pt x="156" y="98"/>
                  </a:lnTo>
                  <a:lnTo>
                    <a:pt x="171" y="102"/>
                  </a:lnTo>
                  <a:lnTo>
                    <a:pt x="171" y="102"/>
                  </a:lnTo>
                  <a:lnTo>
                    <a:pt x="185" y="106"/>
                  </a:lnTo>
                  <a:lnTo>
                    <a:pt x="185" y="106"/>
                  </a:lnTo>
                  <a:lnTo>
                    <a:pt x="196" y="111"/>
                  </a:lnTo>
                  <a:lnTo>
                    <a:pt x="196" y="111"/>
                  </a:lnTo>
                  <a:lnTo>
                    <a:pt x="210" y="115"/>
                  </a:lnTo>
                  <a:lnTo>
                    <a:pt x="210" y="115"/>
                  </a:lnTo>
                  <a:lnTo>
                    <a:pt x="224" y="119"/>
                  </a:lnTo>
                  <a:lnTo>
                    <a:pt x="224" y="119"/>
                  </a:lnTo>
                  <a:lnTo>
                    <a:pt x="239" y="119"/>
                  </a:lnTo>
                  <a:lnTo>
                    <a:pt x="239" y="119"/>
                  </a:lnTo>
                  <a:lnTo>
                    <a:pt x="246" y="119"/>
                  </a:lnTo>
                  <a:lnTo>
                    <a:pt x="254" y="124"/>
                  </a:lnTo>
                  <a:lnTo>
                    <a:pt x="254" y="124"/>
                  </a:lnTo>
                  <a:lnTo>
                    <a:pt x="264" y="124"/>
                  </a:lnTo>
                  <a:lnTo>
                    <a:pt x="264" y="124"/>
                  </a:lnTo>
                  <a:lnTo>
                    <a:pt x="271" y="124"/>
                  </a:lnTo>
                  <a:lnTo>
                    <a:pt x="279" y="128"/>
                  </a:lnTo>
                  <a:lnTo>
                    <a:pt x="279" y="128"/>
                  </a:lnTo>
                  <a:lnTo>
                    <a:pt x="293" y="128"/>
                  </a:lnTo>
                  <a:lnTo>
                    <a:pt x="293" y="128"/>
                  </a:lnTo>
                  <a:lnTo>
                    <a:pt x="307" y="128"/>
                  </a:lnTo>
                  <a:lnTo>
                    <a:pt x="307" y="128"/>
                  </a:lnTo>
                  <a:lnTo>
                    <a:pt x="318" y="128"/>
                  </a:lnTo>
                  <a:lnTo>
                    <a:pt x="318" y="128"/>
                  </a:lnTo>
                  <a:lnTo>
                    <a:pt x="325" y="128"/>
                  </a:lnTo>
                  <a:lnTo>
                    <a:pt x="333" y="132"/>
                  </a:lnTo>
                  <a:lnTo>
                    <a:pt x="333" y="132"/>
                  </a:lnTo>
                  <a:lnTo>
                    <a:pt x="347" y="132"/>
                  </a:lnTo>
                  <a:lnTo>
                    <a:pt x="347" y="132"/>
                  </a:lnTo>
                  <a:lnTo>
                    <a:pt x="361" y="132"/>
                  </a:lnTo>
                  <a:lnTo>
                    <a:pt x="361" y="132"/>
                  </a:lnTo>
                  <a:lnTo>
                    <a:pt x="375" y="132"/>
                  </a:lnTo>
                  <a:lnTo>
                    <a:pt x="375" y="132"/>
                  </a:lnTo>
                  <a:lnTo>
                    <a:pt x="387" y="132"/>
                  </a:lnTo>
                  <a:lnTo>
                    <a:pt x="387" y="132"/>
                  </a:lnTo>
                  <a:lnTo>
                    <a:pt x="401" y="132"/>
                  </a:lnTo>
                  <a:lnTo>
                    <a:pt x="401" y="132"/>
                  </a:lnTo>
                  <a:lnTo>
                    <a:pt x="408" y="132"/>
                  </a:lnTo>
                  <a:lnTo>
                    <a:pt x="415" y="137"/>
                  </a:lnTo>
                  <a:lnTo>
                    <a:pt x="415" y="137"/>
                  </a:lnTo>
                  <a:lnTo>
                    <a:pt x="430" y="137"/>
                  </a:lnTo>
                  <a:lnTo>
                    <a:pt x="430" y="137"/>
                  </a:lnTo>
                  <a:lnTo>
                    <a:pt x="444" y="137"/>
                  </a:lnTo>
                  <a:lnTo>
                    <a:pt x="444" y="137"/>
                  </a:lnTo>
                  <a:lnTo>
                    <a:pt x="455" y="137"/>
                  </a:lnTo>
                  <a:lnTo>
                    <a:pt x="455" y="137"/>
                  </a:lnTo>
                  <a:lnTo>
                    <a:pt x="470" y="137"/>
                  </a:lnTo>
                  <a:lnTo>
                    <a:pt x="470" y="137"/>
                  </a:lnTo>
                  <a:lnTo>
                    <a:pt x="484" y="137"/>
                  </a:lnTo>
                  <a:lnTo>
                    <a:pt x="484" y="137"/>
                  </a:lnTo>
                  <a:lnTo>
                    <a:pt x="498" y="137"/>
                  </a:lnTo>
                  <a:lnTo>
                    <a:pt x="498" y="137"/>
                  </a:lnTo>
                  <a:lnTo>
                    <a:pt x="509" y="137"/>
                  </a:lnTo>
                  <a:lnTo>
                    <a:pt x="509" y="137"/>
                  </a:lnTo>
                  <a:lnTo>
                    <a:pt x="524" y="137"/>
                  </a:lnTo>
                  <a:lnTo>
                    <a:pt x="524" y="137"/>
                  </a:lnTo>
                  <a:lnTo>
                    <a:pt x="538" y="137"/>
                  </a:lnTo>
                  <a:lnTo>
                    <a:pt x="528" y="137"/>
                  </a:lnTo>
                  <a:lnTo>
                    <a:pt x="528" y="137"/>
                  </a:lnTo>
                </a:path>
              </a:pathLst>
            </a:custGeom>
            <a:solidFill>
              <a:srgbClr val="7F604F"/>
            </a:solidFill>
            <a:ln w="18772" cap="flat" cmpd="sng">
              <a:solidFill>
                <a:srgbClr val="7F604F"/>
              </a:solidFill>
              <a:prstDash val="solid"/>
              <a:round/>
              <a:headEnd type="none" w="med" len="med"/>
              <a:tailEnd type="none" w="med" len="med"/>
            </a:ln>
            <a:effectLst/>
          </p:spPr>
          <p:txBody>
            <a:bodyPr/>
            <a:lstStyle/>
            <a:p>
              <a:endParaRPr lang="en-US"/>
            </a:p>
          </p:txBody>
        </p:sp>
        <p:grpSp>
          <p:nvGrpSpPr>
            <p:cNvPr id="26687" name="Group 63"/>
            <p:cNvGrpSpPr>
              <a:grpSpLocks/>
            </p:cNvGrpSpPr>
            <p:nvPr/>
          </p:nvGrpSpPr>
          <p:grpSpPr bwMode="auto">
            <a:xfrm>
              <a:off x="688" y="3054"/>
              <a:ext cx="4984" cy="274"/>
              <a:chOff x="688" y="3054"/>
              <a:chExt cx="4984" cy="274"/>
            </a:xfrm>
          </p:grpSpPr>
          <p:sp>
            <p:nvSpPr>
              <p:cNvPr id="26664" name="Line 40"/>
              <p:cNvSpPr>
                <a:spLocks noChangeShapeType="1"/>
              </p:cNvSpPr>
              <p:nvPr/>
            </p:nvSpPr>
            <p:spPr bwMode="auto">
              <a:xfrm flipH="1">
                <a:off x="1695" y="3054"/>
                <a:ext cx="3769" cy="0"/>
              </a:xfrm>
              <a:prstGeom prst="line">
                <a:avLst/>
              </a:prstGeom>
              <a:noFill/>
              <a:ln w="9405">
                <a:solidFill>
                  <a:srgbClr val="000000"/>
                </a:solidFill>
                <a:round/>
                <a:headEnd/>
                <a:tailEnd/>
              </a:ln>
              <a:effectLst/>
            </p:spPr>
            <p:txBody>
              <a:bodyPr wrap="none" anchor="ctr"/>
              <a:lstStyle/>
              <a:p>
                <a:endParaRPr lang="en-US"/>
              </a:p>
            </p:txBody>
          </p:sp>
          <p:sp>
            <p:nvSpPr>
              <p:cNvPr id="26665" name="Line 41"/>
              <p:cNvSpPr>
                <a:spLocks noChangeShapeType="1"/>
              </p:cNvSpPr>
              <p:nvPr/>
            </p:nvSpPr>
            <p:spPr bwMode="auto">
              <a:xfrm flipH="1">
                <a:off x="756" y="3054"/>
                <a:ext cx="3770" cy="0"/>
              </a:xfrm>
              <a:prstGeom prst="line">
                <a:avLst/>
              </a:prstGeom>
              <a:noFill/>
              <a:ln w="9405">
                <a:solidFill>
                  <a:srgbClr val="000000"/>
                </a:solidFill>
                <a:round/>
                <a:headEnd/>
                <a:tailEnd/>
              </a:ln>
              <a:effectLst/>
            </p:spPr>
            <p:txBody>
              <a:bodyPr wrap="none" anchor="ctr"/>
              <a:lstStyle/>
              <a:p>
                <a:endParaRPr lang="en-US"/>
              </a:p>
            </p:txBody>
          </p:sp>
          <p:sp>
            <p:nvSpPr>
              <p:cNvPr id="26666" name="Line 42"/>
              <p:cNvSpPr>
                <a:spLocks noChangeShapeType="1"/>
              </p:cNvSpPr>
              <p:nvPr/>
            </p:nvSpPr>
            <p:spPr bwMode="auto">
              <a:xfrm flipV="1">
                <a:off x="756" y="3054"/>
                <a:ext cx="0" cy="29"/>
              </a:xfrm>
              <a:prstGeom prst="line">
                <a:avLst/>
              </a:prstGeom>
              <a:noFill/>
              <a:ln w="9405">
                <a:solidFill>
                  <a:srgbClr val="000000"/>
                </a:solidFill>
                <a:round/>
                <a:headEnd/>
                <a:tailEnd/>
              </a:ln>
              <a:effectLst/>
            </p:spPr>
            <p:txBody>
              <a:bodyPr wrap="none" anchor="ctr"/>
              <a:lstStyle/>
              <a:p>
                <a:endParaRPr lang="en-US"/>
              </a:p>
            </p:txBody>
          </p:sp>
          <p:sp>
            <p:nvSpPr>
              <p:cNvPr id="26667" name="Line 43"/>
              <p:cNvSpPr>
                <a:spLocks noChangeShapeType="1"/>
              </p:cNvSpPr>
              <p:nvPr/>
            </p:nvSpPr>
            <p:spPr bwMode="auto">
              <a:xfrm flipV="1">
                <a:off x="1230" y="3054"/>
                <a:ext cx="0" cy="29"/>
              </a:xfrm>
              <a:prstGeom prst="line">
                <a:avLst/>
              </a:prstGeom>
              <a:noFill/>
              <a:ln w="9405">
                <a:solidFill>
                  <a:srgbClr val="000000"/>
                </a:solidFill>
                <a:round/>
                <a:headEnd/>
                <a:tailEnd/>
              </a:ln>
              <a:effectLst/>
            </p:spPr>
            <p:txBody>
              <a:bodyPr wrap="none" anchor="ctr"/>
              <a:lstStyle/>
              <a:p>
                <a:endParaRPr lang="en-US"/>
              </a:p>
            </p:txBody>
          </p:sp>
          <p:sp>
            <p:nvSpPr>
              <p:cNvPr id="26668" name="Line 44"/>
              <p:cNvSpPr>
                <a:spLocks noChangeShapeType="1"/>
              </p:cNvSpPr>
              <p:nvPr/>
            </p:nvSpPr>
            <p:spPr bwMode="auto">
              <a:xfrm flipV="1">
                <a:off x="1698" y="3054"/>
                <a:ext cx="0" cy="29"/>
              </a:xfrm>
              <a:prstGeom prst="line">
                <a:avLst/>
              </a:prstGeom>
              <a:noFill/>
              <a:ln w="9405">
                <a:solidFill>
                  <a:srgbClr val="000000"/>
                </a:solidFill>
                <a:round/>
                <a:headEnd/>
                <a:tailEnd/>
              </a:ln>
              <a:effectLst/>
            </p:spPr>
            <p:txBody>
              <a:bodyPr wrap="none" anchor="ctr"/>
              <a:lstStyle/>
              <a:p>
                <a:endParaRPr lang="en-US"/>
              </a:p>
            </p:txBody>
          </p:sp>
          <p:sp>
            <p:nvSpPr>
              <p:cNvPr id="26669" name="Line 45"/>
              <p:cNvSpPr>
                <a:spLocks noChangeShapeType="1"/>
              </p:cNvSpPr>
              <p:nvPr/>
            </p:nvSpPr>
            <p:spPr bwMode="auto">
              <a:xfrm flipV="1">
                <a:off x="2171" y="3054"/>
                <a:ext cx="0" cy="29"/>
              </a:xfrm>
              <a:prstGeom prst="line">
                <a:avLst/>
              </a:prstGeom>
              <a:noFill/>
              <a:ln w="9405">
                <a:solidFill>
                  <a:srgbClr val="000000"/>
                </a:solidFill>
                <a:round/>
                <a:headEnd/>
                <a:tailEnd/>
              </a:ln>
              <a:effectLst/>
            </p:spPr>
            <p:txBody>
              <a:bodyPr wrap="none" anchor="ctr"/>
              <a:lstStyle/>
              <a:p>
                <a:endParaRPr lang="en-US"/>
              </a:p>
            </p:txBody>
          </p:sp>
          <p:sp>
            <p:nvSpPr>
              <p:cNvPr id="26670" name="Line 46"/>
              <p:cNvSpPr>
                <a:spLocks noChangeShapeType="1"/>
              </p:cNvSpPr>
              <p:nvPr/>
            </p:nvSpPr>
            <p:spPr bwMode="auto">
              <a:xfrm flipV="1">
                <a:off x="2645" y="3054"/>
                <a:ext cx="0" cy="29"/>
              </a:xfrm>
              <a:prstGeom prst="line">
                <a:avLst/>
              </a:prstGeom>
              <a:noFill/>
              <a:ln w="9405">
                <a:solidFill>
                  <a:srgbClr val="000000"/>
                </a:solidFill>
                <a:round/>
                <a:headEnd/>
                <a:tailEnd/>
              </a:ln>
              <a:effectLst/>
            </p:spPr>
            <p:txBody>
              <a:bodyPr wrap="none" anchor="ctr"/>
              <a:lstStyle/>
              <a:p>
                <a:endParaRPr lang="en-US"/>
              </a:p>
            </p:txBody>
          </p:sp>
          <p:sp>
            <p:nvSpPr>
              <p:cNvPr id="26671" name="Line 47"/>
              <p:cNvSpPr>
                <a:spLocks noChangeShapeType="1"/>
              </p:cNvSpPr>
              <p:nvPr/>
            </p:nvSpPr>
            <p:spPr bwMode="auto">
              <a:xfrm flipV="1">
                <a:off x="3112" y="3054"/>
                <a:ext cx="0" cy="29"/>
              </a:xfrm>
              <a:prstGeom prst="line">
                <a:avLst/>
              </a:prstGeom>
              <a:noFill/>
              <a:ln w="9405">
                <a:solidFill>
                  <a:srgbClr val="000000"/>
                </a:solidFill>
                <a:round/>
                <a:headEnd/>
                <a:tailEnd/>
              </a:ln>
              <a:effectLst/>
            </p:spPr>
            <p:txBody>
              <a:bodyPr wrap="none" anchor="ctr"/>
              <a:lstStyle/>
              <a:p>
                <a:endParaRPr lang="en-US"/>
              </a:p>
            </p:txBody>
          </p:sp>
          <p:sp>
            <p:nvSpPr>
              <p:cNvPr id="26672" name="Line 48"/>
              <p:cNvSpPr>
                <a:spLocks noChangeShapeType="1"/>
              </p:cNvSpPr>
              <p:nvPr/>
            </p:nvSpPr>
            <p:spPr bwMode="auto">
              <a:xfrm flipV="1">
                <a:off x="3585" y="3054"/>
                <a:ext cx="0" cy="29"/>
              </a:xfrm>
              <a:prstGeom prst="line">
                <a:avLst/>
              </a:prstGeom>
              <a:noFill/>
              <a:ln w="9405">
                <a:solidFill>
                  <a:srgbClr val="000000"/>
                </a:solidFill>
                <a:round/>
                <a:headEnd/>
                <a:tailEnd/>
              </a:ln>
              <a:effectLst/>
            </p:spPr>
            <p:txBody>
              <a:bodyPr wrap="none" anchor="ctr"/>
              <a:lstStyle/>
              <a:p>
                <a:endParaRPr lang="en-US"/>
              </a:p>
            </p:txBody>
          </p:sp>
          <p:sp>
            <p:nvSpPr>
              <p:cNvPr id="26673" name="Line 49"/>
              <p:cNvSpPr>
                <a:spLocks noChangeShapeType="1"/>
              </p:cNvSpPr>
              <p:nvPr/>
            </p:nvSpPr>
            <p:spPr bwMode="auto">
              <a:xfrm flipV="1">
                <a:off x="4052" y="3054"/>
                <a:ext cx="0" cy="29"/>
              </a:xfrm>
              <a:prstGeom prst="line">
                <a:avLst/>
              </a:prstGeom>
              <a:noFill/>
              <a:ln w="9405">
                <a:solidFill>
                  <a:srgbClr val="000000"/>
                </a:solidFill>
                <a:round/>
                <a:headEnd/>
                <a:tailEnd/>
              </a:ln>
              <a:effectLst/>
            </p:spPr>
            <p:txBody>
              <a:bodyPr wrap="none" anchor="ctr"/>
              <a:lstStyle/>
              <a:p>
                <a:endParaRPr lang="en-US"/>
              </a:p>
            </p:txBody>
          </p:sp>
          <p:sp>
            <p:nvSpPr>
              <p:cNvPr id="26674" name="Line 50"/>
              <p:cNvSpPr>
                <a:spLocks noChangeShapeType="1"/>
              </p:cNvSpPr>
              <p:nvPr/>
            </p:nvSpPr>
            <p:spPr bwMode="auto">
              <a:xfrm flipV="1">
                <a:off x="4526" y="3054"/>
                <a:ext cx="0" cy="29"/>
              </a:xfrm>
              <a:prstGeom prst="line">
                <a:avLst/>
              </a:prstGeom>
              <a:noFill/>
              <a:ln w="9405">
                <a:solidFill>
                  <a:srgbClr val="000000"/>
                </a:solidFill>
                <a:round/>
                <a:headEnd/>
                <a:tailEnd/>
              </a:ln>
              <a:effectLst/>
            </p:spPr>
            <p:txBody>
              <a:bodyPr wrap="none" anchor="ctr"/>
              <a:lstStyle/>
              <a:p>
                <a:endParaRPr lang="en-US"/>
              </a:p>
            </p:txBody>
          </p:sp>
          <p:sp>
            <p:nvSpPr>
              <p:cNvPr id="26675" name="Text Box 51"/>
              <p:cNvSpPr txBox="1">
                <a:spLocks noChangeArrowheads="1"/>
              </p:cNvSpPr>
              <p:nvPr/>
            </p:nvSpPr>
            <p:spPr bwMode="auto">
              <a:xfrm>
                <a:off x="688"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10</a:t>
                </a:r>
                <a:endParaRPr lang="en-US"/>
              </a:p>
            </p:txBody>
          </p:sp>
          <p:sp>
            <p:nvSpPr>
              <p:cNvPr id="26676" name="Text Box 52"/>
              <p:cNvSpPr txBox="1">
                <a:spLocks noChangeArrowheads="1"/>
              </p:cNvSpPr>
              <p:nvPr/>
            </p:nvSpPr>
            <p:spPr bwMode="auto">
              <a:xfrm>
                <a:off x="1160"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12</a:t>
                </a:r>
                <a:endParaRPr lang="en-US"/>
              </a:p>
            </p:txBody>
          </p:sp>
          <p:sp>
            <p:nvSpPr>
              <p:cNvPr id="26677" name="Text Box 53"/>
              <p:cNvSpPr txBox="1">
                <a:spLocks noChangeArrowheads="1"/>
              </p:cNvSpPr>
              <p:nvPr/>
            </p:nvSpPr>
            <p:spPr bwMode="auto">
              <a:xfrm>
                <a:off x="1633"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14</a:t>
                </a:r>
                <a:endParaRPr lang="en-US"/>
              </a:p>
            </p:txBody>
          </p:sp>
          <p:sp>
            <p:nvSpPr>
              <p:cNvPr id="26678" name="Text Box 54"/>
              <p:cNvSpPr txBox="1">
                <a:spLocks noChangeArrowheads="1"/>
              </p:cNvSpPr>
              <p:nvPr/>
            </p:nvSpPr>
            <p:spPr bwMode="auto">
              <a:xfrm>
                <a:off x="2105"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16</a:t>
                </a:r>
                <a:endParaRPr lang="en-US"/>
              </a:p>
            </p:txBody>
          </p:sp>
          <p:sp>
            <p:nvSpPr>
              <p:cNvPr id="26679" name="Text Box 55"/>
              <p:cNvSpPr txBox="1">
                <a:spLocks noChangeArrowheads="1"/>
              </p:cNvSpPr>
              <p:nvPr/>
            </p:nvSpPr>
            <p:spPr bwMode="auto">
              <a:xfrm>
                <a:off x="2578"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18</a:t>
                </a:r>
                <a:endParaRPr lang="en-US"/>
              </a:p>
            </p:txBody>
          </p:sp>
          <p:sp>
            <p:nvSpPr>
              <p:cNvPr id="26680" name="Text Box 56"/>
              <p:cNvSpPr txBox="1">
                <a:spLocks noChangeArrowheads="1"/>
              </p:cNvSpPr>
              <p:nvPr/>
            </p:nvSpPr>
            <p:spPr bwMode="auto">
              <a:xfrm>
                <a:off x="3051"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20</a:t>
                </a:r>
                <a:endParaRPr lang="en-US"/>
              </a:p>
            </p:txBody>
          </p:sp>
          <p:sp>
            <p:nvSpPr>
              <p:cNvPr id="26681" name="Text Box 57"/>
              <p:cNvSpPr txBox="1">
                <a:spLocks noChangeArrowheads="1"/>
              </p:cNvSpPr>
              <p:nvPr/>
            </p:nvSpPr>
            <p:spPr bwMode="auto">
              <a:xfrm>
                <a:off x="3524"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22</a:t>
                </a:r>
                <a:endParaRPr lang="en-US"/>
              </a:p>
            </p:txBody>
          </p:sp>
          <p:sp>
            <p:nvSpPr>
              <p:cNvPr id="26682" name="Text Box 58"/>
              <p:cNvSpPr txBox="1">
                <a:spLocks noChangeArrowheads="1"/>
              </p:cNvSpPr>
              <p:nvPr/>
            </p:nvSpPr>
            <p:spPr bwMode="auto">
              <a:xfrm>
                <a:off x="3996"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24</a:t>
                </a:r>
                <a:endParaRPr lang="en-US"/>
              </a:p>
            </p:txBody>
          </p:sp>
          <p:sp>
            <p:nvSpPr>
              <p:cNvPr id="26683" name="Text Box 59"/>
              <p:cNvSpPr txBox="1">
                <a:spLocks noChangeArrowheads="1"/>
              </p:cNvSpPr>
              <p:nvPr/>
            </p:nvSpPr>
            <p:spPr bwMode="auto">
              <a:xfrm>
                <a:off x="4469"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dirty="0">
                    <a:solidFill>
                      <a:srgbClr val="000000"/>
                    </a:solidFill>
                    <a:latin typeface="Arial" charset="0"/>
                  </a:rPr>
                  <a:t>26</a:t>
                </a:r>
                <a:endParaRPr lang="en-US" dirty="0"/>
              </a:p>
            </p:txBody>
          </p:sp>
          <p:sp>
            <p:nvSpPr>
              <p:cNvPr id="26684" name="Line 60"/>
              <p:cNvSpPr>
                <a:spLocks noChangeShapeType="1"/>
              </p:cNvSpPr>
              <p:nvPr/>
            </p:nvSpPr>
            <p:spPr bwMode="auto">
              <a:xfrm flipH="1">
                <a:off x="1695" y="3054"/>
                <a:ext cx="3769" cy="0"/>
              </a:xfrm>
              <a:prstGeom prst="line">
                <a:avLst/>
              </a:prstGeom>
              <a:noFill/>
              <a:ln w="9405">
                <a:solidFill>
                  <a:srgbClr val="000000"/>
                </a:solidFill>
                <a:round/>
                <a:headEnd/>
                <a:tailEnd/>
              </a:ln>
              <a:effectLst/>
            </p:spPr>
            <p:txBody>
              <a:bodyPr wrap="none" anchor="ctr"/>
              <a:lstStyle/>
              <a:p>
                <a:endParaRPr lang="en-US"/>
              </a:p>
            </p:txBody>
          </p:sp>
          <p:sp>
            <p:nvSpPr>
              <p:cNvPr id="26685" name="Text Box 61"/>
              <p:cNvSpPr txBox="1">
                <a:spLocks noChangeArrowheads="1"/>
              </p:cNvSpPr>
              <p:nvPr/>
            </p:nvSpPr>
            <p:spPr bwMode="auto">
              <a:xfrm>
                <a:off x="4947"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27</a:t>
                </a:r>
                <a:endParaRPr lang="en-US"/>
              </a:p>
            </p:txBody>
          </p:sp>
          <p:sp>
            <p:nvSpPr>
              <p:cNvPr id="26686" name="Text Box 62"/>
              <p:cNvSpPr txBox="1">
                <a:spLocks noChangeArrowheads="1"/>
              </p:cNvSpPr>
              <p:nvPr/>
            </p:nvSpPr>
            <p:spPr bwMode="auto">
              <a:xfrm>
                <a:off x="5421" y="3106"/>
                <a:ext cx="251" cy="222"/>
              </a:xfrm>
              <a:prstGeom prst="rect">
                <a:avLst/>
              </a:prstGeom>
              <a:noFill/>
              <a:ln w="9525">
                <a:noFill/>
                <a:miter lim="800000"/>
                <a:headEnd/>
                <a:tailEnd/>
              </a:ln>
              <a:effectLst/>
            </p:spPr>
            <p:txBody>
              <a:bodyPr lIns="0" tIns="0" rIns="0" bIns="0"/>
              <a:lstStyle/>
              <a:p>
                <a:pPr defTabSz="482600">
                  <a:buClr>
                    <a:srgbClr val="808080"/>
                  </a:buClr>
                  <a:buSzPct val="90000"/>
                  <a:buFont typeface="Monotype Sorts" pitchFamily="2" charset="2"/>
                  <a:buNone/>
                </a:pPr>
                <a:r>
                  <a:rPr lang="en-US" sz="2300" b="1">
                    <a:solidFill>
                      <a:srgbClr val="000000"/>
                    </a:solidFill>
                    <a:latin typeface="Arial" charset="0"/>
                  </a:rPr>
                  <a:t>28</a:t>
                </a:r>
                <a:endParaRPr lang="en-US"/>
              </a:p>
            </p:txBody>
          </p:sp>
        </p:grpSp>
        <p:sp>
          <p:nvSpPr>
            <p:cNvPr id="26688" name="Line 64"/>
            <p:cNvSpPr>
              <a:spLocks noChangeShapeType="1"/>
            </p:cNvSpPr>
            <p:nvPr/>
          </p:nvSpPr>
          <p:spPr bwMode="auto">
            <a:xfrm>
              <a:off x="2641" y="1837"/>
              <a:ext cx="0" cy="2902"/>
            </a:xfrm>
            <a:prstGeom prst="line">
              <a:avLst/>
            </a:prstGeom>
            <a:noFill/>
            <a:ln w="46950">
              <a:solidFill>
                <a:srgbClr val="7F604F"/>
              </a:solidFill>
              <a:round/>
              <a:headEnd/>
              <a:tailEnd/>
            </a:ln>
            <a:effectLst/>
          </p:spPr>
          <p:txBody>
            <a:bodyPr wrap="none" anchor="ctr"/>
            <a:lstStyle/>
            <a:p>
              <a:endParaRPr lang="en-US"/>
            </a:p>
          </p:txBody>
        </p:sp>
        <p:sp>
          <p:nvSpPr>
            <p:cNvPr id="26689" name="Line 65"/>
            <p:cNvSpPr>
              <a:spLocks noChangeShapeType="1"/>
            </p:cNvSpPr>
            <p:nvPr/>
          </p:nvSpPr>
          <p:spPr bwMode="auto">
            <a:xfrm>
              <a:off x="3626" y="1837"/>
              <a:ext cx="0" cy="2902"/>
            </a:xfrm>
            <a:prstGeom prst="line">
              <a:avLst/>
            </a:prstGeom>
            <a:noFill/>
            <a:ln w="46950">
              <a:solidFill>
                <a:srgbClr val="7F604F"/>
              </a:solidFill>
              <a:round/>
              <a:headEnd/>
              <a:tailEnd/>
            </a:ln>
            <a:effectLst/>
          </p:spPr>
          <p:txBody>
            <a:bodyPr wrap="none" anchor="ctr"/>
            <a:lstStyle/>
            <a:p>
              <a:endParaRPr lang="en-US"/>
            </a:p>
          </p:txBody>
        </p:sp>
      </p:gr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Controlling Power</a:t>
            </a:r>
            <a:endParaRPr lang="en-US"/>
          </a:p>
        </p:txBody>
      </p:sp>
      <p:sp>
        <p:nvSpPr>
          <p:cNvPr id="27652" name="Text Box 4"/>
          <p:cNvSpPr txBox="1">
            <a:spLocks noChangeArrowheads="1"/>
          </p:cNvSpPr>
          <p:nvPr/>
        </p:nvSpPr>
        <p:spPr bwMode="auto">
          <a:xfrm>
            <a:off x="304800" y="1828800"/>
            <a:ext cx="9396412" cy="559435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Which of the 3 factors influencing power can you control?</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For testing means you may be able to control sample size (n).  This reduces the variability and increases power.</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You probably cannot influence the difference between </a:t>
            </a:r>
            <a:r>
              <a:rPr lang="en-US" sz="3300" dirty="0">
                <a:solidFill>
                  <a:srgbClr val="000000"/>
                </a:solidFill>
                <a:latin typeface="Symbol" pitchFamily="18" charset="2"/>
              </a:rPr>
              <a:t></a:t>
            </a:r>
            <a:r>
              <a:rPr lang="en-US" sz="3300" dirty="0">
                <a:solidFill>
                  <a:srgbClr val="000000"/>
                </a:solidFill>
                <a:latin typeface="Arial" charset="0"/>
              </a:rPr>
              <a:t> and </a:t>
            </a:r>
            <a:r>
              <a:rPr lang="en-US" sz="3300" dirty="0">
                <a:solidFill>
                  <a:srgbClr val="000000"/>
                </a:solidFill>
                <a:latin typeface="Symbol" pitchFamily="18" charset="2"/>
              </a:rPr>
              <a:t></a:t>
            </a:r>
            <a:r>
              <a:rPr lang="en-US" sz="3300" dirty="0">
                <a:solidFill>
                  <a:srgbClr val="000000"/>
                </a:solidFill>
                <a:latin typeface="Arial" charset="0"/>
              </a:rPr>
              <a:t>.</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You can choose any value of </a:t>
            </a:r>
            <a:r>
              <a:rPr lang="en-US" sz="3300" dirty="0">
                <a:solidFill>
                  <a:srgbClr val="000000"/>
                </a:solidFill>
                <a:latin typeface="Symbol" pitchFamily="18" charset="2"/>
              </a:rPr>
              <a:t></a:t>
            </a:r>
            <a:r>
              <a:rPr lang="en-US" sz="3300" dirty="0">
                <a:solidFill>
                  <a:srgbClr val="000000"/>
                </a:solidFill>
                <a:latin typeface="Arial" charset="0"/>
              </a:rPr>
              <a:t>.  However, this cannot be too small or Type II error becomes more likely.  Too large and Type I error becomes likely.  </a:t>
            </a:r>
            <a:endParaRPr lang="en-US"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Errors!</a:t>
            </a:r>
            <a:endParaRPr lang="en-US"/>
          </a:p>
        </p:txBody>
      </p:sp>
      <p:sp>
        <p:nvSpPr>
          <p:cNvPr id="4100" name="Text Box 4"/>
          <p:cNvSpPr txBox="1">
            <a:spLocks noChangeArrowheads="1"/>
          </p:cNvSpPr>
          <p:nvPr/>
        </p:nvSpPr>
        <p:spPr bwMode="auto">
          <a:xfrm>
            <a:off x="357189" y="2162174"/>
            <a:ext cx="9244012" cy="40862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Is it possible, when we do a test of hypothesis that we are wrong?  </a:t>
            </a:r>
            <a:endParaRPr lang="en-US" sz="3600" dirty="0" smtClean="0">
              <a:solidFill>
                <a:srgbClr val="000000"/>
              </a:solidFill>
              <a:latin typeface="Arial" charset="0"/>
            </a:endParaRPr>
          </a:p>
          <a:p>
            <a:pPr marL="220663" indent="-220663" defTabSz="482600">
              <a:buClr>
                <a:srgbClr val="808080"/>
              </a:buClr>
              <a:buSzPct val="46000"/>
              <a:buFont typeface="Monotype Sorts" pitchFamily="2" charset="2"/>
              <a:buChar char="n"/>
            </a:pPr>
            <a:endParaRPr lang="en-US" sz="3600" dirty="0">
              <a:solidFill>
                <a:srgbClr val="000000"/>
              </a:solidFill>
              <a:latin typeface="Arial" charset="0"/>
            </a:endParaRP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Yes, unfortunately.  It is always possible that we are wrong.</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Furthermore, there are two types of error that we could make! </a:t>
            </a:r>
            <a:endParaRPr lang="en-US" dirty="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OF A TEST</a:t>
            </a:r>
            <a:endParaRPr lang="en-US"/>
          </a:p>
        </p:txBody>
      </p:sp>
      <p:sp>
        <p:nvSpPr>
          <p:cNvPr id="28676" name="Text Box 4"/>
          <p:cNvSpPr txBox="1">
            <a:spLocks noChangeArrowheads="1"/>
          </p:cNvSpPr>
          <p:nvPr/>
        </p:nvSpPr>
        <p:spPr bwMode="auto">
          <a:xfrm>
            <a:off x="357189" y="2162175"/>
            <a:ext cx="9320212" cy="5726113"/>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capability of the test to reject H0 when it is false is called Power = 1 - </a:t>
            </a:r>
            <a:r>
              <a:rPr lang="en-US" sz="3600" dirty="0">
                <a:solidFill>
                  <a:srgbClr val="000000"/>
                </a:solidFill>
                <a:latin typeface="Symbol" pitchFamily="18" charset="2"/>
              </a:rPr>
              <a:t></a:t>
            </a:r>
            <a:r>
              <a:rPr lang="en-US" sz="3600" dirty="0">
                <a:solidFill>
                  <a:srgbClr val="000000"/>
                </a:solidFill>
                <a:latin typeface="Arial" charset="0"/>
              </a:rPr>
              <a:t>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How would we use our knowledge of factors affecting power to increase the power of our tests of hypothesis?  </a:t>
            </a:r>
            <a:endParaRPr lang="en-US" dirty="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METHODS OF INCREASING THE POWER OF A TEST</a:t>
            </a:r>
            <a:endParaRPr lang="en-US"/>
          </a:p>
        </p:txBody>
      </p:sp>
      <p:sp>
        <p:nvSpPr>
          <p:cNvPr id="29700" name="Text Box 4"/>
          <p:cNvSpPr txBox="1">
            <a:spLocks noChangeArrowheads="1"/>
          </p:cNvSpPr>
          <p:nvPr/>
        </p:nvSpPr>
        <p:spPr bwMode="auto">
          <a:xfrm>
            <a:off x="357189" y="2162175"/>
            <a:ext cx="9320212" cy="6056313"/>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METHODS OF INCREASING THE POWER OF A TEST</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Increase the significance level (</a:t>
            </a:r>
            <a:r>
              <a:rPr lang="en-US" sz="3300" dirty="0" err="1">
                <a:solidFill>
                  <a:srgbClr val="000000"/>
                </a:solidFill>
                <a:latin typeface="Arial" charset="0"/>
              </a:rPr>
              <a:t>eg</a:t>
            </a:r>
            <a:r>
              <a:rPr lang="en-US" sz="3300" dirty="0">
                <a:solidFill>
                  <a:srgbClr val="000000"/>
                </a:solidFill>
                <a:latin typeface="Arial" charset="0"/>
              </a:rPr>
              <a:t>. from </a:t>
            </a:r>
            <a:r>
              <a:rPr lang="en-US" sz="3300" dirty="0">
                <a:solidFill>
                  <a:srgbClr val="000000"/>
                </a:solidFill>
                <a:latin typeface="Symbol" pitchFamily="18" charset="2"/>
              </a:rPr>
              <a:t></a:t>
            </a:r>
            <a:r>
              <a:rPr lang="en-US" sz="3300" dirty="0">
                <a:solidFill>
                  <a:srgbClr val="000000"/>
                </a:solidFill>
                <a:latin typeface="Arial" charset="0"/>
              </a:rPr>
              <a:t>=0.01 to </a:t>
            </a:r>
            <a:r>
              <a:rPr lang="en-US" sz="3300" dirty="0">
                <a:solidFill>
                  <a:srgbClr val="000000"/>
                </a:solidFill>
                <a:latin typeface="Symbol" pitchFamily="18" charset="2"/>
              </a:rPr>
              <a:t></a:t>
            </a:r>
            <a:r>
              <a:rPr lang="en-US" sz="3300" dirty="0">
                <a:solidFill>
                  <a:srgbClr val="000000"/>
                </a:solidFill>
                <a:latin typeface="Arial" charset="0"/>
              </a:rPr>
              <a:t>=0.05)</a:t>
            </a:r>
          </a:p>
          <a:p>
            <a:pPr marL="1162050" lvl="2" indent="-247650" defTabSz="482600">
              <a:buClr>
                <a:srgbClr val="808080"/>
              </a:buClr>
              <a:buSzPct val="70000"/>
              <a:buFont typeface="Arial" charset="0"/>
              <a:buChar char="–"/>
            </a:pPr>
            <a:r>
              <a:rPr lang="en-US" sz="3300" dirty="0">
                <a:solidFill>
                  <a:srgbClr val="000000"/>
                </a:solidFill>
                <a:latin typeface="Arial" charset="0"/>
              </a:rPr>
              <a:t>If H0 is true we would increase </a:t>
            </a:r>
            <a:r>
              <a:rPr lang="en-US" sz="3300" dirty="0">
                <a:solidFill>
                  <a:srgbClr val="000000"/>
                </a:solidFill>
                <a:latin typeface="Symbol" pitchFamily="18" charset="2"/>
              </a:rPr>
              <a:t></a:t>
            </a:r>
            <a:r>
              <a:rPr lang="en-US" sz="3300" dirty="0">
                <a:solidFill>
                  <a:srgbClr val="000000"/>
                </a:solidFill>
                <a:latin typeface="Arial" charset="0"/>
              </a:rPr>
              <a:t>, the probability of a Type I error.</a:t>
            </a:r>
          </a:p>
          <a:p>
            <a:pPr marL="1162050" lvl="2" indent="-247650" defTabSz="482600">
              <a:buClr>
                <a:srgbClr val="808080"/>
              </a:buClr>
              <a:buSzPct val="70000"/>
              <a:buFont typeface="Arial" charset="0"/>
              <a:buChar char="–"/>
            </a:pPr>
            <a:r>
              <a:rPr lang="en-US" sz="3300" dirty="0">
                <a:solidFill>
                  <a:srgbClr val="000000"/>
                </a:solidFill>
                <a:latin typeface="Arial" charset="0"/>
              </a:rPr>
              <a:t>If H0 is false then we decrease </a:t>
            </a:r>
            <a:r>
              <a:rPr lang="en-US" sz="3300" dirty="0">
                <a:solidFill>
                  <a:srgbClr val="000000"/>
                </a:solidFill>
                <a:latin typeface="Symbol" pitchFamily="18" charset="2"/>
              </a:rPr>
              <a:t></a:t>
            </a:r>
            <a:r>
              <a:rPr lang="en-US" sz="3300" dirty="0">
                <a:solidFill>
                  <a:srgbClr val="000000"/>
                </a:solidFill>
                <a:latin typeface="Arial" charset="0"/>
              </a:rPr>
              <a:t>, the probability of a Type II error, and by decreasing </a:t>
            </a:r>
            <a:r>
              <a:rPr lang="en-US" sz="3300" dirty="0">
                <a:solidFill>
                  <a:srgbClr val="000000"/>
                </a:solidFill>
                <a:latin typeface="Symbol" pitchFamily="18" charset="2"/>
              </a:rPr>
              <a:t></a:t>
            </a:r>
            <a:r>
              <a:rPr lang="en-US" sz="3300" dirty="0">
                <a:solidFill>
                  <a:srgbClr val="000000"/>
                </a:solidFill>
                <a:latin typeface="Arial" charset="0"/>
              </a:rPr>
              <a:t>, we are increasing the POWER of test.</a:t>
            </a:r>
            <a:endParaRPr lang="en-US"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39738" y="55563"/>
            <a:ext cx="9986962" cy="2014537"/>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METHODS OF INCREASING THE POWER OF A TEST</a:t>
            </a:r>
            <a:r>
              <a:rPr lang="en-US" sz="4600" b="1" i="1">
                <a:solidFill>
                  <a:srgbClr val="000000"/>
                </a:solidFill>
                <a:latin typeface="Arial" charset="0"/>
              </a:rPr>
              <a:t> (continued)</a:t>
            </a:r>
            <a:endParaRPr lang="en-US"/>
          </a:p>
        </p:txBody>
      </p:sp>
      <p:sp>
        <p:nvSpPr>
          <p:cNvPr id="30724" name="Text Box 4"/>
          <p:cNvSpPr txBox="1">
            <a:spLocks noChangeArrowheads="1"/>
          </p:cNvSpPr>
          <p:nvPr/>
        </p:nvSpPr>
        <p:spPr bwMode="auto">
          <a:xfrm>
            <a:off x="357189" y="2162175"/>
            <a:ext cx="9244012" cy="5487988"/>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For a given </a:t>
            </a:r>
            <a:r>
              <a:rPr lang="en-US" sz="3600" dirty="0">
                <a:solidFill>
                  <a:srgbClr val="000000"/>
                </a:solidFill>
                <a:latin typeface="Symbol" pitchFamily="18" charset="2"/>
              </a:rPr>
              <a:t></a:t>
            </a:r>
            <a:r>
              <a:rPr lang="en-US" sz="3600" dirty="0">
                <a:solidFill>
                  <a:srgbClr val="000000"/>
                </a:solidFill>
                <a:latin typeface="Arial" charset="0"/>
              </a:rPr>
              <a:t>, the POWER can be increased by ....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increasing n, so </a:t>
            </a:r>
            <a:r>
              <a:rPr lang="en-US" sz="3300" dirty="0">
                <a:solidFill>
                  <a:srgbClr val="000000"/>
                </a:solidFill>
                <a:latin typeface="Symbol" pitchFamily="18" charset="2"/>
              </a:rPr>
              <a:t></a:t>
            </a:r>
            <a:r>
              <a:rPr lang="en-US" sz="3300" dirty="0">
                <a:solidFill>
                  <a:srgbClr val="000000"/>
                </a:solidFill>
                <a:latin typeface="Arial" charset="0"/>
              </a:rPr>
              <a:t>Y (= </a:t>
            </a:r>
            <a:r>
              <a:rPr lang="en-US" sz="3300" dirty="0">
                <a:solidFill>
                  <a:srgbClr val="000000"/>
                </a:solidFill>
                <a:latin typeface="Symbol" pitchFamily="18" charset="2"/>
              </a:rPr>
              <a:t></a:t>
            </a:r>
            <a:r>
              <a:rPr lang="en-US" sz="3300" dirty="0">
                <a:solidFill>
                  <a:srgbClr val="000000"/>
                </a:solidFill>
                <a:latin typeface="Arial" charset="0"/>
              </a:rPr>
              <a:t>/</a:t>
            </a:r>
            <a:r>
              <a:rPr lang="en-US" sz="3300" dirty="0">
                <a:solidFill>
                  <a:srgbClr val="000000"/>
                </a:solidFill>
                <a:latin typeface="Symbol" pitchFamily="18" charset="2"/>
              </a:rPr>
              <a:t></a:t>
            </a:r>
            <a:r>
              <a:rPr lang="en-US" sz="3300" dirty="0">
                <a:solidFill>
                  <a:srgbClr val="000000"/>
                </a:solidFill>
                <a:latin typeface="Arial" charset="0"/>
              </a:rPr>
              <a:t>n) decreases, and the amount of overlap between the real and hypothesized distributions decreases.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For example, lets suppose we are conducting a test of the hypothesis H0:</a:t>
            </a:r>
            <a:r>
              <a:rPr lang="en-US" sz="3300" dirty="0">
                <a:solidFill>
                  <a:srgbClr val="000000"/>
                </a:solidFill>
                <a:latin typeface="Symbol" pitchFamily="18" charset="2"/>
              </a:rPr>
              <a:t></a:t>
            </a:r>
            <a:r>
              <a:rPr lang="en-US" sz="3300" dirty="0">
                <a:solidFill>
                  <a:srgbClr val="000000"/>
                </a:solidFill>
                <a:latin typeface="Arial" charset="0"/>
              </a:rPr>
              <a:t>=</a:t>
            </a:r>
            <a:r>
              <a:rPr lang="en-US" sz="3300" dirty="0">
                <a:solidFill>
                  <a:srgbClr val="000000"/>
                </a:solidFill>
                <a:latin typeface="Symbol" pitchFamily="18" charset="2"/>
              </a:rPr>
              <a:t></a:t>
            </a:r>
            <a:r>
              <a:rPr lang="en-US" sz="3300" dirty="0">
                <a:solidFill>
                  <a:srgbClr val="000000"/>
                </a:solidFill>
                <a:latin typeface="Arial" charset="0"/>
              </a:rPr>
              <a:t>0 against the alternative H0:</a:t>
            </a:r>
            <a:r>
              <a:rPr lang="en-US" sz="3300" dirty="0">
                <a:solidFill>
                  <a:srgbClr val="000000"/>
                </a:solidFill>
                <a:latin typeface="Symbol" pitchFamily="18" charset="2"/>
              </a:rPr>
              <a:t></a:t>
            </a:r>
            <a:r>
              <a:rPr lang="en-US" sz="3300" dirty="0">
                <a:solidFill>
                  <a:srgbClr val="000000"/>
                </a:solidFill>
                <a:latin typeface="Arial" charset="0"/>
              </a:rPr>
              <a:t>0.  We believe </a:t>
            </a:r>
            <a:r>
              <a:rPr lang="en-US" sz="3300" dirty="0">
                <a:solidFill>
                  <a:srgbClr val="000000"/>
                </a:solidFill>
                <a:latin typeface="Symbol" pitchFamily="18" charset="2"/>
              </a:rPr>
              <a:t></a:t>
            </a:r>
            <a:r>
              <a:rPr lang="en-US" sz="3300" dirty="0">
                <a:solidFill>
                  <a:srgbClr val="000000"/>
                </a:solidFill>
                <a:latin typeface="Arial" charset="0"/>
              </a:rPr>
              <a:t>0 = 50 and we set </a:t>
            </a:r>
            <a:r>
              <a:rPr lang="en-US" sz="3300" dirty="0">
                <a:solidFill>
                  <a:srgbClr val="000000"/>
                </a:solidFill>
                <a:latin typeface="Symbol" pitchFamily="18" charset="2"/>
              </a:rPr>
              <a:t></a:t>
            </a:r>
            <a:r>
              <a:rPr lang="en-US" sz="3300" dirty="0">
                <a:solidFill>
                  <a:srgbClr val="000000"/>
                </a:solidFill>
                <a:latin typeface="Arial" charset="0"/>
              </a:rPr>
              <a:t> = 0.05.  We also know that </a:t>
            </a:r>
            <a:r>
              <a:rPr lang="en-US" sz="3300" dirty="0">
                <a:solidFill>
                  <a:srgbClr val="000000"/>
                </a:solidFill>
                <a:latin typeface="Symbol" pitchFamily="18" charset="2"/>
              </a:rPr>
              <a:t></a:t>
            </a:r>
            <a:r>
              <a:rPr lang="en-US" sz="3300" dirty="0">
                <a:solidFill>
                  <a:srgbClr val="000000"/>
                </a:solidFill>
                <a:latin typeface="Arial" charset="0"/>
              </a:rPr>
              <a:t>2 = 100 and that n = 25. </a:t>
            </a:r>
            <a:endParaRPr lang="en-US" dirty="0"/>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39738" y="4763"/>
            <a:ext cx="9986962" cy="2116137"/>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OF A TEST</a:t>
            </a:r>
            <a:r>
              <a:rPr lang="en-US" sz="4600" b="1" i="1">
                <a:solidFill>
                  <a:srgbClr val="000000"/>
                </a:solidFill>
                <a:latin typeface="Arial" charset="0"/>
              </a:rPr>
              <a:t> (continued)</a:t>
            </a:r>
          </a:p>
          <a:p>
            <a:pPr marL="0" indent="0" algn="ctr" defTabSz="482600">
              <a:spcBef>
                <a:spcPct val="0"/>
              </a:spcBef>
              <a:buClr>
                <a:srgbClr val="808080"/>
              </a:buClr>
              <a:buSzPct val="90000"/>
              <a:buFont typeface="Monotype Sorts" pitchFamily="2" charset="2"/>
              <a:buNone/>
            </a:pPr>
            <a:endParaRPr lang="en-US"/>
          </a:p>
        </p:txBody>
      </p:sp>
      <p:sp>
        <p:nvSpPr>
          <p:cNvPr id="31748" name="Text Box 4"/>
          <p:cNvSpPr txBox="1">
            <a:spLocks noChangeArrowheads="1"/>
          </p:cNvSpPr>
          <p:nvPr/>
        </p:nvSpPr>
        <p:spPr bwMode="auto">
          <a:xfrm>
            <a:off x="357189" y="2162175"/>
            <a:ext cx="9244012" cy="557530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From this information we can calculate that </a:t>
            </a:r>
            <a:r>
              <a:rPr lang="en-US" sz="3600" dirty="0">
                <a:solidFill>
                  <a:srgbClr val="000000"/>
                </a:solidFill>
                <a:latin typeface="Symbol" pitchFamily="18" charset="2"/>
              </a:rPr>
              <a:t></a:t>
            </a:r>
            <a:r>
              <a:rPr lang="en-US" sz="3600" dirty="0">
                <a:solidFill>
                  <a:srgbClr val="000000"/>
                </a:solidFill>
                <a:latin typeface="Arial" charset="0"/>
              </a:rPr>
              <a:t>Y = </a:t>
            </a:r>
            <a:r>
              <a:rPr lang="en-US" sz="3600" dirty="0">
                <a:solidFill>
                  <a:srgbClr val="000000"/>
                </a:solidFill>
                <a:latin typeface="Symbol" pitchFamily="18" charset="2"/>
              </a:rPr>
              <a:t></a:t>
            </a:r>
            <a:r>
              <a:rPr lang="en-US" sz="3600" dirty="0">
                <a:solidFill>
                  <a:srgbClr val="000000"/>
                </a:solidFill>
                <a:latin typeface="Arial" charset="0"/>
              </a:rPr>
              <a:t>/</a:t>
            </a:r>
            <a:r>
              <a:rPr lang="en-US" sz="3600" dirty="0">
                <a:solidFill>
                  <a:srgbClr val="000000"/>
                </a:solidFill>
                <a:latin typeface="Symbol" pitchFamily="18" charset="2"/>
              </a:rPr>
              <a:t></a:t>
            </a:r>
            <a:r>
              <a:rPr lang="en-US" sz="3600" dirty="0">
                <a:solidFill>
                  <a:srgbClr val="000000"/>
                </a:solidFill>
                <a:latin typeface="Arial" charset="0"/>
              </a:rPr>
              <a:t>n = 10/5 = 2.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Then the Critical Region is P(|Z| </a:t>
            </a:r>
            <a:r>
              <a:rPr lang="en-US" sz="3600" dirty="0">
                <a:solidFill>
                  <a:srgbClr val="000000"/>
                </a:solidFill>
                <a:latin typeface="Symbol" pitchFamily="18" charset="2"/>
              </a:rPr>
              <a:t></a:t>
            </a:r>
            <a:r>
              <a:rPr lang="en-US" sz="3600" dirty="0">
                <a:solidFill>
                  <a:srgbClr val="000000"/>
                </a:solidFill>
                <a:latin typeface="Arial" charset="0"/>
              </a:rPr>
              <a:t> Z0) = 0.05    and Z0 = 1.96.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And our critical value on the original scale is Yi = </a:t>
            </a:r>
            <a:r>
              <a:rPr lang="en-US" sz="3600" dirty="0">
                <a:solidFill>
                  <a:srgbClr val="000000"/>
                </a:solidFill>
                <a:latin typeface="Symbol" pitchFamily="18" charset="2"/>
              </a:rPr>
              <a:t></a:t>
            </a:r>
            <a:r>
              <a:rPr lang="en-US" sz="3600" dirty="0">
                <a:solidFill>
                  <a:srgbClr val="000000"/>
                </a:solidFill>
                <a:latin typeface="Arial" charset="0"/>
              </a:rPr>
              <a:t> + </a:t>
            </a:r>
            <a:r>
              <a:rPr lang="en-US" sz="3600" dirty="0" err="1">
                <a:solidFill>
                  <a:srgbClr val="000000"/>
                </a:solidFill>
                <a:latin typeface="Arial" charset="0"/>
              </a:rPr>
              <a:t>Zi</a:t>
            </a:r>
            <a:r>
              <a:rPr lang="en-US" sz="3600" dirty="0">
                <a:solidFill>
                  <a:srgbClr val="000000"/>
                </a:solidFill>
                <a:latin typeface="Symbol" pitchFamily="18" charset="2"/>
              </a:rPr>
              <a:t></a:t>
            </a:r>
            <a:r>
              <a:rPr lang="en-US" sz="3600" dirty="0">
                <a:solidFill>
                  <a:srgbClr val="000000"/>
                </a:solidFill>
                <a:latin typeface="Arial" charset="0"/>
              </a:rPr>
              <a:t> =50 + 1.96(2) = 53.92.</a:t>
            </a:r>
            <a:endParaRPr lang="en-US" dirty="0"/>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OF A TEST</a:t>
            </a:r>
            <a:r>
              <a:rPr lang="en-US" sz="4600" b="1" i="1">
                <a:solidFill>
                  <a:srgbClr val="000000"/>
                </a:solidFill>
                <a:latin typeface="Arial" charset="0"/>
              </a:rPr>
              <a:t> (continued)</a:t>
            </a:r>
            <a:endParaRPr lang="en-US"/>
          </a:p>
        </p:txBody>
      </p:sp>
      <p:sp>
        <p:nvSpPr>
          <p:cNvPr id="32772" name="Text Box 4"/>
          <p:cNvSpPr txBox="1">
            <a:spLocks noChangeArrowheads="1"/>
          </p:cNvSpPr>
          <p:nvPr/>
        </p:nvSpPr>
        <p:spPr bwMode="auto">
          <a:xfrm>
            <a:off x="357189" y="2162175"/>
            <a:ext cx="9396412" cy="5526088"/>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Now lets suppose that the REAL population mean is 54.  CALCULATE P(Y </a:t>
            </a:r>
            <a:r>
              <a:rPr lang="en-US" sz="3600" dirty="0">
                <a:solidFill>
                  <a:srgbClr val="000000"/>
                </a:solidFill>
                <a:latin typeface="Symbol" pitchFamily="18" charset="2"/>
              </a:rPr>
              <a:t></a:t>
            </a:r>
            <a:r>
              <a:rPr lang="en-US" sz="3600" dirty="0">
                <a:solidFill>
                  <a:srgbClr val="000000"/>
                </a:solidFill>
                <a:latin typeface="Arial" charset="0"/>
              </a:rPr>
              <a:t> 53.92), given that the TRUE mean is 54.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Z = (53.92 - 54)/2 = -0.08/2 =- 0.04.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probability of a TYPE II error (</a:t>
            </a:r>
            <a:r>
              <a:rPr lang="en-US" sz="3600" dirty="0">
                <a:solidFill>
                  <a:srgbClr val="000000"/>
                </a:solidFill>
                <a:latin typeface="Symbol" pitchFamily="18" charset="2"/>
              </a:rPr>
              <a:t></a:t>
            </a:r>
            <a:r>
              <a:rPr lang="en-US" sz="3600" dirty="0">
                <a:solidFill>
                  <a:srgbClr val="000000"/>
                </a:solidFill>
                <a:latin typeface="Arial" charset="0"/>
              </a:rPr>
              <a:t>) is the probability of not drawing a sample that falls above this value and not rejecting the false null hypothesis.  The value of </a:t>
            </a:r>
            <a:r>
              <a:rPr lang="en-US" sz="3600" dirty="0">
                <a:solidFill>
                  <a:srgbClr val="000000"/>
                </a:solidFill>
                <a:latin typeface="Symbol" pitchFamily="18" charset="2"/>
              </a:rPr>
              <a:t></a:t>
            </a:r>
            <a:r>
              <a:rPr lang="en-US" sz="3600" dirty="0">
                <a:solidFill>
                  <a:srgbClr val="000000"/>
                </a:solidFill>
                <a:latin typeface="Arial" charset="0"/>
              </a:rPr>
              <a:t> = is P(Z</a:t>
            </a:r>
            <a:r>
              <a:rPr lang="en-US" sz="3600" dirty="0">
                <a:solidFill>
                  <a:srgbClr val="000000"/>
                </a:solidFill>
                <a:latin typeface="Symbol" pitchFamily="18" charset="2"/>
              </a:rPr>
              <a:t></a:t>
            </a:r>
            <a:r>
              <a:rPr lang="en-US" sz="3600" dirty="0">
                <a:solidFill>
                  <a:srgbClr val="000000"/>
                </a:solidFill>
                <a:latin typeface="Arial" charset="0"/>
              </a:rPr>
              <a:t>-0.04) = 0.4840.  </a:t>
            </a:r>
            <a:endParaRPr lang="en-US" dirty="0"/>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POWER OF A TEST</a:t>
            </a:r>
            <a:r>
              <a:rPr lang="en-US" sz="4600" b="1" i="1">
                <a:solidFill>
                  <a:srgbClr val="000000"/>
                </a:solidFill>
                <a:latin typeface="Arial" charset="0"/>
              </a:rPr>
              <a:t> (continued)</a:t>
            </a:r>
            <a:endParaRPr lang="en-US"/>
          </a:p>
        </p:txBody>
      </p:sp>
      <p:sp>
        <p:nvSpPr>
          <p:cNvPr id="33796" name="Text Box 4"/>
          <p:cNvSpPr txBox="1">
            <a:spLocks noChangeArrowheads="1"/>
          </p:cNvSpPr>
          <p:nvPr/>
        </p:nvSpPr>
        <p:spPr bwMode="auto">
          <a:xfrm>
            <a:off x="357189" y="2162175"/>
            <a:ext cx="9396412" cy="564197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So for an experiment with n = 25, the power is 1 - </a:t>
            </a:r>
            <a:r>
              <a:rPr lang="en-US" sz="3600" dirty="0">
                <a:solidFill>
                  <a:srgbClr val="000000"/>
                </a:solidFill>
                <a:latin typeface="Symbol" pitchFamily="18" charset="2"/>
              </a:rPr>
              <a:t></a:t>
            </a:r>
            <a:r>
              <a:rPr lang="en-US" sz="3600" dirty="0">
                <a:solidFill>
                  <a:srgbClr val="000000"/>
                </a:solidFill>
                <a:latin typeface="Arial" charset="0"/>
              </a:rPr>
              <a:t> = 1 - 0.4840 = 0.516.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But suppose we had a larger n, say 100.  Now </a:t>
            </a:r>
            <a:r>
              <a:rPr lang="en-US" sz="3600" dirty="0">
                <a:solidFill>
                  <a:srgbClr val="000000"/>
                </a:solidFill>
                <a:latin typeface="Symbol" pitchFamily="18" charset="2"/>
              </a:rPr>
              <a:t></a:t>
            </a:r>
            <a:r>
              <a:rPr lang="en-US" sz="3600" dirty="0">
                <a:solidFill>
                  <a:srgbClr val="000000"/>
                </a:solidFill>
                <a:latin typeface="Arial" charset="0"/>
              </a:rPr>
              <a:t>Y = </a:t>
            </a:r>
            <a:r>
              <a:rPr lang="en-US" sz="3600" dirty="0">
                <a:solidFill>
                  <a:srgbClr val="000000"/>
                </a:solidFill>
                <a:latin typeface="Symbol" pitchFamily="18" charset="2"/>
              </a:rPr>
              <a:t></a:t>
            </a:r>
            <a:r>
              <a:rPr lang="en-US" sz="3600" dirty="0">
                <a:solidFill>
                  <a:srgbClr val="000000"/>
                </a:solidFill>
                <a:latin typeface="Arial" charset="0"/>
              </a:rPr>
              <a:t>/</a:t>
            </a:r>
            <a:r>
              <a:rPr lang="en-US" sz="3600" dirty="0">
                <a:solidFill>
                  <a:srgbClr val="000000"/>
                </a:solidFill>
                <a:latin typeface="Symbol" pitchFamily="18" charset="2"/>
              </a:rPr>
              <a:t></a:t>
            </a:r>
            <a:r>
              <a:rPr lang="en-US" sz="3600" dirty="0">
                <a:solidFill>
                  <a:srgbClr val="000000"/>
                </a:solidFill>
                <a:latin typeface="Arial" charset="0"/>
              </a:rPr>
              <a:t>n = 10/10 = 1.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Critical Region stays at Z0 = 1.96, but on the original scale this is now Yi = </a:t>
            </a:r>
            <a:r>
              <a:rPr lang="en-US" sz="3600" dirty="0">
                <a:solidFill>
                  <a:srgbClr val="000000"/>
                </a:solidFill>
                <a:latin typeface="Symbol" pitchFamily="18" charset="2"/>
              </a:rPr>
              <a:t></a:t>
            </a:r>
            <a:r>
              <a:rPr lang="en-US" sz="3600" dirty="0">
                <a:solidFill>
                  <a:srgbClr val="000000"/>
                </a:solidFill>
                <a:latin typeface="Arial" charset="0"/>
              </a:rPr>
              <a:t> + </a:t>
            </a:r>
            <a:r>
              <a:rPr lang="en-US" sz="3600" dirty="0" err="1">
                <a:solidFill>
                  <a:srgbClr val="000000"/>
                </a:solidFill>
                <a:latin typeface="Arial" charset="0"/>
              </a:rPr>
              <a:t>Zi</a:t>
            </a:r>
            <a:r>
              <a:rPr lang="en-US" sz="3600" dirty="0">
                <a:solidFill>
                  <a:srgbClr val="000000"/>
                </a:solidFill>
                <a:latin typeface="Symbol" pitchFamily="18" charset="2"/>
              </a:rPr>
              <a:t></a:t>
            </a:r>
            <a:r>
              <a:rPr lang="en-US" sz="3600" dirty="0">
                <a:solidFill>
                  <a:srgbClr val="000000"/>
                </a:solidFill>
                <a:latin typeface="Arial" charset="0"/>
              </a:rPr>
              <a:t> =50 + 1.96(1) = 51.96.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For a true mean of 54 we now get Z=(51.96-54)/1 = -2.04/1 = -2.04. </a:t>
            </a:r>
            <a:endParaRPr lang="en-US" dirty="0"/>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dirty="0">
                <a:solidFill>
                  <a:srgbClr val="000000"/>
                </a:solidFill>
                <a:latin typeface="Arial" charset="0"/>
              </a:rPr>
              <a:t>POWER OF A TEST</a:t>
            </a:r>
            <a:r>
              <a:rPr lang="en-US" sz="4600" b="1" i="1" dirty="0">
                <a:solidFill>
                  <a:srgbClr val="000000"/>
                </a:solidFill>
                <a:latin typeface="Arial" charset="0"/>
              </a:rPr>
              <a:t> (continued)</a:t>
            </a:r>
            <a:endParaRPr lang="en-US" dirty="0"/>
          </a:p>
        </p:txBody>
      </p:sp>
      <p:sp>
        <p:nvSpPr>
          <p:cNvPr id="34820" name="Text Box 4"/>
          <p:cNvSpPr txBox="1">
            <a:spLocks noChangeArrowheads="1"/>
          </p:cNvSpPr>
          <p:nvPr/>
        </p:nvSpPr>
        <p:spPr bwMode="auto">
          <a:xfrm>
            <a:off x="357189" y="2162175"/>
            <a:ext cx="9244012" cy="55086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value of </a:t>
            </a:r>
            <a:r>
              <a:rPr lang="en-US" sz="3600" dirty="0">
                <a:solidFill>
                  <a:srgbClr val="000000"/>
                </a:solidFill>
                <a:latin typeface="Symbol" pitchFamily="18" charset="2"/>
              </a:rPr>
              <a:t></a:t>
            </a:r>
            <a:r>
              <a:rPr lang="en-US" sz="3600" dirty="0">
                <a:solidFill>
                  <a:srgbClr val="000000"/>
                </a:solidFill>
                <a:latin typeface="Arial" charset="0"/>
              </a:rPr>
              <a:t> = is P(Z</a:t>
            </a:r>
            <a:r>
              <a:rPr lang="en-US" sz="3600" dirty="0">
                <a:solidFill>
                  <a:srgbClr val="000000"/>
                </a:solidFill>
                <a:latin typeface="Symbol" pitchFamily="18" charset="2"/>
              </a:rPr>
              <a:t></a:t>
            </a:r>
            <a:r>
              <a:rPr lang="en-US" sz="3600" dirty="0">
                <a:solidFill>
                  <a:srgbClr val="000000"/>
                </a:solidFill>
                <a:latin typeface="Arial" charset="0"/>
              </a:rPr>
              <a:t>-2.04) = 0.0207, and the power for this test is 1 - </a:t>
            </a:r>
            <a:r>
              <a:rPr lang="en-US" sz="3600" dirty="0">
                <a:solidFill>
                  <a:srgbClr val="000000"/>
                </a:solidFill>
                <a:latin typeface="Symbol" pitchFamily="18" charset="2"/>
              </a:rPr>
              <a:t></a:t>
            </a:r>
            <a:r>
              <a:rPr lang="en-US" sz="3600" dirty="0">
                <a:solidFill>
                  <a:srgbClr val="000000"/>
                </a:solidFill>
                <a:latin typeface="Arial" charset="0"/>
              </a:rPr>
              <a:t> = 0.9793.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result,</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With n = 25, the power is </a:t>
            </a:r>
            <a:r>
              <a:rPr lang="en-US" sz="3300" b="1" dirty="0">
                <a:solidFill>
                  <a:srgbClr val="000000"/>
                </a:solidFill>
                <a:latin typeface="Arial" charset="0"/>
              </a:rPr>
              <a:t>0.5160</a:t>
            </a:r>
            <a:r>
              <a:rPr lang="en-US" sz="3300" dirty="0">
                <a:solidFill>
                  <a:srgbClr val="000000"/>
                </a:solidFill>
                <a:latin typeface="Arial" charset="0"/>
              </a:rPr>
              <a:t>.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With n = 100, the power is </a:t>
            </a:r>
            <a:r>
              <a:rPr lang="en-US" sz="3300" b="1" dirty="0">
                <a:solidFill>
                  <a:srgbClr val="000000"/>
                </a:solidFill>
                <a:latin typeface="Arial" charset="0"/>
              </a:rPr>
              <a:t>0.9793</a:t>
            </a:r>
            <a:r>
              <a:rPr lang="en-US" sz="3300" dirty="0">
                <a:solidFill>
                  <a:srgbClr val="000000"/>
                </a:solidFill>
                <a:latin typeface="Arial" charset="0"/>
              </a:rPr>
              <a:t>.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This is why statisticians recommend larger sample sizes so strongly.  We may never really know what power is, but we know how to reduce it.  </a:t>
            </a:r>
            <a:endParaRPr lang="en-US" dirty="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Summary</a:t>
            </a:r>
            <a:endParaRPr lang="en-US"/>
          </a:p>
        </p:txBody>
      </p:sp>
      <p:sp>
        <p:nvSpPr>
          <p:cNvPr id="35844" name="Text Box 4"/>
          <p:cNvSpPr txBox="1">
            <a:spLocks noChangeArrowheads="1"/>
          </p:cNvSpPr>
          <p:nvPr/>
        </p:nvSpPr>
        <p:spPr bwMode="auto">
          <a:xfrm>
            <a:off x="357189" y="2162175"/>
            <a:ext cx="9396412" cy="5140325"/>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Hypothesis testing is prone to two types of errors, one we control (</a:t>
            </a:r>
            <a:r>
              <a:rPr lang="en-US" sz="3600" dirty="0">
                <a:solidFill>
                  <a:srgbClr val="000000"/>
                </a:solidFill>
                <a:latin typeface="Symbol" pitchFamily="18" charset="2"/>
              </a:rPr>
              <a:t></a:t>
            </a:r>
            <a:r>
              <a:rPr lang="en-US" sz="3600" dirty="0">
                <a:solidFill>
                  <a:srgbClr val="000000"/>
                </a:solidFill>
                <a:latin typeface="Arial" charset="0"/>
              </a:rPr>
              <a:t>) and one we do not (</a:t>
            </a:r>
            <a:r>
              <a:rPr lang="en-US" sz="3600" dirty="0">
                <a:solidFill>
                  <a:srgbClr val="000000"/>
                </a:solidFill>
                <a:latin typeface="Symbol" pitchFamily="18" charset="2"/>
              </a:rPr>
              <a:t></a:t>
            </a:r>
            <a:r>
              <a:rPr lang="en-US" sz="3600" dirty="0">
                <a:solidFill>
                  <a:srgbClr val="000000"/>
                </a:solidFill>
                <a:latin typeface="Arial" charset="0"/>
              </a:rPr>
              <a:t>).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Type I error is the REJECTION of a true Null Hypothesis.</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Type II error is the FAILURE TO REJECT a Null Hypothesis that is false. </a:t>
            </a: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Not only do we not control TYPE II error, we probably do not even know its value.</a:t>
            </a:r>
            <a:endParaRPr lang="en-US" dirty="0"/>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Summary</a:t>
            </a:r>
            <a:r>
              <a:rPr lang="en-US" sz="4600" b="1" i="1">
                <a:solidFill>
                  <a:srgbClr val="000000"/>
                </a:solidFill>
                <a:latin typeface="Arial" charset="0"/>
              </a:rPr>
              <a:t> (continued)</a:t>
            </a:r>
            <a:endParaRPr lang="en-US"/>
          </a:p>
        </p:txBody>
      </p:sp>
      <p:sp>
        <p:nvSpPr>
          <p:cNvPr id="36868" name="Text Box 4"/>
          <p:cNvSpPr txBox="1">
            <a:spLocks noChangeArrowheads="1"/>
          </p:cNvSpPr>
          <p:nvPr/>
        </p:nvSpPr>
        <p:spPr bwMode="auto">
          <a:xfrm>
            <a:off x="357189" y="2162175"/>
            <a:ext cx="9320212" cy="5307013"/>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The "Power" of a test is 1 = </a:t>
            </a:r>
            <a:r>
              <a:rPr lang="en-US" sz="3600" dirty="0">
                <a:solidFill>
                  <a:srgbClr val="000000"/>
                </a:solidFill>
                <a:latin typeface="Symbol" pitchFamily="18" charset="2"/>
              </a:rPr>
              <a:t></a:t>
            </a:r>
            <a:endParaRPr lang="en-US" sz="3600" dirty="0">
              <a:solidFill>
                <a:srgbClr val="000000"/>
              </a:solidFill>
              <a:latin typeface="Arial" charset="0"/>
            </a:endParaRPr>
          </a:p>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We can influence power, and hopefully reduce it, by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Controlling the distance between </a:t>
            </a:r>
            <a:r>
              <a:rPr lang="en-US" sz="3300" dirty="0">
                <a:solidFill>
                  <a:srgbClr val="000000"/>
                </a:solidFill>
                <a:latin typeface="Symbol" pitchFamily="18" charset="2"/>
              </a:rPr>
              <a:t></a:t>
            </a:r>
            <a:r>
              <a:rPr lang="en-US" sz="3300" dirty="0">
                <a:solidFill>
                  <a:srgbClr val="000000"/>
                </a:solidFill>
                <a:latin typeface="Arial" charset="0"/>
              </a:rPr>
              <a:t> and </a:t>
            </a:r>
            <a:r>
              <a:rPr lang="en-US" sz="3300" dirty="0">
                <a:solidFill>
                  <a:srgbClr val="000000"/>
                </a:solidFill>
                <a:latin typeface="Symbol" pitchFamily="18" charset="2"/>
              </a:rPr>
              <a:t></a:t>
            </a:r>
            <a:r>
              <a:rPr lang="en-US" sz="3300" dirty="0">
                <a:solidFill>
                  <a:srgbClr val="000000"/>
                </a:solidFill>
                <a:latin typeface="Arial" charset="0"/>
              </a:rPr>
              <a:t> (not really likely)</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Selecting a value of </a:t>
            </a:r>
            <a:r>
              <a:rPr lang="en-US" sz="3300" dirty="0">
                <a:solidFill>
                  <a:srgbClr val="000000"/>
                </a:solidFill>
                <a:latin typeface="Symbol" pitchFamily="18" charset="2"/>
              </a:rPr>
              <a:t></a:t>
            </a:r>
            <a:r>
              <a:rPr lang="en-US" sz="3300" dirty="0">
                <a:solidFill>
                  <a:srgbClr val="000000"/>
                </a:solidFill>
                <a:latin typeface="Arial" charset="0"/>
              </a:rPr>
              <a:t> that is not too small (0.05 and 0.01 are the usual values) </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Getting a larger sample size, usually the factor most under the control of the investigator.  </a:t>
            </a:r>
            <a:endParaRPr lang="en-US"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4" name="Rectangle 2"/>
          <p:cNvSpPr>
            <a:spLocks noGrp="1" noChangeArrowheads="1"/>
          </p:cNvSpPr>
          <p:nvPr>
            <p:ph type="title"/>
          </p:nvPr>
        </p:nvSpPr>
        <p:spPr/>
        <p:txBody>
          <a:bodyPr/>
          <a:lstStyle/>
          <a:p>
            <a:r>
              <a:rPr lang="en-US" altLang="en-US"/>
              <a:t>Stating a Hypothesis</a:t>
            </a:r>
            <a:endParaRPr lang="el-GR" altLang="en-US" i="1"/>
          </a:p>
        </p:txBody>
      </p:sp>
      <p:sp>
        <p:nvSpPr>
          <p:cNvPr id="1185795" name="Text Box 3"/>
          <p:cNvSpPr txBox="1">
            <a:spLocks noChangeArrowheads="1"/>
          </p:cNvSpPr>
          <p:nvPr/>
        </p:nvSpPr>
        <p:spPr bwMode="auto">
          <a:xfrm>
            <a:off x="335280" y="2159000"/>
            <a:ext cx="9405303" cy="1122680"/>
          </a:xfrm>
          <a:prstGeom prst="rect">
            <a:avLst/>
          </a:prstGeom>
          <a:noFill/>
          <a:ln w="57150" cmpd="thickThin">
            <a:noFill/>
            <a:miter lim="800000"/>
            <a:headEnd/>
            <a:tailEnd/>
          </a:ln>
          <a:effectLst/>
        </p:spPr>
        <p:txBody>
          <a:bodyPr lIns="101882" tIns="50941" rIns="101882" bIns="50941"/>
          <a:lstStyle/>
          <a:p>
            <a:pPr eaLnBrk="0" hangingPunct="0">
              <a:spcBef>
                <a:spcPct val="0"/>
              </a:spcBef>
            </a:pPr>
            <a:r>
              <a:rPr lang="en-US" altLang="en-US"/>
              <a:t>A </a:t>
            </a:r>
            <a:r>
              <a:rPr lang="en-US" altLang="en-US" b="1">
                <a:solidFill>
                  <a:schemeClr val="folHlink"/>
                </a:solidFill>
              </a:rPr>
              <a:t>null hypothesis H</a:t>
            </a:r>
            <a:r>
              <a:rPr lang="en-US" altLang="en-US" b="1" baseline="-25000">
                <a:solidFill>
                  <a:schemeClr val="folHlink"/>
                </a:solidFill>
              </a:rPr>
              <a:t>0</a:t>
            </a:r>
            <a:r>
              <a:rPr lang="en-US" altLang="en-US" b="1">
                <a:solidFill>
                  <a:schemeClr val="folHlink"/>
                </a:solidFill>
              </a:rPr>
              <a:t> </a:t>
            </a:r>
            <a:r>
              <a:rPr lang="en-US" altLang="en-US"/>
              <a:t>is a statistical hypothesis that contains a statement of equality such as </a:t>
            </a:r>
            <a:r>
              <a:rPr lang="en-US" altLang="en-US">
                <a:sym typeface="Symbol" pitchFamily="18" charset="2"/>
              </a:rPr>
              <a:t>, =, or .</a:t>
            </a:r>
          </a:p>
        </p:txBody>
      </p:sp>
      <p:sp>
        <p:nvSpPr>
          <p:cNvPr id="1185799" name="Text Box 7"/>
          <p:cNvSpPr txBox="1">
            <a:spLocks noChangeArrowheads="1"/>
          </p:cNvSpPr>
          <p:nvPr/>
        </p:nvSpPr>
        <p:spPr bwMode="auto">
          <a:xfrm>
            <a:off x="335280" y="3949171"/>
            <a:ext cx="9723120" cy="1122680"/>
          </a:xfrm>
          <a:prstGeom prst="rect">
            <a:avLst/>
          </a:prstGeom>
          <a:noFill/>
          <a:ln w="57150" cmpd="thickThin">
            <a:noFill/>
            <a:miter lim="800000"/>
            <a:headEnd/>
            <a:tailEnd/>
          </a:ln>
          <a:effectLst/>
        </p:spPr>
        <p:txBody>
          <a:bodyPr lIns="101882" tIns="50941" rIns="101882" bIns="50941"/>
          <a:lstStyle/>
          <a:p>
            <a:pPr eaLnBrk="0" hangingPunct="0">
              <a:spcBef>
                <a:spcPct val="0"/>
              </a:spcBef>
            </a:pPr>
            <a:r>
              <a:rPr lang="en-US" altLang="en-US" dirty="0"/>
              <a:t>A </a:t>
            </a:r>
            <a:r>
              <a:rPr lang="en-US" altLang="en-US" b="1" dirty="0">
                <a:solidFill>
                  <a:schemeClr val="folHlink"/>
                </a:solidFill>
              </a:rPr>
              <a:t>alternative hypothesis H</a:t>
            </a:r>
            <a:r>
              <a:rPr lang="en-US" altLang="en-US" b="1" baseline="-25000" dirty="0">
                <a:solidFill>
                  <a:schemeClr val="folHlink"/>
                </a:solidFill>
              </a:rPr>
              <a:t>a</a:t>
            </a:r>
            <a:r>
              <a:rPr lang="en-US" altLang="en-US" b="1" dirty="0">
                <a:solidFill>
                  <a:schemeClr val="folHlink"/>
                </a:solidFill>
              </a:rPr>
              <a:t> </a:t>
            </a:r>
            <a:r>
              <a:rPr lang="en-US" altLang="en-US" dirty="0"/>
              <a:t>is the complement of the null  hypothesis.  It is a statement that must be true if </a:t>
            </a:r>
            <a:r>
              <a:rPr lang="en-US" altLang="en-US" i="1" dirty="0"/>
              <a:t>H</a:t>
            </a:r>
            <a:r>
              <a:rPr lang="en-US" altLang="en-US" baseline="-25000" dirty="0"/>
              <a:t>0</a:t>
            </a:r>
            <a:r>
              <a:rPr lang="en-US" altLang="en-US" dirty="0"/>
              <a:t> is false and contains a statement of inequality such as &gt;, </a:t>
            </a:r>
            <a:r>
              <a:rPr lang="en-US" altLang="en-US" dirty="0">
                <a:sym typeface="Symbol" pitchFamily="18" charset="2"/>
              </a:rPr>
              <a:t>, or &lt;.</a:t>
            </a:r>
          </a:p>
        </p:txBody>
      </p:sp>
      <p:grpSp>
        <p:nvGrpSpPr>
          <p:cNvPr id="2" name="Group 12"/>
          <p:cNvGrpSpPr>
            <a:grpSpLocks/>
          </p:cNvGrpSpPr>
          <p:nvPr/>
        </p:nvGrpSpPr>
        <p:grpSpPr bwMode="auto">
          <a:xfrm>
            <a:off x="3436620" y="1505902"/>
            <a:ext cx="3869690" cy="755649"/>
            <a:chOff x="1968" y="1125"/>
            <a:chExt cx="2216" cy="420"/>
          </a:xfrm>
        </p:grpSpPr>
        <p:sp>
          <p:nvSpPr>
            <p:cNvPr id="1185800" name="Rectangle 8"/>
            <p:cNvSpPr>
              <a:spLocks noChangeArrowheads="1"/>
            </p:cNvSpPr>
            <p:nvPr/>
          </p:nvSpPr>
          <p:spPr bwMode="auto">
            <a:xfrm>
              <a:off x="2161" y="1125"/>
              <a:ext cx="2023" cy="257"/>
            </a:xfrm>
            <a:prstGeom prst="rect">
              <a:avLst/>
            </a:prstGeom>
            <a:noFill/>
            <a:ln w="9525" algn="ctr">
              <a:noFill/>
              <a:miter lim="800000"/>
              <a:headEnd/>
              <a:tailEnd/>
            </a:ln>
            <a:effectLst/>
          </p:spPr>
          <p:txBody>
            <a:bodyPr wrap="none">
              <a:spAutoFit/>
            </a:bodyPr>
            <a:lstStyle/>
            <a:p>
              <a:r>
                <a:rPr lang="en-US" altLang="en-US">
                  <a:solidFill>
                    <a:srgbClr val="E11521"/>
                  </a:solidFill>
                </a:rPr>
                <a:t>“H subzero” or “H</a:t>
              </a:r>
              <a:r>
                <a:rPr lang="en-US" altLang="en-US" i="1">
                  <a:solidFill>
                    <a:srgbClr val="E11521"/>
                  </a:solidFill>
                </a:rPr>
                <a:t> </a:t>
              </a:r>
              <a:r>
                <a:rPr lang="en-US" altLang="en-US">
                  <a:solidFill>
                    <a:srgbClr val="E11521"/>
                  </a:solidFill>
                </a:rPr>
                <a:t>naught”</a:t>
              </a:r>
              <a:endParaRPr lang="en-US">
                <a:solidFill>
                  <a:srgbClr val="E11521"/>
                </a:solidFill>
              </a:endParaRPr>
            </a:p>
          </p:txBody>
        </p:sp>
        <p:sp>
          <p:nvSpPr>
            <p:cNvPr id="1185801" name="Arc 9"/>
            <p:cNvSpPr>
              <a:spLocks/>
            </p:cNvSpPr>
            <p:nvPr/>
          </p:nvSpPr>
          <p:spPr bwMode="auto">
            <a:xfrm flipH="1">
              <a:off x="1968" y="1288"/>
              <a:ext cx="240" cy="25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anchor="ctr">
              <a:spAutoFit/>
            </a:bodyPr>
            <a:lstStyle/>
            <a:p>
              <a:endParaRPr lang="en-US"/>
            </a:p>
          </p:txBody>
        </p:sp>
      </p:grpSp>
      <p:grpSp>
        <p:nvGrpSpPr>
          <p:cNvPr id="3" name="Group 13"/>
          <p:cNvGrpSpPr>
            <a:grpSpLocks/>
          </p:cNvGrpSpPr>
          <p:nvPr/>
        </p:nvGrpSpPr>
        <p:grpSpPr bwMode="auto">
          <a:xfrm>
            <a:off x="4519295" y="3258289"/>
            <a:ext cx="1760220" cy="755649"/>
            <a:chOff x="2588" y="1680"/>
            <a:chExt cx="1008" cy="420"/>
          </a:xfrm>
        </p:grpSpPr>
        <p:sp>
          <p:nvSpPr>
            <p:cNvPr id="1185802" name="Rectangle 10"/>
            <p:cNvSpPr>
              <a:spLocks noChangeArrowheads="1"/>
            </p:cNvSpPr>
            <p:nvPr/>
          </p:nvSpPr>
          <p:spPr bwMode="auto">
            <a:xfrm>
              <a:off x="2781" y="1680"/>
              <a:ext cx="815" cy="257"/>
            </a:xfrm>
            <a:prstGeom prst="rect">
              <a:avLst/>
            </a:prstGeom>
            <a:noFill/>
            <a:ln w="9525" algn="ctr">
              <a:noFill/>
              <a:miter lim="800000"/>
              <a:headEnd/>
              <a:tailEnd/>
            </a:ln>
            <a:effectLst/>
          </p:spPr>
          <p:txBody>
            <a:bodyPr wrap="none">
              <a:spAutoFit/>
            </a:bodyPr>
            <a:lstStyle/>
            <a:p>
              <a:r>
                <a:rPr lang="en-US" altLang="en-US">
                  <a:solidFill>
                    <a:srgbClr val="E11521"/>
                  </a:solidFill>
                </a:rPr>
                <a:t>“H sub-a”</a:t>
              </a:r>
              <a:endParaRPr lang="en-US">
                <a:solidFill>
                  <a:srgbClr val="E11521"/>
                </a:solidFill>
              </a:endParaRPr>
            </a:p>
          </p:txBody>
        </p:sp>
        <p:sp>
          <p:nvSpPr>
            <p:cNvPr id="1185803" name="Arc 11"/>
            <p:cNvSpPr>
              <a:spLocks/>
            </p:cNvSpPr>
            <p:nvPr/>
          </p:nvSpPr>
          <p:spPr bwMode="auto">
            <a:xfrm flipH="1">
              <a:off x="2588" y="1843"/>
              <a:ext cx="240" cy="25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5799"/>
                                        </p:tgtEl>
                                        <p:attrNameLst>
                                          <p:attrName>style.visibility</p:attrName>
                                        </p:attrNameLst>
                                      </p:cBhvr>
                                      <p:to>
                                        <p:strVal val="visible"/>
                                      </p:to>
                                    </p:set>
                                    <p:animEffect transition="in" filter="wipe(left)">
                                      <p:cBhvr>
                                        <p:cTn id="12" dur="1000"/>
                                        <p:tgtEl>
                                          <p:spTgt spid="11857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7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2" name="Rectangle 2"/>
          <p:cNvSpPr>
            <a:spLocks noGrp="1" noChangeArrowheads="1"/>
          </p:cNvSpPr>
          <p:nvPr>
            <p:ph type="title"/>
          </p:nvPr>
        </p:nvSpPr>
        <p:spPr/>
        <p:txBody>
          <a:bodyPr/>
          <a:lstStyle/>
          <a:p>
            <a:r>
              <a:rPr lang="en-US" altLang="en-US"/>
              <a:t>Stating a Hypothesis</a:t>
            </a:r>
            <a:endParaRPr lang="el-GR" altLang="en-US" i="1"/>
          </a:p>
        </p:txBody>
      </p:sp>
      <p:sp>
        <p:nvSpPr>
          <p:cNvPr id="1187843" name="Text Box 3"/>
          <p:cNvSpPr txBox="1">
            <a:spLocks noChangeArrowheads="1"/>
          </p:cNvSpPr>
          <p:nvPr/>
        </p:nvSpPr>
        <p:spPr bwMode="auto">
          <a:xfrm>
            <a:off x="335280" y="1640840"/>
            <a:ext cx="9405303" cy="1122680"/>
          </a:xfrm>
          <a:prstGeom prst="rect">
            <a:avLst/>
          </a:prstGeom>
          <a:noFill/>
          <a:ln w="57150" cmpd="thickThin">
            <a:noFill/>
            <a:miter lim="800000"/>
            <a:headEnd/>
            <a:tailEnd/>
          </a:ln>
          <a:effectLst/>
        </p:spPr>
        <p:txBody>
          <a:bodyPr lIns="101882" tIns="50941" rIns="101882" bIns="50941"/>
          <a:lstStyle/>
          <a:p>
            <a:pPr eaLnBrk="0" hangingPunct="0">
              <a:spcBef>
                <a:spcPct val="0"/>
              </a:spcBef>
            </a:pPr>
            <a:r>
              <a:rPr lang="en-US" altLang="en-US" b="1" dirty="0"/>
              <a:t>Example</a:t>
            </a:r>
            <a:r>
              <a:rPr lang="en-US" altLang="en-US" dirty="0" smtClean="0"/>
              <a:t>:</a:t>
            </a:r>
            <a:endParaRPr lang="en-US" altLang="en-US" dirty="0"/>
          </a:p>
        </p:txBody>
      </p:sp>
      <p:sp>
        <p:nvSpPr>
          <p:cNvPr id="1187852" name="Rectangle 12"/>
          <p:cNvSpPr>
            <a:spLocks noChangeArrowheads="1"/>
          </p:cNvSpPr>
          <p:nvPr/>
        </p:nvSpPr>
        <p:spPr bwMode="auto">
          <a:xfrm>
            <a:off x="838200" y="3454401"/>
            <a:ext cx="8884920" cy="842258"/>
          </a:xfrm>
          <a:prstGeom prst="rect">
            <a:avLst/>
          </a:prstGeom>
          <a:noFill/>
          <a:ln w="9525">
            <a:noFill/>
            <a:miter lim="800000"/>
            <a:headEnd/>
            <a:tailEnd/>
          </a:ln>
          <a:effectLst/>
        </p:spPr>
        <p:txBody>
          <a:bodyPr lIns="102590" tIns="51296" rIns="102590" bIns="51296">
            <a:spAutoFit/>
          </a:bodyPr>
          <a:lstStyle/>
          <a:p>
            <a:r>
              <a:rPr lang="en-US" altLang="en-US"/>
              <a:t>A manufacturer claims that its rechargeable batteries have an average life of at least 1,000 charges.</a:t>
            </a:r>
          </a:p>
        </p:txBody>
      </p:sp>
      <p:sp>
        <p:nvSpPr>
          <p:cNvPr id="1187853" name="Text Box 13"/>
          <p:cNvSpPr txBox="1">
            <a:spLocks noChangeArrowheads="1"/>
          </p:cNvSpPr>
          <p:nvPr/>
        </p:nvSpPr>
        <p:spPr bwMode="auto">
          <a:xfrm>
            <a:off x="670560" y="5181600"/>
            <a:ext cx="754380" cy="841541"/>
          </a:xfrm>
          <a:prstGeom prst="rect">
            <a:avLst/>
          </a:prstGeom>
          <a:noFill/>
          <a:ln w="9525">
            <a:noFill/>
            <a:miter lim="800000"/>
            <a:headEnd/>
            <a:tailEnd/>
          </a:ln>
          <a:effectLst/>
        </p:spPr>
        <p:txBody>
          <a:bodyPr lIns="101882" tIns="50941" rIns="101882" bIns="50941">
            <a:spAutoFit/>
          </a:bodyPr>
          <a:lstStyle/>
          <a:p>
            <a:r>
              <a:rPr lang="en-US" dirty="0">
                <a:latin typeface="Times New Roman" pitchFamily="18" charset="0"/>
              </a:rPr>
              <a:t>H</a:t>
            </a:r>
            <a:r>
              <a:rPr lang="en-US" baseline="-25000" dirty="0">
                <a:latin typeface="Times New Roman" pitchFamily="18" charset="0"/>
              </a:rPr>
              <a:t>0</a:t>
            </a:r>
            <a:r>
              <a:rPr lang="en-US" dirty="0">
                <a:latin typeface="Times New Roman" pitchFamily="18" charset="0"/>
              </a:rPr>
              <a:t>:</a:t>
            </a:r>
            <a:endParaRPr lang="en-US" dirty="0">
              <a:latin typeface="Times New Roman" pitchFamily="18" charset="0"/>
              <a:sym typeface="Symbol" pitchFamily="18" charset="2"/>
            </a:endParaRPr>
          </a:p>
          <a:p>
            <a:r>
              <a:rPr lang="en-US" dirty="0">
                <a:latin typeface="Times New Roman" pitchFamily="18" charset="0"/>
                <a:sym typeface="Symbol" pitchFamily="18" charset="2"/>
              </a:rPr>
              <a:t>H</a:t>
            </a:r>
            <a:r>
              <a:rPr lang="en-US" baseline="-25000" dirty="0">
                <a:latin typeface="Times New Roman" pitchFamily="18" charset="0"/>
              </a:rPr>
              <a:t>a</a:t>
            </a:r>
            <a:r>
              <a:rPr lang="en-US" dirty="0">
                <a:latin typeface="Times New Roman" pitchFamily="18" charset="0"/>
              </a:rPr>
              <a:t>:</a:t>
            </a:r>
            <a:endParaRPr lang="en-US" sz="2000" dirty="0">
              <a:sym typeface="Symbol" pitchFamily="18" charset="2"/>
            </a:endParaRPr>
          </a:p>
        </p:txBody>
      </p:sp>
      <p:sp>
        <p:nvSpPr>
          <p:cNvPr id="1187854" name="Line 14"/>
          <p:cNvSpPr>
            <a:spLocks noChangeShapeType="1"/>
          </p:cNvSpPr>
          <p:nvPr/>
        </p:nvSpPr>
        <p:spPr bwMode="auto">
          <a:xfrm flipV="1">
            <a:off x="2226469" y="4334193"/>
            <a:ext cx="4358640" cy="0"/>
          </a:xfrm>
          <a:prstGeom prst="line">
            <a:avLst/>
          </a:prstGeom>
          <a:noFill/>
          <a:ln w="28575">
            <a:solidFill>
              <a:srgbClr val="E11521"/>
            </a:solidFill>
            <a:round/>
            <a:headEnd/>
            <a:tailEnd/>
          </a:ln>
          <a:effectLst/>
        </p:spPr>
        <p:txBody>
          <a:bodyPr lIns="101882" tIns="50941" rIns="101882" bIns="50941">
            <a:spAutoFit/>
          </a:bodyPr>
          <a:lstStyle/>
          <a:p>
            <a:endParaRPr lang="en-US"/>
          </a:p>
        </p:txBody>
      </p:sp>
      <p:sp>
        <p:nvSpPr>
          <p:cNvPr id="1187855" name="Rectangle 15"/>
          <p:cNvSpPr>
            <a:spLocks noChangeArrowheads="1"/>
          </p:cNvSpPr>
          <p:nvPr/>
        </p:nvSpPr>
        <p:spPr bwMode="auto">
          <a:xfrm>
            <a:off x="4945380" y="4490720"/>
            <a:ext cx="1321444" cy="472209"/>
          </a:xfrm>
          <a:prstGeom prst="rect">
            <a:avLst/>
          </a:prstGeom>
          <a:noFill/>
          <a:ln w="9525" algn="ctr">
            <a:noFill/>
            <a:miter lim="800000"/>
            <a:headEnd/>
            <a:tailEnd/>
          </a:ln>
          <a:effectLst/>
        </p:spPr>
        <p:txBody>
          <a:bodyPr wrap="none" lIns="101882" tIns="50941" rIns="101882" bIns="50941">
            <a:spAutoFit/>
          </a:bodyPr>
          <a:lstStyle/>
          <a:p>
            <a:r>
              <a:rPr lang="en-US">
                <a:solidFill>
                  <a:srgbClr val="E11521"/>
                </a:solidFill>
                <a:latin typeface="Times New Roman" pitchFamily="18" charset="0"/>
                <a:sym typeface="Symbol" pitchFamily="18" charset="2"/>
              </a:rPr>
              <a:t>  1000</a:t>
            </a:r>
          </a:p>
        </p:txBody>
      </p:sp>
      <p:sp>
        <p:nvSpPr>
          <p:cNvPr id="1187856" name="Rectangle 16"/>
          <p:cNvSpPr>
            <a:spLocks noChangeArrowheads="1"/>
          </p:cNvSpPr>
          <p:nvPr/>
        </p:nvSpPr>
        <p:spPr bwMode="auto">
          <a:xfrm>
            <a:off x="1320166" y="5748338"/>
            <a:ext cx="2666524" cy="472209"/>
          </a:xfrm>
          <a:prstGeom prst="rect">
            <a:avLst/>
          </a:prstGeom>
          <a:noFill/>
          <a:ln w="9525" algn="ctr">
            <a:noFill/>
            <a:miter lim="800000"/>
            <a:headEnd/>
            <a:tailEnd/>
          </a:ln>
          <a:effectLst/>
        </p:spPr>
        <p:txBody>
          <a:bodyPr lIns="101882" tIns="50941" rIns="101882" bIns="50941">
            <a:spAutoFit/>
          </a:bodyPr>
          <a:lstStyle/>
          <a:p>
            <a:r>
              <a:rPr lang="en-US" i="1">
                <a:sym typeface="Symbol" pitchFamily="18" charset="2"/>
              </a:rPr>
              <a:t></a:t>
            </a:r>
            <a:r>
              <a:rPr lang="en-US">
                <a:sym typeface="Symbol" pitchFamily="18" charset="2"/>
              </a:rPr>
              <a:t> &lt; 1000</a:t>
            </a:r>
          </a:p>
        </p:txBody>
      </p:sp>
      <p:grpSp>
        <p:nvGrpSpPr>
          <p:cNvPr id="2" name="Group 19"/>
          <p:cNvGrpSpPr>
            <a:grpSpLocks/>
          </p:cNvGrpSpPr>
          <p:nvPr/>
        </p:nvGrpSpPr>
        <p:grpSpPr bwMode="auto">
          <a:xfrm>
            <a:off x="5401152" y="4971098"/>
            <a:ext cx="2818448" cy="913977"/>
            <a:chOff x="3093" y="2763"/>
            <a:chExt cx="1614" cy="508"/>
          </a:xfrm>
        </p:grpSpPr>
        <p:sp>
          <p:nvSpPr>
            <p:cNvPr id="1187857" name="Text Box 17"/>
            <p:cNvSpPr txBox="1">
              <a:spLocks noChangeArrowheads="1"/>
            </p:cNvSpPr>
            <p:nvPr/>
          </p:nvSpPr>
          <p:spPr bwMode="auto">
            <a:xfrm>
              <a:off x="3315" y="2829"/>
              <a:ext cx="1392" cy="442"/>
            </a:xfrm>
            <a:prstGeom prst="rect">
              <a:avLst/>
            </a:prstGeom>
            <a:noFill/>
            <a:ln w="9525" algn="ctr">
              <a:noFill/>
              <a:miter lim="800000"/>
              <a:headEnd/>
              <a:tailEnd/>
            </a:ln>
            <a:effectLst/>
          </p:spPr>
          <p:txBody>
            <a:bodyPr>
              <a:spAutoFit/>
            </a:bodyPr>
            <a:lstStyle/>
            <a:p>
              <a:r>
                <a:rPr lang="en-US" sz="2200" dirty="0">
                  <a:solidFill>
                    <a:schemeClr val="folHlink"/>
                  </a:solidFill>
                </a:rPr>
                <a:t>Condition of equality</a:t>
              </a:r>
            </a:p>
          </p:txBody>
        </p:sp>
        <p:sp>
          <p:nvSpPr>
            <p:cNvPr id="1187858" name="Freeform 18"/>
            <p:cNvSpPr>
              <a:spLocks/>
            </p:cNvSpPr>
            <p:nvPr/>
          </p:nvSpPr>
          <p:spPr bwMode="auto">
            <a:xfrm>
              <a:off x="3093" y="2763"/>
              <a:ext cx="240" cy="257"/>
            </a:xfrm>
            <a:custGeom>
              <a:avLst/>
              <a:gdLst/>
              <a:ahLst/>
              <a:cxnLst>
                <a:cxn ang="0">
                  <a:pos x="0" y="0"/>
                </a:cxn>
                <a:cxn ang="0">
                  <a:pos x="0" y="288"/>
                </a:cxn>
                <a:cxn ang="0">
                  <a:pos x="240" y="288"/>
                </a:cxn>
              </a:cxnLst>
              <a:rect l="0" t="0" r="r" b="b"/>
              <a:pathLst>
                <a:path w="240" h="288">
                  <a:moveTo>
                    <a:pt x="0" y="0"/>
                  </a:moveTo>
                  <a:lnTo>
                    <a:pt x="0" y="288"/>
                  </a:lnTo>
                  <a:lnTo>
                    <a:pt x="240" y="288"/>
                  </a:lnTo>
                </a:path>
              </a:pathLst>
            </a:custGeom>
            <a:noFill/>
            <a:ln w="9525" cap="flat" cmpd="sng">
              <a:solidFill>
                <a:schemeClr val="tx1"/>
              </a:solidFill>
              <a:prstDash val="solid"/>
              <a:round/>
              <a:headEnd type="none" w="med" len="med"/>
              <a:tailEnd type="triangle" w="med" len="med"/>
            </a:ln>
            <a:effectLst/>
          </p:spPr>
          <p:txBody>
            <a:bodyPr>
              <a:spAutoFit/>
            </a:bodyPr>
            <a:lstStyle/>
            <a:p>
              <a:endParaRPr lang="en-US"/>
            </a:p>
          </p:txBody>
        </p:sp>
      </p:grpSp>
      <p:sp>
        <p:nvSpPr>
          <p:cNvPr id="1187860" name="Rectangle 20"/>
          <p:cNvSpPr>
            <a:spLocks noChangeArrowheads="1"/>
          </p:cNvSpPr>
          <p:nvPr/>
        </p:nvSpPr>
        <p:spPr bwMode="auto">
          <a:xfrm>
            <a:off x="1341120" y="5181600"/>
            <a:ext cx="2507666" cy="472209"/>
          </a:xfrm>
          <a:prstGeom prst="rect">
            <a:avLst/>
          </a:prstGeom>
          <a:noFill/>
          <a:ln w="9525" algn="ctr">
            <a:noFill/>
            <a:miter lim="800000"/>
            <a:headEnd/>
            <a:tailEnd/>
          </a:ln>
          <a:effectLst/>
        </p:spPr>
        <p:txBody>
          <a:bodyPr wrap="none" lIns="101882" tIns="50941" rIns="101882" bIns="50941">
            <a:spAutoFit/>
          </a:bodyPr>
          <a:lstStyle/>
          <a:p>
            <a:r>
              <a:rPr lang="en-US" i="1">
                <a:sym typeface="Symbol" pitchFamily="18" charset="2"/>
              </a:rPr>
              <a:t></a:t>
            </a:r>
            <a:r>
              <a:rPr lang="en-US">
                <a:sym typeface="Symbol" pitchFamily="18" charset="2"/>
              </a:rPr>
              <a:t>  1000   </a:t>
            </a:r>
            <a:r>
              <a:rPr lang="en-US"/>
              <a:t>(C</a:t>
            </a:r>
            <a:r>
              <a:rPr lang="en-US" altLang="en-US"/>
              <a:t>laim)</a:t>
            </a:r>
            <a:endParaRPr lang="en-US"/>
          </a:p>
        </p:txBody>
      </p:sp>
      <p:grpSp>
        <p:nvGrpSpPr>
          <p:cNvPr id="3" name="Group 21"/>
          <p:cNvGrpSpPr>
            <a:grpSpLocks/>
          </p:cNvGrpSpPr>
          <p:nvPr/>
        </p:nvGrpSpPr>
        <p:grpSpPr bwMode="auto">
          <a:xfrm>
            <a:off x="1844040" y="6342063"/>
            <a:ext cx="3101340" cy="913977"/>
            <a:chOff x="3093" y="2763"/>
            <a:chExt cx="1614" cy="508"/>
          </a:xfrm>
        </p:grpSpPr>
        <p:sp>
          <p:nvSpPr>
            <p:cNvPr id="1187862" name="Text Box 22"/>
            <p:cNvSpPr txBox="1">
              <a:spLocks noChangeArrowheads="1"/>
            </p:cNvSpPr>
            <p:nvPr/>
          </p:nvSpPr>
          <p:spPr bwMode="auto">
            <a:xfrm>
              <a:off x="3315" y="2829"/>
              <a:ext cx="1392" cy="442"/>
            </a:xfrm>
            <a:prstGeom prst="rect">
              <a:avLst/>
            </a:prstGeom>
            <a:noFill/>
            <a:ln w="9525" algn="ctr">
              <a:noFill/>
              <a:miter lim="800000"/>
              <a:headEnd/>
              <a:tailEnd/>
            </a:ln>
            <a:effectLst/>
          </p:spPr>
          <p:txBody>
            <a:bodyPr>
              <a:spAutoFit/>
            </a:bodyPr>
            <a:lstStyle/>
            <a:p>
              <a:r>
                <a:rPr lang="en-US" sz="2200" dirty="0">
                  <a:solidFill>
                    <a:schemeClr val="folHlink"/>
                  </a:solidFill>
                </a:rPr>
                <a:t>Complement of the null hypothesis</a:t>
              </a:r>
            </a:p>
          </p:txBody>
        </p:sp>
        <p:sp>
          <p:nvSpPr>
            <p:cNvPr id="1187863" name="Freeform 23"/>
            <p:cNvSpPr>
              <a:spLocks/>
            </p:cNvSpPr>
            <p:nvPr/>
          </p:nvSpPr>
          <p:spPr bwMode="auto">
            <a:xfrm>
              <a:off x="3093" y="2763"/>
              <a:ext cx="240" cy="257"/>
            </a:xfrm>
            <a:custGeom>
              <a:avLst/>
              <a:gdLst/>
              <a:ahLst/>
              <a:cxnLst>
                <a:cxn ang="0">
                  <a:pos x="0" y="0"/>
                </a:cxn>
                <a:cxn ang="0">
                  <a:pos x="0" y="288"/>
                </a:cxn>
                <a:cxn ang="0">
                  <a:pos x="240" y="288"/>
                </a:cxn>
              </a:cxnLst>
              <a:rect l="0" t="0" r="r" b="b"/>
              <a:pathLst>
                <a:path w="240" h="288">
                  <a:moveTo>
                    <a:pt x="0" y="0"/>
                  </a:moveTo>
                  <a:lnTo>
                    <a:pt x="0" y="288"/>
                  </a:lnTo>
                  <a:lnTo>
                    <a:pt x="240" y="288"/>
                  </a:lnTo>
                </a:path>
              </a:pathLst>
            </a:custGeom>
            <a:noFill/>
            <a:ln w="9525" cap="flat" cmpd="sng">
              <a:solidFill>
                <a:schemeClr val="tx1"/>
              </a:solidFill>
              <a:prstDash val="solid"/>
              <a:round/>
              <a:headEnd type="none" w="med" len="med"/>
              <a:tailEnd type="triangle" w="med" len="med"/>
            </a:ln>
            <a:effectLst/>
          </p:spPr>
          <p:txBody>
            <a:bodyP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1187852"/>
                                        </p:tgtEl>
                                        <p:attrNameLst>
                                          <p:attrName>style.visibility</p:attrName>
                                        </p:attrNameLst>
                                      </p:cBhvr>
                                      <p:to>
                                        <p:strVal val="visible"/>
                                      </p:to>
                                    </p:set>
                                    <p:animEffect transition="in" filter="wipe(left)">
                                      <p:cBhvr>
                                        <p:cTn id="7" dur="500"/>
                                        <p:tgtEl>
                                          <p:spTgt spid="11878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54"/>
                                        </p:tgtEl>
                                        <p:attrNameLst>
                                          <p:attrName>style.visibility</p:attrName>
                                        </p:attrNameLst>
                                      </p:cBhvr>
                                      <p:to>
                                        <p:strVal val="visible"/>
                                      </p:to>
                                    </p:set>
                                    <p:animEffect transition="in" filter="wipe(left)">
                                      <p:cBhvr>
                                        <p:cTn id="12" dur="1000"/>
                                        <p:tgtEl>
                                          <p:spTgt spid="1187854"/>
                                        </p:tgtEl>
                                      </p:cBhvr>
                                    </p:animEffect>
                                  </p:childTnLst>
                                </p:cTn>
                              </p:par>
                            </p:childTnLst>
                          </p:cTn>
                        </p:par>
                        <p:par>
                          <p:cTn id="13" fill="hold">
                            <p:stCondLst>
                              <p:cond delay="1000"/>
                            </p:stCondLst>
                            <p:childTnLst>
                              <p:par>
                                <p:cTn id="14" presetID="1" presetClass="entr" presetSubtype="0" fill="hold" grpId="0" nodeType="afterEffect">
                                  <p:stCondLst>
                                    <p:cond delay="1000"/>
                                  </p:stCondLst>
                                  <p:childTnLst>
                                    <p:set>
                                      <p:cBhvr>
                                        <p:cTn id="15" dur="1" fill="hold">
                                          <p:stCondLst>
                                            <p:cond delay="0"/>
                                          </p:stCondLst>
                                        </p:cTn>
                                        <p:tgtEl>
                                          <p:spTgt spid="1187855"/>
                                        </p:tgtEl>
                                        <p:attrNameLst>
                                          <p:attrName>style.visibility</p:attrName>
                                        </p:attrNameLst>
                                      </p:cBhvr>
                                      <p:to>
                                        <p:strVal val="visible"/>
                                      </p:to>
                                    </p:set>
                                  </p:childTnLst>
                                </p:cTn>
                              </p:par>
                            </p:childTnLst>
                          </p:cTn>
                        </p:par>
                        <p:par>
                          <p:cTn id="16" fill="hold">
                            <p:stCondLst>
                              <p:cond delay="2000"/>
                            </p:stCondLst>
                            <p:childTnLst>
                              <p:par>
                                <p:cTn id="17" presetID="22" presetClass="entr" presetSubtype="8" fill="hold" nodeType="afterEffect">
                                  <p:stCondLst>
                                    <p:cond delay="50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1000"/>
                                        <p:tgtEl>
                                          <p:spTgt spid="2"/>
                                        </p:tgtEl>
                                      </p:cBhvr>
                                    </p:animEffect>
                                  </p:childTnLst>
                                </p:cTn>
                              </p:par>
                            </p:childTnLst>
                          </p:cTn>
                        </p:par>
                        <p:par>
                          <p:cTn id="20" fill="hold">
                            <p:stCondLst>
                              <p:cond delay="3500"/>
                            </p:stCondLst>
                            <p:childTnLst>
                              <p:par>
                                <p:cTn id="21" presetID="1" presetClass="entr" presetSubtype="0" fill="hold" grpId="0" nodeType="afterEffect">
                                  <p:stCondLst>
                                    <p:cond delay="500"/>
                                  </p:stCondLst>
                                  <p:childTnLst>
                                    <p:set>
                                      <p:cBhvr>
                                        <p:cTn id="22" dur="1" fill="hold">
                                          <p:stCondLst>
                                            <p:cond delay="0"/>
                                          </p:stCondLst>
                                        </p:cTn>
                                        <p:tgtEl>
                                          <p:spTgt spid="1187853"/>
                                        </p:tgtEl>
                                        <p:attrNameLst>
                                          <p:attrName>style.visibility</p:attrName>
                                        </p:attrNameLst>
                                      </p:cBhvr>
                                      <p:to>
                                        <p:strVal val="visible"/>
                                      </p:to>
                                    </p:set>
                                  </p:childTnLst>
                                </p:cTn>
                              </p:par>
                            </p:childTnLst>
                          </p:cTn>
                        </p:par>
                        <p:par>
                          <p:cTn id="23" fill="hold">
                            <p:stCondLst>
                              <p:cond delay="4000"/>
                            </p:stCondLst>
                            <p:childTnLst>
                              <p:par>
                                <p:cTn id="24" presetID="22" presetClass="entr" presetSubtype="8" fill="hold" grpId="0" nodeType="afterEffect">
                                  <p:stCondLst>
                                    <p:cond delay="500"/>
                                  </p:stCondLst>
                                  <p:childTnLst>
                                    <p:set>
                                      <p:cBhvr>
                                        <p:cTn id="25" dur="1" fill="hold">
                                          <p:stCondLst>
                                            <p:cond delay="0"/>
                                          </p:stCondLst>
                                        </p:cTn>
                                        <p:tgtEl>
                                          <p:spTgt spid="1187860"/>
                                        </p:tgtEl>
                                        <p:attrNameLst>
                                          <p:attrName>style.visibility</p:attrName>
                                        </p:attrNameLst>
                                      </p:cBhvr>
                                      <p:to>
                                        <p:strVal val="visible"/>
                                      </p:to>
                                    </p:set>
                                    <p:animEffect transition="in" filter="wipe(left)">
                                      <p:cBhvr>
                                        <p:cTn id="26" dur="1000"/>
                                        <p:tgtEl>
                                          <p:spTgt spid="118786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87856"/>
                                        </p:tgtEl>
                                        <p:attrNameLst>
                                          <p:attrName>style.visibility</p:attrName>
                                        </p:attrNameLst>
                                      </p:cBhvr>
                                      <p:to>
                                        <p:strVal val="visible"/>
                                      </p:to>
                                    </p:set>
                                    <p:animEffect transition="in" filter="wipe(left)">
                                      <p:cBhvr>
                                        <p:cTn id="31" dur="1000"/>
                                        <p:tgtEl>
                                          <p:spTgt spid="1187856"/>
                                        </p:tgtEl>
                                      </p:cBhvr>
                                    </p:animEffect>
                                  </p:childTnLst>
                                </p:cTn>
                              </p:par>
                            </p:childTnLst>
                          </p:cTn>
                        </p:par>
                        <p:par>
                          <p:cTn id="32" fill="hold">
                            <p:stCondLst>
                              <p:cond delay="1000"/>
                            </p:stCondLst>
                            <p:childTnLst>
                              <p:par>
                                <p:cTn id="33" presetID="22" presetClass="entr" presetSubtype="8" fill="hold" nodeType="afterEffect">
                                  <p:stCondLst>
                                    <p:cond delay="50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52" grpId="0" autoUpdateAnimBg="0"/>
      <p:bldP spid="1187853" grpId="0"/>
      <p:bldP spid="1187854" grpId="0" animBg="1"/>
      <p:bldP spid="1187855" grpId="0"/>
      <p:bldP spid="1187856" grpId="0"/>
      <p:bldP spid="11878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938" name="Rectangle 2"/>
          <p:cNvSpPr>
            <a:spLocks noGrp="1" noChangeArrowheads="1"/>
          </p:cNvSpPr>
          <p:nvPr>
            <p:ph type="title"/>
          </p:nvPr>
        </p:nvSpPr>
        <p:spPr/>
        <p:txBody>
          <a:bodyPr/>
          <a:lstStyle/>
          <a:p>
            <a:r>
              <a:rPr lang="en-US" altLang="en-US"/>
              <a:t>Types of Errors</a:t>
            </a:r>
            <a:endParaRPr lang="el-GR" altLang="en-US" i="1"/>
          </a:p>
        </p:txBody>
      </p:sp>
      <p:sp>
        <p:nvSpPr>
          <p:cNvPr id="1191939" name="Text Box 3"/>
          <p:cNvSpPr txBox="1">
            <a:spLocks noChangeArrowheads="1"/>
          </p:cNvSpPr>
          <p:nvPr/>
        </p:nvSpPr>
        <p:spPr bwMode="auto">
          <a:xfrm>
            <a:off x="335280" y="1727200"/>
            <a:ext cx="9405303" cy="1468120"/>
          </a:xfrm>
          <a:prstGeom prst="rect">
            <a:avLst/>
          </a:prstGeom>
          <a:solidFill>
            <a:schemeClr val="accent2">
              <a:alpha val="50000"/>
            </a:schemeClr>
          </a:solidFill>
          <a:ln w="12700">
            <a:solidFill>
              <a:schemeClr val="tx1"/>
            </a:solidFill>
            <a:miter lim="800000"/>
            <a:headEnd/>
            <a:tailEnd/>
          </a:ln>
          <a:effectLst/>
        </p:spPr>
        <p:txBody>
          <a:bodyPr lIns="101882" tIns="50941" rIns="101882" bIns="50941"/>
          <a:lstStyle/>
          <a:p>
            <a:pPr eaLnBrk="0" hangingPunct="0">
              <a:spcBef>
                <a:spcPct val="0"/>
              </a:spcBef>
            </a:pPr>
            <a:r>
              <a:rPr lang="en-US" altLang="en-US"/>
              <a:t>No matter which hypothesis represents the claim, always begin the hypothesis test </a:t>
            </a:r>
            <a:r>
              <a:rPr lang="en-US" altLang="en-US" b="1"/>
              <a:t>assuming that the null hypothesis is true</a:t>
            </a:r>
            <a:r>
              <a:rPr lang="en-US" altLang="en-US"/>
              <a:t>.</a:t>
            </a:r>
            <a:endParaRPr lang="en-US" altLang="en-US">
              <a:sym typeface="Symbol" pitchFamily="18" charset="2"/>
            </a:endParaRPr>
          </a:p>
        </p:txBody>
      </p:sp>
      <p:sp>
        <p:nvSpPr>
          <p:cNvPr id="1191941" name="Text Box 5"/>
          <p:cNvSpPr txBox="1">
            <a:spLocks noChangeArrowheads="1"/>
          </p:cNvSpPr>
          <p:nvPr/>
        </p:nvSpPr>
        <p:spPr bwMode="auto">
          <a:xfrm>
            <a:off x="335280" y="3454400"/>
            <a:ext cx="9723120" cy="1122680"/>
          </a:xfrm>
          <a:prstGeom prst="rect">
            <a:avLst/>
          </a:prstGeom>
          <a:noFill/>
          <a:ln w="57150" cmpd="thickThin">
            <a:noFill/>
            <a:miter lim="800000"/>
            <a:headEnd/>
            <a:tailEnd/>
          </a:ln>
          <a:effectLst/>
        </p:spPr>
        <p:txBody>
          <a:bodyPr lIns="101882" tIns="50941" rIns="101882" bIns="50941"/>
          <a:lstStyle/>
          <a:p>
            <a:pPr eaLnBrk="0" hangingPunct="0">
              <a:spcBef>
                <a:spcPct val="25000"/>
              </a:spcBef>
            </a:pPr>
            <a:r>
              <a:rPr lang="en-US" altLang="en-US"/>
              <a:t>At the end of the test, one of two decisions will be made:</a:t>
            </a:r>
          </a:p>
          <a:p>
            <a:pPr eaLnBrk="0" hangingPunct="0">
              <a:spcBef>
                <a:spcPct val="25000"/>
              </a:spcBef>
            </a:pPr>
            <a:r>
              <a:rPr lang="en-US" altLang="en-US"/>
              <a:t>1.  reject the null hypothesis, or</a:t>
            </a:r>
          </a:p>
          <a:p>
            <a:pPr eaLnBrk="0" hangingPunct="0">
              <a:spcBef>
                <a:spcPct val="25000"/>
              </a:spcBef>
            </a:pPr>
            <a:r>
              <a:rPr lang="en-US" altLang="en-US"/>
              <a:t>2.  fail to reject the null hypothesis.</a:t>
            </a:r>
            <a:endParaRPr lang="en-US" altLang="en-US">
              <a:sym typeface="Symbol" pitchFamily="18" charset="2"/>
            </a:endParaRPr>
          </a:p>
        </p:txBody>
      </p:sp>
      <p:sp>
        <p:nvSpPr>
          <p:cNvPr id="1191948" name="Text Box 12"/>
          <p:cNvSpPr txBox="1">
            <a:spLocks noChangeArrowheads="1"/>
          </p:cNvSpPr>
          <p:nvPr/>
        </p:nvSpPr>
        <p:spPr bwMode="auto">
          <a:xfrm>
            <a:off x="335280" y="5181600"/>
            <a:ext cx="9304020" cy="1122680"/>
          </a:xfrm>
          <a:prstGeom prst="rect">
            <a:avLst/>
          </a:prstGeom>
          <a:noFill/>
          <a:ln w="57150" cmpd="thickThin">
            <a:noFill/>
            <a:miter lim="800000"/>
            <a:headEnd/>
            <a:tailEnd/>
          </a:ln>
          <a:effectLst/>
        </p:spPr>
        <p:txBody>
          <a:bodyPr lIns="101882" tIns="50941" rIns="101882" bIns="50941"/>
          <a:lstStyle/>
          <a:p>
            <a:pPr eaLnBrk="0" hangingPunct="0">
              <a:spcBef>
                <a:spcPct val="0"/>
              </a:spcBef>
            </a:pPr>
            <a:r>
              <a:rPr lang="en-US" altLang="en-US"/>
              <a:t>A </a:t>
            </a:r>
            <a:r>
              <a:rPr lang="en-US" altLang="en-US" b="1">
                <a:solidFill>
                  <a:schemeClr val="folHlink"/>
                </a:solidFill>
              </a:rPr>
              <a:t>type I error </a:t>
            </a:r>
            <a:r>
              <a:rPr lang="en-US" altLang="en-US"/>
              <a:t>occurs if the null hypothesis is rejected when it is true.</a:t>
            </a:r>
            <a:endParaRPr lang="en-US" altLang="en-US">
              <a:sym typeface="Symbol" pitchFamily="18" charset="2"/>
            </a:endParaRPr>
          </a:p>
        </p:txBody>
      </p:sp>
      <p:sp>
        <p:nvSpPr>
          <p:cNvPr id="1191949" name="Text Box 13"/>
          <p:cNvSpPr txBox="1">
            <a:spLocks noChangeArrowheads="1"/>
          </p:cNvSpPr>
          <p:nvPr/>
        </p:nvSpPr>
        <p:spPr bwMode="auto">
          <a:xfrm>
            <a:off x="335280" y="6131560"/>
            <a:ext cx="9304020" cy="1122680"/>
          </a:xfrm>
          <a:prstGeom prst="rect">
            <a:avLst/>
          </a:prstGeom>
          <a:noFill/>
          <a:ln w="57150" cmpd="thickThin">
            <a:noFill/>
            <a:miter lim="800000"/>
            <a:headEnd/>
            <a:tailEnd/>
          </a:ln>
          <a:effectLst/>
        </p:spPr>
        <p:txBody>
          <a:bodyPr lIns="101882" tIns="50941" rIns="101882" bIns="50941"/>
          <a:lstStyle/>
          <a:p>
            <a:pPr eaLnBrk="0" hangingPunct="0">
              <a:spcBef>
                <a:spcPct val="0"/>
              </a:spcBef>
            </a:pPr>
            <a:r>
              <a:rPr lang="en-US" altLang="en-US"/>
              <a:t>A </a:t>
            </a:r>
            <a:r>
              <a:rPr lang="en-US" altLang="en-US" b="1">
                <a:solidFill>
                  <a:schemeClr val="folHlink"/>
                </a:solidFill>
              </a:rPr>
              <a:t>type II error </a:t>
            </a:r>
            <a:r>
              <a:rPr lang="en-US" altLang="en-US"/>
              <a:t>occurs if the null hypothesis is not rejected when it is false.</a:t>
            </a:r>
            <a:endParaRPr lang="en-US" altLang="en-US">
              <a:sym typeface="Symbol"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1941">
                                            <p:txEl>
                                              <p:pRg st="0" end="0"/>
                                            </p:txEl>
                                          </p:spTgt>
                                        </p:tgtEl>
                                        <p:attrNameLst>
                                          <p:attrName>style.visibility</p:attrName>
                                        </p:attrNameLst>
                                      </p:cBhvr>
                                      <p:to>
                                        <p:strVal val="visible"/>
                                      </p:to>
                                    </p:set>
                                    <p:animEffect transition="in" filter="wipe(left)">
                                      <p:cBhvr>
                                        <p:cTn id="7" dur="1000"/>
                                        <p:tgtEl>
                                          <p:spTgt spid="1191941">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1000"/>
                                  </p:stCondLst>
                                  <p:childTnLst>
                                    <p:set>
                                      <p:cBhvr>
                                        <p:cTn id="10" dur="1" fill="hold">
                                          <p:stCondLst>
                                            <p:cond delay="0"/>
                                          </p:stCondLst>
                                        </p:cTn>
                                        <p:tgtEl>
                                          <p:spTgt spid="1191941">
                                            <p:txEl>
                                              <p:pRg st="1" end="1"/>
                                            </p:txEl>
                                          </p:spTgt>
                                        </p:tgtEl>
                                        <p:attrNameLst>
                                          <p:attrName>style.visibility</p:attrName>
                                        </p:attrNameLst>
                                      </p:cBhvr>
                                      <p:to>
                                        <p:strVal val="visible"/>
                                      </p:to>
                                    </p:set>
                                    <p:animEffect transition="in" filter="wipe(left)">
                                      <p:cBhvr>
                                        <p:cTn id="11" dur="1000"/>
                                        <p:tgtEl>
                                          <p:spTgt spid="1191941">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1191941">
                                            <p:txEl>
                                              <p:pRg st="2" end="2"/>
                                            </p:txEl>
                                          </p:spTgt>
                                        </p:tgtEl>
                                        <p:attrNameLst>
                                          <p:attrName>style.visibility</p:attrName>
                                        </p:attrNameLst>
                                      </p:cBhvr>
                                      <p:to>
                                        <p:strVal val="visible"/>
                                      </p:to>
                                    </p:set>
                                    <p:animEffect transition="in" filter="wipe(left)">
                                      <p:cBhvr>
                                        <p:cTn id="15" dur="1000"/>
                                        <p:tgtEl>
                                          <p:spTgt spid="119194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91948"/>
                                        </p:tgtEl>
                                        <p:attrNameLst>
                                          <p:attrName>style.visibility</p:attrName>
                                        </p:attrNameLst>
                                      </p:cBhvr>
                                      <p:to>
                                        <p:strVal val="visible"/>
                                      </p:to>
                                    </p:set>
                                    <p:animEffect transition="in" filter="wipe(left)">
                                      <p:cBhvr>
                                        <p:cTn id="20" dur="1000"/>
                                        <p:tgtEl>
                                          <p:spTgt spid="119194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91949"/>
                                        </p:tgtEl>
                                        <p:attrNameLst>
                                          <p:attrName>style.visibility</p:attrName>
                                        </p:attrNameLst>
                                      </p:cBhvr>
                                      <p:to>
                                        <p:strVal val="visible"/>
                                      </p:to>
                                    </p:set>
                                    <p:animEffect transition="in" filter="wipe(left)">
                                      <p:cBhvr>
                                        <p:cTn id="25" dur="1000"/>
                                        <p:tgtEl>
                                          <p:spTgt spid="1191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1941" grpId="0" build="p"/>
      <p:bldP spid="1191948" grpId="0"/>
      <p:bldP spid="11919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2"/>
          <p:cNvSpPr>
            <a:spLocks noGrp="1" noChangeArrowheads="1"/>
          </p:cNvSpPr>
          <p:nvPr>
            <p:ph type="title"/>
          </p:nvPr>
        </p:nvSpPr>
        <p:spPr/>
        <p:txBody>
          <a:bodyPr/>
          <a:lstStyle/>
          <a:p>
            <a:r>
              <a:rPr lang="en-US" altLang="en-US"/>
              <a:t>Types of Errors</a:t>
            </a:r>
            <a:endParaRPr lang="el-GR" altLang="en-US" i="1"/>
          </a:p>
        </p:txBody>
      </p:sp>
      <p:grpSp>
        <p:nvGrpSpPr>
          <p:cNvPr id="2" name="Group 28"/>
          <p:cNvGrpSpPr>
            <a:grpSpLocks/>
          </p:cNvGrpSpPr>
          <p:nvPr/>
        </p:nvGrpSpPr>
        <p:grpSpPr bwMode="auto">
          <a:xfrm>
            <a:off x="740410" y="2423478"/>
            <a:ext cx="8577580" cy="2936240"/>
            <a:chOff x="416" y="1392"/>
            <a:chExt cx="4912" cy="1632"/>
          </a:xfrm>
        </p:grpSpPr>
        <p:sp>
          <p:nvSpPr>
            <p:cNvPr id="1193992" name="Rectangle 8"/>
            <p:cNvSpPr>
              <a:spLocks noChangeArrowheads="1"/>
            </p:cNvSpPr>
            <p:nvPr/>
          </p:nvSpPr>
          <p:spPr bwMode="auto">
            <a:xfrm>
              <a:off x="416" y="2256"/>
              <a:ext cx="4864" cy="768"/>
            </a:xfrm>
            <a:prstGeom prst="rect">
              <a:avLst/>
            </a:prstGeom>
            <a:solidFill>
              <a:schemeClr val="accent2">
                <a:alpha val="30000"/>
              </a:schemeClr>
            </a:solidFill>
            <a:ln w="9525">
              <a:solidFill>
                <a:schemeClr val="tx1"/>
              </a:solidFill>
              <a:miter lim="800000"/>
              <a:headEnd type="none" w="sm" len="sm"/>
              <a:tailEnd type="none" w="sm" len="sm"/>
            </a:ln>
            <a:effectLst/>
          </p:spPr>
          <p:txBody>
            <a:bodyPr wrap="none" anchor="ctr"/>
            <a:lstStyle/>
            <a:p>
              <a:endParaRPr lang="en-US"/>
            </a:p>
          </p:txBody>
        </p:sp>
        <p:sp>
          <p:nvSpPr>
            <p:cNvPr id="1193993" name="Rectangle 9"/>
            <p:cNvSpPr>
              <a:spLocks noChangeArrowheads="1"/>
            </p:cNvSpPr>
            <p:nvPr/>
          </p:nvSpPr>
          <p:spPr bwMode="auto">
            <a:xfrm>
              <a:off x="1995" y="1392"/>
              <a:ext cx="3284" cy="432"/>
            </a:xfrm>
            <a:prstGeom prst="rect">
              <a:avLst/>
            </a:prstGeom>
            <a:solidFill>
              <a:schemeClr val="folHlink">
                <a:alpha val="50000"/>
              </a:schemeClr>
            </a:solidFill>
            <a:ln w="9525">
              <a:solidFill>
                <a:schemeClr val="tx1"/>
              </a:solidFill>
              <a:miter lim="800000"/>
              <a:headEnd/>
              <a:tailEnd/>
            </a:ln>
            <a:effectLst/>
          </p:spPr>
          <p:txBody>
            <a:bodyPr lIns="92075" tIns="46038" rIns="92075" bIns="46038"/>
            <a:lstStyle/>
            <a:p>
              <a:pPr algn="ctr" eaLnBrk="0" hangingPunct="0">
                <a:spcBef>
                  <a:spcPct val="0"/>
                </a:spcBef>
              </a:pPr>
              <a:r>
                <a:rPr lang="en-US" altLang="en-US" sz="3600" b="1" dirty="0"/>
                <a:t>Actual Truth of H</a:t>
              </a:r>
              <a:r>
                <a:rPr lang="en-US" altLang="en-US" sz="3600" b="1" baseline="-25000" dirty="0"/>
                <a:t>0</a:t>
              </a:r>
            </a:p>
          </p:txBody>
        </p:sp>
        <p:sp>
          <p:nvSpPr>
            <p:cNvPr id="1193994" name="Text Box 10"/>
            <p:cNvSpPr txBox="1">
              <a:spLocks noChangeArrowheads="1"/>
            </p:cNvSpPr>
            <p:nvPr/>
          </p:nvSpPr>
          <p:spPr bwMode="auto">
            <a:xfrm>
              <a:off x="2016" y="1909"/>
              <a:ext cx="835" cy="257"/>
            </a:xfrm>
            <a:prstGeom prst="rect">
              <a:avLst/>
            </a:prstGeom>
            <a:noFill/>
            <a:ln w="12700">
              <a:noFill/>
              <a:miter lim="800000"/>
              <a:headEnd type="none" w="sm" len="sm"/>
              <a:tailEnd type="none" w="sm" len="sm"/>
            </a:ln>
            <a:effectLst/>
          </p:spPr>
          <p:txBody>
            <a:bodyPr wrap="none">
              <a:spAutoFit/>
            </a:bodyPr>
            <a:lstStyle/>
            <a:p>
              <a:pPr eaLnBrk="0" latinLnBrk="1" hangingPunct="0">
                <a:spcBef>
                  <a:spcPct val="0"/>
                </a:spcBef>
                <a:buFont typeface="Arial" charset="0"/>
                <a:buNone/>
              </a:pPr>
              <a:r>
                <a:rPr lang="en-US" altLang="en-US" b="1">
                  <a:solidFill>
                    <a:srgbClr val="1207A1"/>
                  </a:solidFill>
                </a:rPr>
                <a:t>H</a:t>
              </a:r>
              <a:r>
                <a:rPr lang="en-US" altLang="en-US" b="1" baseline="-25000">
                  <a:solidFill>
                    <a:srgbClr val="1207A1"/>
                  </a:solidFill>
                </a:rPr>
                <a:t>0  </a:t>
              </a:r>
              <a:r>
                <a:rPr lang="en-US" altLang="en-US" b="1">
                  <a:solidFill>
                    <a:srgbClr val="1207A1"/>
                  </a:solidFill>
                </a:rPr>
                <a:t>is true</a:t>
              </a:r>
            </a:p>
          </p:txBody>
        </p:sp>
        <p:sp>
          <p:nvSpPr>
            <p:cNvPr id="1193995" name="Text Box 11"/>
            <p:cNvSpPr txBox="1">
              <a:spLocks noChangeArrowheads="1"/>
            </p:cNvSpPr>
            <p:nvPr/>
          </p:nvSpPr>
          <p:spPr bwMode="auto">
            <a:xfrm>
              <a:off x="3696" y="1909"/>
              <a:ext cx="864" cy="257"/>
            </a:xfrm>
            <a:prstGeom prst="rect">
              <a:avLst/>
            </a:prstGeom>
            <a:noFill/>
            <a:ln w="12700">
              <a:noFill/>
              <a:miter lim="800000"/>
              <a:headEnd type="none" w="sm" len="sm"/>
              <a:tailEnd type="none" w="sm" len="sm"/>
            </a:ln>
            <a:effectLst/>
          </p:spPr>
          <p:txBody>
            <a:bodyPr wrap="none">
              <a:spAutoFit/>
            </a:bodyPr>
            <a:lstStyle/>
            <a:p>
              <a:pPr eaLnBrk="0" latinLnBrk="1" hangingPunct="0">
                <a:spcBef>
                  <a:spcPct val="0"/>
                </a:spcBef>
                <a:buFont typeface="Arial" charset="0"/>
                <a:buNone/>
              </a:pPr>
              <a:r>
                <a:rPr lang="en-US" altLang="en-US" b="1">
                  <a:solidFill>
                    <a:srgbClr val="1207A1"/>
                  </a:solidFill>
                </a:rPr>
                <a:t>H</a:t>
              </a:r>
              <a:r>
                <a:rPr lang="en-US" altLang="en-US" b="1" baseline="-25000">
                  <a:solidFill>
                    <a:srgbClr val="1207A1"/>
                  </a:solidFill>
                </a:rPr>
                <a:t>0  </a:t>
              </a:r>
              <a:r>
                <a:rPr lang="en-US" altLang="en-US" b="1">
                  <a:solidFill>
                    <a:srgbClr val="1207A1"/>
                  </a:solidFill>
                </a:rPr>
                <a:t>is false</a:t>
              </a:r>
            </a:p>
          </p:txBody>
        </p:sp>
        <p:sp>
          <p:nvSpPr>
            <p:cNvPr id="1193996" name="Text Box 12"/>
            <p:cNvSpPr txBox="1">
              <a:spLocks noChangeArrowheads="1"/>
            </p:cNvSpPr>
            <p:nvPr/>
          </p:nvSpPr>
          <p:spPr bwMode="auto">
            <a:xfrm>
              <a:off x="480" y="2304"/>
              <a:ext cx="1648" cy="257"/>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a:t>Do not reject H</a:t>
              </a:r>
              <a:r>
                <a:rPr lang="en-US" altLang="en-US" baseline="-25000"/>
                <a:t>0</a:t>
              </a:r>
              <a:endParaRPr lang="en-US" altLang="en-US"/>
            </a:p>
          </p:txBody>
        </p:sp>
        <p:sp>
          <p:nvSpPr>
            <p:cNvPr id="1193997" name="Text Box 13"/>
            <p:cNvSpPr txBox="1">
              <a:spLocks noChangeArrowheads="1"/>
            </p:cNvSpPr>
            <p:nvPr/>
          </p:nvSpPr>
          <p:spPr bwMode="auto">
            <a:xfrm>
              <a:off x="480" y="2636"/>
              <a:ext cx="785" cy="257"/>
            </a:xfrm>
            <a:prstGeom prst="rect">
              <a:avLst/>
            </a:prstGeom>
            <a:noFill/>
            <a:ln w="12700">
              <a:noFill/>
              <a:miter lim="800000"/>
              <a:headEnd type="none" w="sm" len="sm"/>
              <a:tailEnd type="none" w="sm" len="sm"/>
            </a:ln>
            <a:effectLst/>
          </p:spPr>
          <p:txBody>
            <a:bodyPr wrap="none">
              <a:spAutoFit/>
            </a:bodyPr>
            <a:lstStyle/>
            <a:p>
              <a:pPr eaLnBrk="0" latinLnBrk="1" hangingPunct="0">
                <a:spcBef>
                  <a:spcPct val="0"/>
                </a:spcBef>
                <a:buFont typeface="Arial" charset="0"/>
                <a:buNone/>
              </a:pPr>
              <a:r>
                <a:rPr lang="en-US" altLang="en-US"/>
                <a:t>Reject H</a:t>
              </a:r>
              <a:r>
                <a:rPr lang="en-US" altLang="en-US" baseline="-25000"/>
                <a:t>0</a:t>
              </a:r>
              <a:endParaRPr lang="en-US" altLang="en-US"/>
            </a:p>
          </p:txBody>
        </p:sp>
        <p:sp>
          <p:nvSpPr>
            <p:cNvPr id="1193999" name="Text Box 15"/>
            <p:cNvSpPr txBox="1">
              <a:spLocks noChangeArrowheads="1"/>
            </p:cNvSpPr>
            <p:nvPr/>
          </p:nvSpPr>
          <p:spPr bwMode="auto">
            <a:xfrm>
              <a:off x="2016" y="2304"/>
              <a:ext cx="1632" cy="257"/>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a:t>Correct Decision</a:t>
              </a:r>
            </a:p>
          </p:txBody>
        </p:sp>
        <p:sp>
          <p:nvSpPr>
            <p:cNvPr id="1194000" name="Text Box 16"/>
            <p:cNvSpPr txBox="1">
              <a:spLocks noChangeArrowheads="1"/>
            </p:cNvSpPr>
            <p:nvPr/>
          </p:nvSpPr>
          <p:spPr bwMode="auto">
            <a:xfrm>
              <a:off x="3696" y="2711"/>
              <a:ext cx="1632" cy="236"/>
            </a:xfrm>
            <a:prstGeom prst="rect">
              <a:avLst/>
            </a:prstGeom>
            <a:noFill/>
            <a:ln w="12700">
              <a:noFill/>
              <a:miter lim="800000"/>
              <a:headEnd type="none" w="sm" len="sm"/>
              <a:tailEnd type="none" w="sm" len="sm"/>
            </a:ln>
            <a:effectLst/>
          </p:spPr>
          <p:txBody>
            <a:bodyPr>
              <a:spAutoFit/>
            </a:bodyPr>
            <a:lstStyle/>
            <a:p>
              <a:pPr eaLnBrk="0" latinLnBrk="1" hangingPunct="0">
                <a:lnSpc>
                  <a:spcPct val="90000"/>
                </a:lnSpc>
                <a:spcBef>
                  <a:spcPct val="0"/>
                </a:spcBef>
                <a:buFont typeface="Arial" charset="0"/>
                <a:buNone/>
              </a:pPr>
              <a:r>
                <a:rPr lang="en-US" altLang="en-US"/>
                <a:t>Correct Decision</a:t>
              </a:r>
            </a:p>
          </p:txBody>
        </p:sp>
        <p:sp>
          <p:nvSpPr>
            <p:cNvPr id="1194001" name="Text Box 17"/>
            <p:cNvSpPr txBox="1">
              <a:spLocks noChangeArrowheads="1"/>
            </p:cNvSpPr>
            <p:nvPr/>
          </p:nvSpPr>
          <p:spPr bwMode="auto">
            <a:xfrm>
              <a:off x="3696" y="2304"/>
              <a:ext cx="1584" cy="257"/>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b="1">
                  <a:solidFill>
                    <a:srgbClr val="CC0000"/>
                  </a:solidFill>
                </a:rPr>
                <a:t>Type II Error</a:t>
              </a:r>
            </a:p>
          </p:txBody>
        </p:sp>
        <p:sp>
          <p:nvSpPr>
            <p:cNvPr id="1194002" name="Text Box 18"/>
            <p:cNvSpPr txBox="1">
              <a:spLocks noChangeArrowheads="1"/>
            </p:cNvSpPr>
            <p:nvPr/>
          </p:nvSpPr>
          <p:spPr bwMode="auto">
            <a:xfrm>
              <a:off x="2016" y="2688"/>
              <a:ext cx="1536" cy="257"/>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b="1">
                  <a:solidFill>
                    <a:srgbClr val="CC0000"/>
                  </a:solidFill>
                </a:rPr>
                <a:t>Type I Error</a:t>
              </a:r>
              <a:endParaRPr lang="en-US" altLang="en-US" b="1">
                <a:solidFill>
                  <a:srgbClr val="FF0000"/>
                </a:solidFill>
              </a:endParaRPr>
            </a:p>
          </p:txBody>
        </p:sp>
        <p:sp>
          <p:nvSpPr>
            <p:cNvPr id="1194003" name="Rectangle 19"/>
            <p:cNvSpPr>
              <a:spLocks noChangeArrowheads="1"/>
            </p:cNvSpPr>
            <p:nvPr/>
          </p:nvSpPr>
          <p:spPr bwMode="auto">
            <a:xfrm rot="21600000">
              <a:off x="423" y="1824"/>
              <a:ext cx="1565" cy="432"/>
            </a:xfrm>
            <a:prstGeom prst="rect">
              <a:avLst/>
            </a:prstGeom>
            <a:solidFill>
              <a:schemeClr val="folHlink">
                <a:alpha val="50000"/>
              </a:schemeClr>
            </a:solidFill>
            <a:ln w="9525">
              <a:solidFill>
                <a:schemeClr val="tx1"/>
              </a:solidFill>
              <a:miter lim="800000"/>
              <a:headEnd/>
              <a:tailEnd/>
            </a:ln>
            <a:effectLst/>
          </p:spPr>
          <p:txBody>
            <a:bodyPr lIns="92075" tIns="46038" rIns="92075" bIns="46038"/>
            <a:lstStyle/>
            <a:p>
              <a:pPr algn="ctr" eaLnBrk="0" hangingPunct="0">
                <a:spcBef>
                  <a:spcPct val="0"/>
                </a:spcBef>
              </a:pPr>
              <a:r>
                <a:rPr lang="en-US" altLang="en-US" sz="3600" b="1" dirty="0"/>
                <a:t>Decision</a:t>
              </a:r>
            </a:p>
          </p:txBody>
        </p:sp>
        <p:sp>
          <p:nvSpPr>
            <p:cNvPr id="1194004" name="Line 20"/>
            <p:cNvSpPr>
              <a:spLocks noChangeShapeType="1"/>
            </p:cNvSpPr>
            <p:nvPr/>
          </p:nvSpPr>
          <p:spPr bwMode="auto">
            <a:xfrm flipH="1" flipV="1">
              <a:off x="3644" y="1821"/>
              <a:ext cx="4" cy="1203"/>
            </a:xfrm>
            <a:prstGeom prst="line">
              <a:avLst/>
            </a:prstGeom>
            <a:noFill/>
            <a:ln w="12700">
              <a:solidFill>
                <a:schemeClr val="tx1"/>
              </a:solidFill>
              <a:round/>
              <a:headEnd/>
              <a:tailEnd/>
            </a:ln>
            <a:effectLst/>
          </p:spPr>
          <p:txBody>
            <a:bodyPr wrap="none" anchor="ctr"/>
            <a:lstStyle/>
            <a:p>
              <a:endParaRPr lang="en-US"/>
            </a:p>
          </p:txBody>
        </p:sp>
        <p:sp>
          <p:nvSpPr>
            <p:cNvPr id="1194009" name="Line 25"/>
            <p:cNvSpPr>
              <a:spLocks noChangeShapeType="1"/>
            </p:cNvSpPr>
            <p:nvPr/>
          </p:nvSpPr>
          <p:spPr bwMode="auto">
            <a:xfrm>
              <a:off x="1986" y="2256"/>
              <a:ext cx="0" cy="768"/>
            </a:xfrm>
            <a:prstGeom prst="line">
              <a:avLst/>
            </a:prstGeom>
            <a:noFill/>
            <a:ln w="9525">
              <a:solidFill>
                <a:schemeClr val="tx1"/>
              </a:solidFill>
              <a:round/>
              <a:headEnd/>
              <a:tailEnd/>
            </a:ln>
            <a:effectLst/>
          </p:spPr>
          <p:txBody>
            <a:bodyPr>
              <a:spAutoFit/>
            </a:bodyPr>
            <a:lstStyle/>
            <a:p>
              <a:endParaRPr lang="en-US"/>
            </a:p>
          </p:txBody>
        </p:sp>
        <p:sp>
          <p:nvSpPr>
            <p:cNvPr id="1194011" name="Line 27"/>
            <p:cNvSpPr>
              <a:spLocks noChangeShapeType="1"/>
            </p:cNvSpPr>
            <p:nvPr/>
          </p:nvSpPr>
          <p:spPr bwMode="auto">
            <a:xfrm>
              <a:off x="5280" y="1824"/>
              <a:ext cx="0" cy="432"/>
            </a:xfrm>
            <a:prstGeom prst="line">
              <a:avLst/>
            </a:prstGeom>
            <a:noFill/>
            <a:ln w="9525">
              <a:solidFill>
                <a:schemeClr val="tx1"/>
              </a:solidFill>
              <a:round/>
              <a:headEnd/>
              <a:tailEnd/>
            </a:ln>
            <a:effectLst/>
          </p:spPr>
          <p:txBody>
            <a:bodyPr>
              <a:spAutoFit/>
            </a:bodyPr>
            <a:lstStyle/>
            <a:p>
              <a:endParaRPr lang="en-US"/>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 Error</a:t>
            </a:r>
            <a:endParaRPr lang="en-US"/>
          </a:p>
        </p:txBody>
      </p:sp>
      <p:sp>
        <p:nvSpPr>
          <p:cNvPr id="6148" name="Text Box 4"/>
          <p:cNvSpPr txBox="1">
            <a:spLocks noChangeArrowheads="1"/>
          </p:cNvSpPr>
          <p:nvPr/>
        </p:nvSpPr>
        <p:spPr bwMode="auto">
          <a:xfrm>
            <a:off x="357188" y="2162175"/>
            <a:ext cx="10194925" cy="4730750"/>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a:solidFill>
                  <a:srgbClr val="000000"/>
                </a:solidFill>
                <a:latin typeface="Arial" charset="0"/>
              </a:rPr>
              <a:t>Type I error is the REJECTION of a true Null Hypothesis.</a:t>
            </a:r>
          </a:p>
          <a:p>
            <a:pPr marL="709613" lvl="1" indent="-252413" defTabSz="482600">
              <a:buClr>
                <a:srgbClr val="808080"/>
              </a:buClr>
              <a:buSzPct val="90000"/>
              <a:buFont typeface="Monotype Sorts" pitchFamily="2" charset="2"/>
              <a:buChar char="è"/>
            </a:pPr>
            <a:r>
              <a:rPr lang="en-US" sz="3300">
                <a:solidFill>
                  <a:srgbClr val="000000"/>
                </a:solidFill>
                <a:latin typeface="Arial" charset="0"/>
              </a:rPr>
              <a:t>This type of error is also called </a:t>
            </a:r>
            <a:r>
              <a:rPr lang="en-US" sz="3300" b="1">
                <a:solidFill>
                  <a:srgbClr val="000000"/>
                </a:solidFill>
                <a:latin typeface="Symbol" pitchFamily="18" charset="2"/>
              </a:rPr>
              <a:t></a:t>
            </a:r>
            <a:r>
              <a:rPr lang="en-US" sz="3300">
                <a:solidFill>
                  <a:srgbClr val="000000"/>
                </a:solidFill>
                <a:latin typeface="Arial" charset="0"/>
              </a:rPr>
              <a:t> (alpha) error.</a:t>
            </a:r>
          </a:p>
          <a:p>
            <a:pPr marL="709613" lvl="1" indent="-252413" defTabSz="482600">
              <a:buClr>
                <a:srgbClr val="808080"/>
              </a:buClr>
              <a:buSzPct val="90000"/>
              <a:buFont typeface="Monotype Sorts" pitchFamily="2" charset="2"/>
              <a:buChar char="è"/>
            </a:pPr>
            <a:r>
              <a:rPr lang="en-US" sz="3300">
                <a:solidFill>
                  <a:srgbClr val="000000"/>
                </a:solidFill>
                <a:latin typeface="Arial" charset="0"/>
              </a:rPr>
              <a:t>This is the value we choose as the "level of significance" </a:t>
            </a:r>
          </a:p>
          <a:p>
            <a:pPr marL="709613" lvl="1" indent="-252413" defTabSz="482600">
              <a:buClr>
                <a:srgbClr val="808080"/>
              </a:buClr>
              <a:buSzPct val="90000"/>
              <a:buFont typeface="Monotype Sorts" pitchFamily="2" charset="2"/>
              <a:buChar char="è"/>
            </a:pPr>
            <a:r>
              <a:rPr lang="en-US" sz="3300">
                <a:solidFill>
                  <a:srgbClr val="000000"/>
                </a:solidFill>
                <a:latin typeface="Arial" charset="0"/>
              </a:rPr>
              <a:t>So we actually set the probability of making this type of error.  </a:t>
            </a:r>
          </a:p>
          <a:p>
            <a:pPr marL="709613" lvl="1" indent="-252413" defTabSz="482600">
              <a:buClr>
                <a:srgbClr val="808080"/>
              </a:buClr>
              <a:buSzPct val="90000"/>
              <a:buFont typeface="Monotype Sorts" pitchFamily="2" charset="2"/>
              <a:buChar char="è"/>
            </a:pPr>
            <a:r>
              <a:rPr lang="en-US" sz="3300">
                <a:solidFill>
                  <a:srgbClr val="000000"/>
                </a:solidFill>
                <a:latin typeface="Arial" charset="0"/>
              </a:rPr>
              <a:t>The probability of a type I error = </a:t>
            </a:r>
            <a:r>
              <a:rPr lang="en-US" sz="3300" b="1">
                <a:solidFill>
                  <a:srgbClr val="000000"/>
                </a:solidFill>
                <a:latin typeface="Symbol" pitchFamily="18" charset="2"/>
              </a:rPr>
              <a:t></a:t>
            </a:r>
            <a:r>
              <a:rPr lang="en-US" sz="3300">
                <a:solidFill>
                  <a:srgbClr val="000000"/>
                </a:solidFill>
                <a:latin typeface="Arial" charset="0"/>
              </a:rPr>
              <a:t> </a:t>
            </a:r>
            <a:endParaRPr lang="en-US"/>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39738" y="342900"/>
            <a:ext cx="9986962" cy="1443038"/>
          </a:xfrm>
          <a:noFill/>
          <a:ln/>
        </p:spPr>
        <p:txBody>
          <a:bodyPr lIns="0" tIns="0" rIns="0" bIns="0" anchor="ctr"/>
          <a:lstStyle/>
          <a:p>
            <a:pPr marL="0" indent="0" algn="ctr" defTabSz="482600">
              <a:spcBef>
                <a:spcPct val="0"/>
              </a:spcBef>
              <a:buClr>
                <a:srgbClr val="808080"/>
              </a:buClr>
              <a:buSzPct val="90000"/>
              <a:buFont typeface="Monotype Sorts" pitchFamily="2" charset="2"/>
              <a:buNone/>
            </a:pPr>
            <a:r>
              <a:rPr lang="en-US" sz="4600" b="1">
                <a:solidFill>
                  <a:srgbClr val="000000"/>
                </a:solidFill>
                <a:latin typeface="Arial" charset="0"/>
              </a:rPr>
              <a:t>Type II Error</a:t>
            </a:r>
            <a:endParaRPr lang="en-US"/>
          </a:p>
        </p:txBody>
      </p:sp>
      <p:sp>
        <p:nvSpPr>
          <p:cNvPr id="7172" name="Text Box 4"/>
          <p:cNvSpPr txBox="1">
            <a:spLocks noChangeArrowheads="1"/>
          </p:cNvSpPr>
          <p:nvPr/>
        </p:nvSpPr>
        <p:spPr bwMode="auto">
          <a:xfrm>
            <a:off x="325439" y="1771650"/>
            <a:ext cx="9428162" cy="6088063"/>
          </a:xfrm>
          <a:prstGeom prst="rect">
            <a:avLst/>
          </a:prstGeom>
          <a:noFill/>
          <a:ln w="9525">
            <a:noFill/>
            <a:miter lim="800000"/>
            <a:headEnd/>
            <a:tailEnd/>
          </a:ln>
          <a:effectLst/>
        </p:spPr>
        <p:txBody>
          <a:bodyPr lIns="0" tIns="0" rIns="0" bIns="0"/>
          <a:lstStyle/>
          <a:p>
            <a:pPr marL="220663" indent="-220663" defTabSz="482600">
              <a:buClr>
                <a:srgbClr val="808080"/>
              </a:buClr>
              <a:buSzPct val="46000"/>
              <a:buFont typeface="Monotype Sorts" pitchFamily="2" charset="2"/>
              <a:buChar char="n"/>
            </a:pPr>
            <a:r>
              <a:rPr lang="en-US" sz="3600" dirty="0">
                <a:solidFill>
                  <a:srgbClr val="000000"/>
                </a:solidFill>
                <a:latin typeface="Arial" charset="0"/>
              </a:rPr>
              <a:t>Type II error is the FAILURE TO REJECT of a Null Hypothesis that is false.</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This type of error is also called </a:t>
            </a:r>
            <a:r>
              <a:rPr lang="en-US" sz="3300" b="1" dirty="0">
                <a:solidFill>
                  <a:srgbClr val="000000"/>
                </a:solidFill>
                <a:latin typeface="Symbol" pitchFamily="18" charset="2"/>
              </a:rPr>
              <a:t></a:t>
            </a:r>
            <a:r>
              <a:rPr lang="en-US" sz="3300" dirty="0">
                <a:solidFill>
                  <a:srgbClr val="000000"/>
                </a:solidFill>
                <a:latin typeface="Arial" charset="0"/>
              </a:rPr>
              <a:t> (beta) error.</a:t>
            </a: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We do not set this value, but we call the probability of a type II error = </a:t>
            </a:r>
            <a:r>
              <a:rPr lang="en-US" sz="3300" b="1" dirty="0">
                <a:solidFill>
                  <a:srgbClr val="000000"/>
                </a:solidFill>
                <a:latin typeface="Symbol" pitchFamily="18" charset="2"/>
              </a:rPr>
              <a:t></a:t>
            </a:r>
            <a:endParaRPr lang="en-US" sz="3300" dirty="0">
              <a:solidFill>
                <a:srgbClr val="000000"/>
              </a:solidFill>
              <a:latin typeface="Arial" charset="0"/>
            </a:endParaRPr>
          </a:p>
          <a:p>
            <a:pPr marL="709613" lvl="1" indent="-252413" defTabSz="482600">
              <a:buClr>
                <a:srgbClr val="808080"/>
              </a:buClr>
              <a:buSzPct val="90000"/>
              <a:buFont typeface="Monotype Sorts" pitchFamily="2" charset="2"/>
              <a:buChar char="è"/>
            </a:pPr>
            <a:r>
              <a:rPr lang="en-US" sz="3300" dirty="0">
                <a:solidFill>
                  <a:srgbClr val="000000"/>
                </a:solidFill>
                <a:latin typeface="Arial" charset="0"/>
              </a:rPr>
              <a:t>Furthermore, in practice we will never know this value.  This is another reason we cannot "accept" the null hypothesis, because it is possible that we are wrong and we cannot state the probability of this type of error. </a:t>
            </a:r>
            <a:endParaRPr lang="en-US"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C0C0C0"/>
      </a:lt2>
      <a:accent1>
        <a:srgbClr val="820040"/>
      </a:accent1>
      <a:accent2>
        <a:srgbClr val="0000FF"/>
      </a:accent2>
      <a:accent3>
        <a:srgbClr val="FFFFFF"/>
      </a:accent3>
      <a:accent4>
        <a:srgbClr val="000000"/>
      </a:accent4>
      <a:accent5>
        <a:srgbClr val="C1AAAF"/>
      </a:accent5>
      <a:accent6>
        <a:srgbClr val="0000E7"/>
      </a:accent6>
      <a:hlink>
        <a:srgbClr val="FFBF18"/>
      </a:hlink>
      <a:folHlink>
        <a:srgbClr val="C20041"/>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2437</Words>
  <Application>Microsoft Office PowerPoint</Application>
  <PresentationFormat>Custom</PresentationFormat>
  <Paragraphs>425</Paragraphs>
  <Slides>38</Slides>
  <Notes>4</Notes>
  <HiddenSlides>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Stating a Hypothesis</vt:lpstr>
      <vt:lpstr>Stating a Hypothesis</vt:lpstr>
      <vt:lpstr>Types of Errors</vt:lpstr>
      <vt:lpstr>Types of Errors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Geaghan</dc:creator>
  <cp:lastModifiedBy>Emamian</cp:lastModifiedBy>
  <cp:revision>13</cp:revision>
  <dcterms:created xsi:type="dcterms:W3CDTF">2000-02-10T02:37:45Z</dcterms:created>
  <dcterms:modified xsi:type="dcterms:W3CDTF">2013-12-09T12:05:52Z</dcterms:modified>
</cp:coreProperties>
</file>