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5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FD18-425B-4C88-B8BD-27FF6376ED9E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CE66C62-08EB-4CE2-A043-BBD2506F5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FD18-425B-4C88-B8BD-27FF6376ED9E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6C62-08EB-4CE2-A043-BBD2506F5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FD18-425B-4C88-B8BD-27FF6376ED9E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6C62-08EB-4CE2-A043-BBD2506F5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FD18-425B-4C88-B8BD-27FF6376ED9E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6C62-08EB-4CE2-A043-BBD2506F5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FD18-425B-4C88-B8BD-27FF6376ED9E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E66C62-08EB-4CE2-A043-BBD2506F5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FD18-425B-4C88-B8BD-27FF6376ED9E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6C62-08EB-4CE2-A043-BBD2506F5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FD18-425B-4C88-B8BD-27FF6376ED9E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6C62-08EB-4CE2-A043-BBD2506F5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FD18-425B-4C88-B8BD-27FF6376ED9E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6C62-08EB-4CE2-A043-BBD2506F5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FD18-425B-4C88-B8BD-27FF6376ED9E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6C62-08EB-4CE2-A043-BBD2506F5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FD18-425B-4C88-B8BD-27FF6376ED9E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66C62-08EB-4CE2-A043-BBD2506F5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FD18-425B-4C88-B8BD-27FF6376ED9E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E66C62-08EB-4CE2-A043-BBD2506F5A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6E9FD18-425B-4C88-B8BD-27FF6376ED9E}" type="datetimeFigureOut">
              <a:rPr lang="en-US" smtClean="0"/>
              <a:pPr/>
              <a:t>5/26/2012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CE66C62-08EB-4CE2-A043-BBD2506F5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Mohammad Hassan Emamian; MD, MPH, PHD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توزیع دو جمله ای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Plots n=20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1222375" y="2200275"/>
          <a:ext cx="7677150" cy="3867150"/>
        </p:xfrm>
        <a:graphic>
          <a:graphicData uri="http://schemas.openxmlformats.org/presentationml/2006/ole">
            <p:oleObj spid="_x0000_s5122" name="Worksheet" r:id="rId3" imgW="10552680" imgH="570384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Plots n = 100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1349375" y="2270125"/>
          <a:ext cx="7064375" cy="4030663"/>
        </p:xfrm>
        <a:graphic>
          <a:graphicData uri="http://schemas.openxmlformats.org/presentationml/2006/ole">
            <p:oleObj spid="_x0000_s6146" name="Worksheet" r:id="rId3" imgW="10428840" imgH="595116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Expected value and variance of a binomial random variable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E[B</a:t>
            </a:r>
            <a:r>
              <a:rPr lang="en-US" sz="3600" dirty="0"/>
              <a:t>] = </a:t>
            </a:r>
            <a:r>
              <a:rPr lang="en-US" sz="3600" dirty="0" smtClean="0"/>
              <a:t>n*p</a:t>
            </a:r>
            <a:r>
              <a:rPr lang="fa-IR" sz="3600" dirty="0" smtClean="0"/>
              <a:t> </a:t>
            </a:r>
            <a:endParaRPr lang="en-US" sz="3600" dirty="0" smtClean="0"/>
          </a:p>
          <a:p>
            <a:pPr>
              <a:buNone/>
            </a:pPr>
            <a:endParaRPr lang="en-US" sz="3600" dirty="0"/>
          </a:p>
          <a:p>
            <a:r>
              <a:rPr lang="en-US" sz="3600" dirty="0"/>
              <a:t>V[B] = n*p*(1-p)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fa-IR" b="1" dirty="0" smtClean="0">
                <a:cs typeface="B Zar" pitchFamily="2" charset="-78"/>
              </a:rPr>
              <a:t>تعریف</a:t>
            </a:r>
            <a:endParaRPr lang="en-US" b="1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Koodak" pitchFamily="2" charset="-78"/>
              </a:rPr>
              <a:t>نوعی از احتمال که در آن تعداد حالات ممکنه 2 تا است</a:t>
            </a:r>
          </a:p>
          <a:p>
            <a:pPr algn="r" rtl="1">
              <a:buFontTx/>
              <a:buChar char="-"/>
            </a:pPr>
            <a:r>
              <a:rPr lang="fa-IR" dirty="0" smtClean="0">
                <a:cs typeface="B Koodak" pitchFamily="2" charset="-78"/>
              </a:rPr>
              <a:t>مانند جنس نوزاد متولد شده، پرتاپ سکه، و ...</a:t>
            </a:r>
          </a:p>
          <a:p>
            <a:pPr algn="r" rtl="1">
              <a:buNone/>
            </a:pPr>
            <a:endParaRPr lang="fa-IR" dirty="0">
              <a:cs typeface="B Koodak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Koodak" pitchFamily="2" charset="-78"/>
              </a:rPr>
              <a:t>وقتی پیشامد تکرار می شود روابط جدیدی ایجاد خواهد شد</a:t>
            </a:r>
          </a:p>
          <a:p>
            <a:pPr algn="r" rtl="1">
              <a:buNone/>
            </a:pPr>
            <a:endParaRPr lang="fa-IR" dirty="0">
              <a:cs typeface="B Koodak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Koodak" pitchFamily="2" charset="-78"/>
              </a:rPr>
              <a:t>مثال: در خانواده ای با سه فرزند؛ احتمال اینکه بچه اول پسر، دومی دختر و سومی پسر باشد چقدر است؟</a:t>
            </a:r>
            <a:endParaRPr lang="en-US" dirty="0"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rmAutofit/>
          </a:bodyPr>
          <a:lstStyle/>
          <a:p>
            <a:pPr algn="ctr"/>
            <a:r>
              <a:rPr lang="fa-IR" b="1" dirty="0" smtClean="0">
                <a:cs typeface="B Zar" pitchFamily="2" charset="-78"/>
              </a:rPr>
              <a:t>ویژگی ها</a:t>
            </a:r>
            <a:endParaRPr lang="en-US" b="1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dirty="0" smtClean="0">
                <a:cs typeface="B Koodak" pitchFamily="2" charset="-78"/>
              </a:rPr>
              <a:t>قانون توزیع دو جمله ای مانند قوانین ضرب احتمالات است</a:t>
            </a:r>
          </a:p>
          <a:p>
            <a:pPr algn="r" rtl="1">
              <a:buNone/>
            </a:pPr>
            <a:r>
              <a:rPr lang="fa-IR" sz="2800" dirty="0" smtClean="0">
                <a:cs typeface="B Koodak" pitchFamily="2" charset="-78"/>
              </a:rPr>
              <a:t>وقتی دو پیشامد مستقل هستند</a:t>
            </a:r>
          </a:p>
          <a:p>
            <a:pPr algn="l">
              <a:buNone/>
            </a:pPr>
            <a:r>
              <a:rPr lang="en-US" sz="2800" dirty="0" smtClean="0">
                <a:cs typeface="B Koodak" pitchFamily="2" charset="-78"/>
              </a:rPr>
              <a:t>P(A1A2) = P(A1) × P(A2)</a:t>
            </a:r>
            <a:endParaRPr lang="fa-IR" sz="2800" dirty="0" smtClean="0">
              <a:cs typeface="B Koodak" pitchFamily="2" charset="-78"/>
            </a:endParaRPr>
          </a:p>
          <a:p>
            <a:pPr algn="l">
              <a:buNone/>
            </a:pPr>
            <a:endParaRPr lang="fa-IR" sz="2800" dirty="0">
              <a:cs typeface="B Koodak" pitchFamily="2" charset="-78"/>
            </a:endParaRPr>
          </a:p>
          <a:p>
            <a:pPr algn="r" rtl="1">
              <a:buNone/>
            </a:pPr>
            <a:r>
              <a:rPr lang="fa-IR" sz="2800" dirty="0" smtClean="0">
                <a:cs typeface="B Koodak" pitchFamily="2" charset="-78"/>
              </a:rPr>
              <a:t>وقتی دو پیشامد مستقل از هم نباشند</a:t>
            </a:r>
          </a:p>
          <a:p>
            <a:pPr algn="l">
              <a:buNone/>
            </a:pPr>
            <a:r>
              <a:rPr lang="en-US" sz="2800" dirty="0" smtClean="0">
                <a:cs typeface="B Koodak" pitchFamily="2" charset="-78"/>
              </a:rPr>
              <a:t>P(A1A2) = P(A1) × P(A2|A1)</a:t>
            </a:r>
            <a:endParaRPr lang="en-US" sz="2800" dirty="0"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pPr algn="ctr"/>
            <a:r>
              <a:rPr lang="fa-IR" b="1" dirty="0" smtClean="0">
                <a:cs typeface="B Zar" pitchFamily="2" charset="-78"/>
              </a:rPr>
              <a:t>مسئله</a:t>
            </a:r>
            <a:endParaRPr lang="en-US" b="1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dirty="0" smtClean="0">
                <a:cs typeface="B Koodak" pitchFamily="2" charset="-78"/>
              </a:rPr>
              <a:t>احتمال اینکه در یک خانواده با سه فرزند یکی پسر و دو تا  دختر باشد چقدر است؟</a:t>
            </a:r>
          </a:p>
          <a:p>
            <a:pPr algn="r" rtl="1"/>
            <a:r>
              <a:rPr lang="en-US" dirty="0" smtClean="0">
                <a:cs typeface="B Koodak" pitchFamily="2" charset="-78"/>
              </a:rPr>
              <a:t>MMM</a:t>
            </a:r>
          </a:p>
          <a:p>
            <a:pPr algn="r" rtl="1"/>
            <a:r>
              <a:rPr lang="en-US" dirty="0" smtClean="0">
                <a:cs typeface="B Koodak" pitchFamily="2" charset="-78"/>
              </a:rPr>
              <a:t>FFF</a:t>
            </a:r>
          </a:p>
          <a:p>
            <a:pPr algn="r" rtl="1"/>
            <a:r>
              <a:rPr lang="en-US" dirty="0" smtClean="0">
                <a:solidFill>
                  <a:srgbClr val="FF0000"/>
                </a:solidFill>
                <a:cs typeface="B Koodak" pitchFamily="2" charset="-78"/>
              </a:rPr>
              <a:t>MFF</a:t>
            </a:r>
          </a:p>
          <a:p>
            <a:pPr algn="r" rtl="1"/>
            <a:r>
              <a:rPr lang="en-US" dirty="0" smtClean="0">
                <a:cs typeface="B Koodak" pitchFamily="2" charset="-78"/>
              </a:rPr>
              <a:t>MMF</a:t>
            </a:r>
          </a:p>
          <a:p>
            <a:pPr algn="r" rtl="1"/>
            <a:r>
              <a:rPr lang="en-US" dirty="0" smtClean="0">
                <a:cs typeface="B Koodak" pitchFamily="2" charset="-78"/>
              </a:rPr>
              <a:t>FMM</a:t>
            </a:r>
          </a:p>
          <a:p>
            <a:pPr algn="r" rtl="1"/>
            <a:r>
              <a:rPr lang="en-US" dirty="0" smtClean="0">
                <a:solidFill>
                  <a:srgbClr val="FF0000"/>
                </a:solidFill>
                <a:cs typeface="B Koodak" pitchFamily="2" charset="-78"/>
              </a:rPr>
              <a:t>FFM</a:t>
            </a:r>
          </a:p>
          <a:p>
            <a:pPr algn="r" rtl="1"/>
            <a:r>
              <a:rPr lang="en-US" dirty="0" smtClean="0">
                <a:solidFill>
                  <a:srgbClr val="FF0000"/>
                </a:solidFill>
                <a:cs typeface="B Koodak" pitchFamily="2" charset="-78"/>
              </a:rPr>
              <a:t>FMF</a:t>
            </a:r>
          </a:p>
          <a:p>
            <a:pPr algn="r" rtl="1"/>
            <a:r>
              <a:rPr lang="en-US" dirty="0" smtClean="0">
                <a:cs typeface="B Koodak" pitchFamily="2" charset="-78"/>
              </a:rPr>
              <a:t>MFM</a:t>
            </a:r>
            <a:endParaRPr lang="en-US" dirty="0"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pPr algn="ctr"/>
            <a:r>
              <a:rPr lang="fa-IR" b="1" dirty="0" smtClean="0">
                <a:cs typeface="B Zar" pitchFamily="2" charset="-78"/>
              </a:rPr>
              <a:t>فرمول ترکیب</a:t>
            </a:r>
            <a:endParaRPr lang="en-US" b="1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cs typeface="B Koodak" pitchFamily="2" charset="-78"/>
            </a:endParaRPr>
          </a:p>
          <a:p>
            <a:r>
              <a:rPr lang="en-US" sz="3600" dirty="0" smtClean="0">
                <a:cs typeface="B Koodak" pitchFamily="2" charset="-78"/>
              </a:rPr>
              <a:t>Combinations: </a:t>
            </a:r>
            <a:r>
              <a:rPr lang="en-US" sz="3600" baseline="-25000" dirty="0" err="1" smtClean="0">
                <a:cs typeface="B Koodak" pitchFamily="2" charset="-78"/>
              </a:rPr>
              <a:t>N</a:t>
            </a:r>
            <a:r>
              <a:rPr lang="en-US" sz="3600" dirty="0" err="1" smtClean="0">
                <a:cs typeface="B Koodak" pitchFamily="2" charset="-78"/>
              </a:rPr>
              <a:t>C</a:t>
            </a:r>
            <a:r>
              <a:rPr lang="en-US" sz="3600" baseline="-25000" dirty="0" err="1" smtClean="0">
                <a:cs typeface="B Koodak" pitchFamily="2" charset="-78"/>
              </a:rPr>
              <a:t>r</a:t>
            </a:r>
            <a:endParaRPr lang="en-US" sz="3600" baseline="-25000" dirty="0" smtClean="0">
              <a:cs typeface="B Koodak" pitchFamily="2" charset="-78"/>
            </a:endParaRPr>
          </a:p>
          <a:p>
            <a:endParaRPr lang="en-US" baseline="-25000" dirty="0">
              <a:cs typeface="B Koodak" pitchFamily="2" charset="-78"/>
            </a:endParaRPr>
          </a:p>
          <a:p>
            <a:endParaRPr lang="en-US" baseline="-25000" dirty="0" smtClean="0">
              <a:cs typeface="B Koodak" pitchFamily="2" charset="-78"/>
            </a:endParaRPr>
          </a:p>
          <a:p>
            <a:pPr>
              <a:buNone/>
            </a:pPr>
            <a:r>
              <a:rPr lang="en-US" baseline="-25000" dirty="0" smtClean="0">
                <a:cs typeface="B Koodak" pitchFamily="2" charset="-78"/>
              </a:rPr>
              <a:t>  </a:t>
            </a:r>
          </a:p>
          <a:p>
            <a:endParaRPr lang="en-US" dirty="0">
              <a:cs typeface="B Koodak" pitchFamily="2" charset="-78"/>
            </a:endParaRP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724400" y="1600200"/>
          <a:ext cx="3384550" cy="1295400"/>
        </p:xfrm>
        <a:graphic>
          <a:graphicData uri="http://schemas.openxmlformats.org/presentationml/2006/ole">
            <p:oleObj spid="_x0000_s1028" name="Equation" r:id="rId3" imgW="1193760" imgH="457200" progId="Equation.3">
              <p:embed/>
            </p:oleObj>
          </a:graphicData>
        </a:graphic>
      </p:graphicFrame>
      <p:graphicFrame>
        <p:nvGraphicFramePr>
          <p:cNvPr id="1029" name="Object 4"/>
          <p:cNvGraphicFramePr>
            <a:graphicFrameLocks noChangeAspect="1"/>
          </p:cNvGraphicFramePr>
          <p:nvPr/>
        </p:nvGraphicFramePr>
        <p:xfrm>
          <a:off x="1376363" y="3581400"/>
          <a:ext cx="2917825" cy="1295400"/>
        </p:xfrm>
        <a:graphic>
          <a:graphicData uri="http://schemas.openxmlformats.org/presentationml/2006/ole">
            <p:oleObj spid="_x0000_s1029" name="Equation" r:id="rId4" imgW="1028520" imgH="457200" progId="Equation.3">
              <p:embed/>
            </p:oleObj>
          </a:graphicData>
        </a:graphic>
      </p:graphicFrame>
      <p:graphicFrame>
        <p:nvGraphicFramePr>
          <p:cNvPr id="1030" name="Object 4"/>
          <p:cNvGraphicFramePr>
            <a:graphicFrameLocks noChangeAspect="1"/>
          </p:cNvGraphicFramePr>
          <p:nvPr/>
        </p:nvGraphicFramePr>
        <p:xfrm>
          <a:off x="4648200" y="3733800"/>
          <a:ext cx="1692275" cy="1187450"/>
        </p:xfrm>
        <a:graphic>
          <a:graphicData uri="http://schemas.openxmlformats.org/presentationml/2006/ole">
            <p:oleObj spid="_x0000_s1030" name="Equation" r:id="rId5" imgW="5968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rmAutofit/>
          </a:bodyPr>
          <a:lstStyle/>
          <a:p>
            <a:pPr algn="ctr"/>
            <a:r>
              <a:rPr lang="fa-IR" b="1" dirty="0" smtClean="0">
                <a:cs typeface="B Zar" pitchFamily="2" charset="-78"/>
              </a:rPr>
              <a:t>فرمول توزیع دو جمله ای</a:t>
            </a:r>
            <a:endParaRPr lang="en-US" b="1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a-IR" dirty="0" smtClean="0">
              <a:cs typeface="B Koodak" pitchFamily="2" charset="-78"/>
            </a:endParaRPr>
          </a:p>
          <a:p>
            <a:endParaRPr lang="fa-IR" dirty="0">
              <a:cs typeface="B Koodak" pitchFamily="2" charset="-78"/>
            </a:endParaRPr>
          </a:p>
          <a:p>
            <a:endParaRPr lang="fa-IR" dirty="0" smtClean="0">
              <a:cs typeface="B Koodak" pitchFamily="2" charset="-78"/>
            </a:endParaRPr>
          </a:p>
          <a:p>
            <a:pPr algn="r" rtl="1"/>
            <a:r>
              <a:rPr lang="en-US" dirty="0" smtClean="0">
                <a:cs typeface="B Koodak" pitchFamily="2" charset="-78"/>
              </a:rPr>
              <a:t>N</a:t>
            </a:r>
            <a:r>
              <a:rPr lang="fa-IR" dirty="0" smtClean="0">
                <a:cs typeface="B Koodak" pitchFamily="2" charset="-78"/>
              </a:rPr>
              <a:t> (تعداد رخ داد پیشامد)</a:t>
            </a:r>
          </a:p>
          <a:p>
            <a:pPr algn="r" rtl="1"/>
            <a:r>
              <a:rPr lang="en-US" dirty="0" smtClean="0">
                <a:cs typeface="B Koodak" pitchFamily="2" charset="-78"/>
              </a:rPr>
              <a:t>P</a:t>
            </a:r>
            <a:r>
              <a:rPr lang="fa-IR" dirty="0" smtClean="0">
                <a:cs typeface="B Koodak" pitchFamily="2" charset="-78"/>
              </a:rPr>
              <a:t> (احتمال موفقیت)</a:t>
            </a:r>
          </a:p>
          <a:p>
            <a:pPr algn="r" rtl="1"/>
            <a:r>
              <a:rPr lang="en-US" dirty="0" smtClean="0">
                <a:cs typeface="B Koodak" pitchFamily="2" charset="-78"/>
              </a:rPr>
              <a:t>r</a:t>
            </a:r>
            <a:r>
              <a:rPr lang="fa-IR" dirty="0" smtClean="0">
                <a:cs typeface="B Koodak" pitchFamily="2" charset="-78"/>
              </a:rPr>
              <a:t> (رخداد مورد نظر)</a:t>
            </a:r>
          </a:p>
          <a:p>
            <a:pPr algn="r" rtl="1"/>
            <a:endParaRPr lang="en-US" dirty="0">
              <a:cs typeface="B Koodak" pitchFamily="2" charset="-78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295400" y="1676400"/>
          <a:ext cx="6661826" cy="1242483"/>
        </p:xfrm>
        <a:graphic>
          <a:graphicData uri="http://schemas.openxmlformats.org/presentationml/2006/ole">
            <p:oleObj spid="_x0000_s2050" name="Equation" r:id="rId3" imgW="24508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rmAutofit/>
          </a:bodyPr>
          <a:lstStyle/>
          <a:p>
            <a:pPr algn="ctr"/>
            <a:r>
              <a:rPr lang="fa-IR" b="1" dirty="0" smtClean="0">
                <a:cs typeface="B Zar" pitchFamily="2" charset="-78"/>
              </a:rPr>
              <a:t>مثال</a:t>
            </a:r>
            <a:endParaRPr lang="en-US" b="1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Koodak" pitchFamily="2" charset="-78"/>
              </a:rPr>
              <a:t>احتمال اینکه در یک خانواده با سه فرزند یکی پسر و دو تا  دختر باشد چقدر است؟</a:t>
            </a:r>
          </a:p>
          <a:p>
            <a:pPr algn="r" rtl="1">
              <a:buNone/>
            </a:pPr>
            <a:endParaRPr lang="en-US" dirty="0">
              <a:cs typeface="B Koodak" pitchFamily="2" charset="-78"/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838200" y="2971800"/>
          <a:ext cx="7533536" cy="1269843"/>
        </p:xfrm>
        <a:graphic>
          <a:graphicData uri="http://schemas.openxmlformats.org/presentationml/2006/ole">
            <p:oleObj spid="_x0000_s3074" name="Equation" r:id="rId3" imgW="1803240" imgH="457200" progId="Equation.3">
              <p:embed/>
            </p:oleObj>
          </a:graphicData>
        </a:graphic>
      </p:graphicFrame>
      <p:graphicFrame>
        <p:nvGraphicFramePr>
          <p:cNvPr id="3075" name="Object 4"/>
          <p:cNvGraphicFramePr>
            <a:graphicFrameLocks noChangeAspect="1"/>
          </p:cNvGraphicFramePr>
          <p:nvPr/>
        </p:nvGraphicFramePr>
        <p:xfrm>
          <a:off x="1371600" y="4724400"/>
          <a:ext cx="6430781" cy="1052513"/>
        </p:xfrm>
        <a:graphic>
          <a:graphicData uri="http://schemas.openxmlformats.org/presentationml/2006/ole">
            <p:oleObj spid="_x0000_s3075" name="Equation" r:id="rId4" imgW="13968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1066800" y="304800"/>
          <a:ext cx="7086600" cy="1322388"/>
        </p:xfrm>
        <a:graphic>
          <a:graphicData uri="http://schemas.openxmlformats.org/presentationml/2006/ole">
            <p:oleObj spid="_x0000_s4098" name="Equation" r:id="rId3" imgW="2450880" imgH="457200" progId="Equation.3">
              <p:embed/>
            </p:oleObj>
          </a:graphicData>
        </a:graphic>
      </p:graphicFrame>
      <p:graphicFrame>
        <p:nvGraphicFramePr>
          <p:cNvPr id="10289" name="Group 49"/>
          <p:cNvGraphicFramePr>
            <a:graphicFrameLocks noGrp="1"/>
          </p:cNvGraphicFramePr>
          <p:nvPr/>
        </p:nvGraphicFramePr>
        <p:xfrm>
          <a:off x="1066800" y="1981200"/>
          <a:ext cx="7543800" cy="4318002"/>
        </p:xfrm>
        <a:graphic>
          <a:graphicData uri="http://schemas.openxmlformats.org/drawingml/2006/table">
            <a:tbl>
              <a:tblPr/>
              <a:tblGrid>
                <a:gridCol w="942975"/>
                <a:gridCol w="5000625"/>
                <a:gridCol w="1600200"/>
              </a:tblGrid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.03125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.15625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.3125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.3125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7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.15625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.03125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75" name="Object 47"/>
          <p:cNvGraphicFramePr>
            <a:graphicFrameLocks noChangeAspect="1"/>
          </p:cNvGraphicFramePr>
          <p:nvPr/>
        </p:nvGraphicFramePr>
        <p:xfrm>
          <a:off x="2133600" y="1981200"/>
          <a:ext cx="3886200" cy="790575"/>
        </p:xfrm>
        <a:graphic>
          <a:graphicData uri="http://schemas.openxmlformats.org/presentationml/2006/ole">
            <p:oleObj spid="_x0000_s4099" name="Equation" r:id="rId4" imgW="2247840" imgH="457200" progId="Equation.3">
              <p:embed/>
            </p:oleObj>
          </a:graphicData>
        </a:graphic>
      </p:graphicFrame>
      <p:graphicFrame>
        <p:nvGraphicFramePr>
          <p:cNvPr id="3076" name="Object 50"/>
          <p:cNvGraphicFramePr>
            <a:graphicFrameLocks noChangeAspect="1"/>
          </p:cNvGraphicFramePr>
          <p:nvPr/>
        </p:nvGraphicFramePr>
        <p:xfrm>
          <a:off x="2022475" y="2743200"/>
          <a:ext cx="4413250" cy="790575"/>
        </p:xfrm>
        <a:graphic>
          <a:graphicData uri="http://schemas.openxmlformats.org/presentationml/2006/ole">
            <p:oleObj spid="_x0000_s4100" name="Equation" r:id="rId5" imgW="2552400" imgH="457200" progId="Equation.3">
              <p:embed/>
            </p:oleObj>
          </a:graphicData>
        </a:graphic>
      </p:graphicFrame>
      <p:graphicFrame>
        <p:nvGraphicFramePr>
          <p:cNvPr id="3077" name="Object 51"/>
          <p:cNvGraphicFramePr>
            <a:graphicFrameLocks noChangeAspect="1"/>
          </p:cNvGraphicFramePr>
          <p:nvPr/>
        </p:nvGraphicFramePr>
        <p:xfrm>
          <a:off x="1958975" y="3505200"/>
          <a:ext cx="4611688" cy="790575"/>
        </p:xfrm>
        <a:graphic>
          <a:graphicData uri="http://schemas.openxmlformats.org/presentationml/2006/ole">
            <p:oleObj spid="_x0000_s4101" name="Equation" r:id="rId6" imgW="2666880" imgH="457200" progId="Equation.3">
              <p:embed/>
            </p:oleObj>
          </a:graphicData>
        </a:graphic>
      </p:graphicFrame>
      <p:graphicFrame>
        <p:nvGraphicFramePr>
          <p:cNvPr id="3078" name="Object 52"/>
          <p:cNvGraphicFramePr>
            <a:graphicFrameLocks noChangeAspect="1"/>
          </p:cNvGraphicFramePr>
          <p:nvPr/>
        </p:nvGraphicFramePr>
        <p:xfrm>
          <a:off x="2200275" y="4191000"/>
          <a:ext cx="4632325" cy="790575"/>
        </p:xfrm>
        <a:graphic>
          <a:graphicData uri="http://schemas.openxmlformats.org/presentationml/2006/ole">
            <p:oleObj spid="_x0000_s4102" name="Equation" r:id="rId7" imgW="2679480" imgH="457200" progId="Equation.3">
              <p:embed/>
            </p:oleObj>
          </a:graphicData>
        </a:graphic>
      </p:graphicFrame>
      <p:graphicFrame>
        <p:nvGraphicFramePr>
          <p:cNvPr id="3079" name="Object 53"/>
          <p:cNvGraphicFramePr>
            <a:graphicFrameLocks noChangeAspect="1"/>
          </p:cNvGraphicFramePr>
          <p:nvPr/>
        </p:nvGraphicFramePr>
        <p:xfrm>
          <a:off x="2232025" y="4876800"/>
          <a:ext cx="4414838" cy="790575"/>
        </p:xfrm>
        <a:graphic>
          <a:graphicData uri="http://schemas.openxmlformats.org/presentationml/2006/ole">
            <p:oleObj spid="_x0000_s4103" name="Equation" r:id="rId8" imgW="2552400" imgH="457200" progId="Equation.3">
              <p:embed/>
            </p:oleObj>
          </a:graphicData>
        </a:graphic>
      </p:graphicFrame>
      <p:graphicFrame>
        <p:nvGraphicFramePr>
          <p:cNvPr id="3080" name="Object 54"/>
          <p:cNvGraphicFramePr>
            <a:graphicFrameLocks noChangeAspect="1"/>
          </p:cNvGraphicFramePr>
          <p:nvPr/>
        </p:nvGraphicFramePr>
        <p:xfrm>
          <a:off x="2309813" y="5638800"/>
          <a:ext cx="4106862" cy="790575"/>
        </p:xfrm>
        <a:graphic>
          <a:graphicData uri="http://schemas.openxmlformats.org/presentationml/2006/ole">
            <p:oleObj spid="_x0000_s4104" name="Equation" r:id="rId9" imgW="23745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pPr algn="ctr"/>
            <a:r>
              <a:rPr lang="fa-IR" b="1" dirty="0" smtClean="0">
                <a:cs typeface="B Zar" pitchFamily="2" charset="-78"/>
              </a:rPr>
              <a:t>سایر ویژگی ها</a:t>
            </a:r>
            <a:endParaRPr lang="en-US" b="1" dirty="0" smtClean="0">
              <a:cs typeface="B Zar" pitchFamily="2" charset="-78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When p is .5, as N increases, the binomial approximates the Normal. 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433638"/>
            <a:ext cx="6324600" cy="442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513</TotalTime>
  <Words>250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Equity</vt:lpstr>
      <vt:lpstr>Equation</vt:lpstr>
      <vt:lpstr>Worksheet</vt:lpstr>
      <vt:lpstr>توزیع دو جمله ای</vt:lpstr>
      <vt:lpstr>تعریف</vt:lpstr>
      <vt:lpstr>ویژگی ها</vt:lpstr>
      <vt:lpstr>مسئله</vt:lpstr>
      <vt:lpstr>فرمول ترکیب</vt:lpstr>
      <vt:lpstr>فرمول توزیع دو جمله ای</vt:lpstr>
      <vt:lpstr>مثال</vt:lpstr>
      <vt:lpstr>Slide 8</vt:lpstr>
      <vt:lpstr>سایر ویژگی ها</vt:lpstr>
      <vt:lpstr>Plots n=20</vt:lpstr>
      <vt:lpstr>Plots n = 100</vt:lpstr>
      <vt:lpstr>Expected value and variance of a binomial random variable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توزیع دو جمله ای</dc:title>
  <dc:creator>Emamian</dc:creator>
  <cp:lastModifiedBy>Emamian</cp:lastModifiedBy>
  <cp:revision>16</cp:revision>
  <dcterms:created xsi:type="dcterms:W3CDTF">2012-05-25T19:49:35Z</dcterms:created>
  <dcterms:modified xsi:type="dcterms:W3CDTF">2012-05-27T05:17:50Z</dcterms:modified>
</cp:coreProperties>
</file>