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28"/>
  </p:notesMasterIdLst>
  <p:sldIdLst>
    <p:sldId id="430" r:id="rId2"/>
    <p:sldId id="635" r:id="rId3"/>
    <p:sldId id="660" r:id="rId4"/>
    <p:sldId id="431" r:id="rId5"/>
    <p:sldId id="432" r:id="rId6"/>
    <p:sldId id="669" r:id="rId7"/>
    <p:sldId id="644" r:id="rId8"/>
    <p:sldId id="661" r:id="rId9"/>
    <p:sldId id="565" r:id="rId10"/>
    <p:sldId id="675" r:id="rId11"/>
    <p:sldId id="665" r:id="rId12"/>
    <p:sldId id="666" r:id="rId13"/>
    <p:sldId id="674" r:id="rId14"/>
    <p:sldId id="601" r:id="rId15"/>
    <p:sldId id="600" r:id="rId16"/>
    <p:sldId id="622" r:id="rId17"/>
    <p:sldId id="623" r:id="rId18"/>
    <p:sldId id="672" r:id="rId19"/>
    <p:sldId id="610" r:id="rId20"/>
    <p:sldId id="653" r:id="rId21"/>
    <p:sldId id="655" r:id="rId22"/>
    <p:sldId id="658" r:id="rId23"/>
    <p:sldId id="606" r:id="rId24"/>
    <p:sldId id="612" r:id="rId25"/>
    <p:sldId id="613" r:id="rId26"/>
    <p:sldId id="577"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63" autoAdjust="0"/>
    <p:restoredTop sz="74211" autoAdjust="0"/>
  </p:normalViewPr>
  <p:slideViewPr>
    <p:cSldViewPr>
      <p:cViewPr>
        <p:scale>
          <a:sx n="50" d="100"/>
          <a:sy n="50" d="100"/>
        </p:scale>
        <p:origin x="-1710"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6FB3EF-BE4F-46A7-8441-D4D730909542}" type="datetimeFigureOut">
              <a:rPr lang="en-US"/>
              <a:pPr>
                <a:defRPr/>
              </a:pPr>
              <a:t>10/29/2013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CC22E03-6620-4332-8F30-989F766F10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0AB3DB-8B56-4E8D-A344-D0C5C2D426D0}" type="slidenum">
              <a:rPr lang="en-GB" smtClean="0"/>
              <a:pPr>
                <a:defRPr/>
              </a:pPr>
              <a:t>1</a:t>
            </a:fld>
            <a:endParaRPr lang="en-GB"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114E86-9998-4D72-A841-616EC1804D63}" type="slidenum">
              <a:rPr lang="en-GB" smtClean="0"/>
              <a:pPr>
                <a:defRPr/>
              </a:pPr>
              <a:t>4</a:t>
            </a:fld>
            <a:endParaRPr lang="en-GB" dirty="0"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D3CD6D-E81C-43A8-9A46-776D8C1A7557}" type="slidenum">
              <a:rPr lang="en-GB" smtClean="0"/>
              <a:pPr>
                <a:defRPr/>
              </a:pPr>
              <a:t>5</a:t>
            </a:fld>
            <a:endParaRPr lang="en-GB" dirty="0"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A5940D-8639-4B7E-9C60-D7D71B5EFE68}" type="slidenum">
              <a:rPr lang="en-US" smtClean="0"/>
              <a:pPr fontAlgn="base">
                <a:spcBef>
                  <a:spcPct val="0"/>
                </a:spcBef>
                <a:spcAft>
                  <a:spcPct val="0"/>
                </a:spcAft>
                <a:defRPr/>
              </a:pPr>
              <a:t>7</a:t>
            </a:fld>
            <a:endParaRPr lang="en-US" smtClean="0"/>
          </a:p>
        </p:txBody>
      </p:sp>
      <p:sp>
        <p:nvSpPr>
          <p:cNvPr id="6963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a-IR" smtClean="0"/>
          </a:p>
        </p:txBody>
      </p:sp>
      <p:sp>
        <p:nvSpPr>
          <p:cNvPr id="4" name="Slide Number Placeholder 3"/>
          <p:cNvSpPr>
            <a:spLocks noGrp="1"/>
          </p:cNvSpPr>
          <p:nvPr>
            <p:ph type="sldNum" sz="quarter" idx="5"/>
          </p:nvPr>
        </p:nvSpPr>
        <p:spPr/>
        <p:txBody>
          <a:bodyPr/>
          <a:lstStyle/>
          <a:p>
            <a:pPr>
              <a:defRPr/>
            </a:pPr>
            <a:fld id="{9F8306AF-7C8A-4992-B705-F5F1C6626CBB}"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a-IR" smtClean="0"/>
          </a:p>
        </p:txBody>
      </p:sp>
      <p:sp>
        <p:nvSpPr>
          <p:cNvPr id="4" name="Slide Number Placeholder 3"/>
          <p:cNvSpPr>
            <a:spLocks noGrp="1"/>
          </p:cNvSpPr>
          <p:nvPr>
            <p:ph type="sldNum" sz="quarter" idx="5"/>
          </p:nvPr>
        </p:nvSpPr>
        <p:spPr/>
        <p:txBody>
          <a:bodyPr/>
          <a:lstStyle/>
          <a:p>
            <a:pPr>
              <a:defRPr/>
            </a:pPr>
            <a:fld id="{E447040B-E4EB-4210-9902-3ECCA467BD81}"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797997-2051-4E82-97E3-75F1A778476F}" type="slidenum">
              <a:rPr lang="en-US"/>
              <a:pPr>
                <a:defRPr/>
              </a:pPr>
              <a:t>18</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fa-I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a-IR" smtClean="0"/>
          </a:p>
        </p:txBody>
      </p:sp>
      <p:sp>
        <p:nvSpPr>
          <p:cNvPr id="4" name="Slide Number Placeholder 3"/>
          <p:cNvSpPr>
            <a:spLocks noGrp="1"/>
          </p:cNvSpPr>
          <p:nvPr>
            <p:ph type="sldNum" sz="quarter" idx="5"/>
          </p:nvPr>
        </p:nvSpPr>
        <p:spPr/>
        <p:txBody>
          <a:bodyPr/>
          <a:lstStyle/>
          <a:p>
            <a:pPr>
              <a:defRPr/>
            </a:pPr>
            <a:fld id="{93FF6BC9-9F39-4B1F-9631-784A78D94B35}"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a-IR" smtClean="0"/>
          </a:p>
        </p:txBody>
      </p:sp>
      <p:sp>
        <p:nvSpPr>
          <p:cNvPr id="4" name="Slide Number Placeholder 3"/>
          <p:cNvSpPr>
            <a:spLocks noGrp="1"/>
          </p:cNvSpPr>
          <p:nvPr>
            <p:ph type="sldNum" sz="quarter" idx="5"/>
          </p:nvPr>
        </p:nvSpPr>
        <p:spPr/>
        <p:txBody>
          <a:bodyPr/>
          <a:lstStyle/>
          <a:p>
            <a:pPr>
              <a:defRPr/>
            </a:pPr>
            <a:fld id="{A8DA0B09-400D-4164-A55E-1E59C0368D64}"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ED4BA540-8C0C-4237-A8BF-A90A18108F65}" type="datetimeFigureOut">
              <a:rPr lang="en-US"/>
              <a:pPr>
                <a:defRPr/>
              </a:pPr>
              <a:t>10/29/2013</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3818BA04-CF04-4E9A-8928-022F480E8A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9E2A554-3B8B-4F71-9FBC-6C05332B68C8}" type="datetimeFigureOut">
              <a:rPr lang="en-US"/>
              <a:pPr>
                <a:defRPr/>
              </a:pPr>
              <a:t>10/29/2013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7F83A9C-C1D0-45D6-8E46-44B66E74C2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FEF9B44-EA94-45FA-9D78-A9EE3226E58B}" type="datetimeFigureOut">
              <a:rPr lang="en-US"/>
              <a:pPr>
                <a:defRPr/>
              </a:pPr>
              <a:t>10/29/2013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1A14C2F-FC7B-4690-B93E-23CD401E87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D87FCBE-EEA2-4BC0-9191-D3A148C19B0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2891E06-D45B-419E-86E0-0FE536DD1124}" type="datetimeFigureOut">
              <a:rPr lang="en-US"/>
              <a:pPr>
                <a:defRPr/>
              </a:pPr>
              <a:t>10/29/2013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B17AAC-C600-4D89-B7E3-65E9C4BAB8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495219E3-C0A9-4971-B4D8-32EED0AF269F}" type="datetimeFigureOut">
              <a:rPr lang="en-US"/>
              <a:pPr>
                <a:defRPr/>
              </a:pPr>
              <a:t>10/29/2013</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37BBAE11-D192-459A-9F23-A67A940003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84FF340-6191-4415-A24C-11F8EEF59404}" type="datetimeFigureOut">
              <a:rPr lang="en-US"/>
              <a:pPr>
                <a:defRPr/>
              </a:pPr>
              <a:t>10/29/2013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F31D93E-7D98-4B96-9E3D-D55ED14052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97BC4C53-D0AA-45C8-8910-5F2391657029}" type="datetimeFigureOut">
              <a:rPr lang="en-US"/>
              <a:pPr>
                <a:defRPr/>
              </a:pPr>
              <a:t>10/29/2013</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FC61249F-DB37-448C-9151-5DC55CFCAB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95F69F0-C09B-47B7-8F99-83B4229E8E38}" type="datetimeFigureOut">
              <a:rPr lang="en-US"/>
              <a:pPr>
                <a:defRPr/>
              </a:pPr>
              <a:t>10/29/2013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F193F4D-E4EA-4884-B5AD-3BC13B792C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E9E2DED1-92D6-4AB8-84A1-B8346BC03DF3}" type="datetimeFigureOut">
              <a:rPr lang="en-US"/>
              <a:pPr>
                <a:defRPr/>
              </a:pPr>
              <a:t>10/29/2013</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3E2BF891-32FB-43D1-AD65-98DFF42600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E474085-70CE-41AB-BCAE-1B58A426F460}" type="datetimeFigureOut">
              <a:rPr lang="en-US"/>
              <a:pPr>
                <a:defRPr/>
              </a:pPr>
              <a:t>10/29/2013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9370FFF-E519-491C-8BEC-4F6F7373AA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48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3865"/>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48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3865"/>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48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38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8438BD73-C501-4C85-8084-ECEF6FF5C6F2}" type="datetimeFigureOut">
              <a:rPr lang="en-US"/>
              <a:pPr>
                <a:defRPr/>
              </a:pPr>
              <a:t>10/29/2013</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C3B7914B-4465-4EE8-B281-497C14842C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5132"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Arial" pitchFamily="34" charset="0"/>
                <a:cs typeface="Arial" pitchFamily="34" charset="0"/>
              </a:defRPr>
            </a:lvl1pPr>
            <a:extLst/>
          </a:lstStyle>
          <a:p>
            <a:pPr>
              <a:defRPr/>
            </a:pPr>
            <a:fld id="{34EF3556-647B-49BC-8C5D-548F3D1495CC}" type="datetimeFigureOut">
              <a:rPr lang="en-US"/>
              <a:pPr>
                <a:defRPr/>
              </a:pPr>
              <a:t>10/29/2013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Arial" pitchFamily="34" charset="0"/>
                <a:cs typeface="Arial" pitchFamily="34" charset="0"/>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latin typeface="Arial" pitchFamily="34" charset="0"/>
                <a:cs typeface="Arial" pitchFamily="34" charset="0"/>
              </a:defRPr>
            </a:lvl1pPr>
            <a:extLst/>
          </a:lstStyle>
          <a:p>
            <a:pPr>
              <a:defRPr/>
            </a:pPr>
            <a:fld id="{5754D1F0-0B63-4B16-B10A-BEE0D4C9255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40" r:id="rId1"/>
    <p:sldLayoutId id="2147483935" r:id="rId2"/>
    <p:sldLayoutId id="2147483941" r:id="rId3"/>
    <p:sldLayoutId id="2147483942" r:id="rId4"/>
    <p:sldLayoutId id="2147483943" r:id="rId5"/>
    <p:sldLayoutId id="2147483936" r:id="rId6"/>
    <p:sldLayoutId id="2147483944" r:id="rId7"/>
    <p:sldLayoutId id="2147483937" r:id="rId8"/>
    <p:sldLayoutId id="2147483945" r:id="rId9"/>
    <p:sldLayoutId id="2147483938" r:id="rId10"/>
    <p:sldLayoutId id="2147483939" r:id="rId11"/>
    <p:sldLayoutId id="2147483946" r:id="rId12"/>
  </p:sldLayoutIdLst>
  <p:txStyles>
    <p:titleStyle>
      <a:lvl1pPr algn="l" rtl="1" eaLnBrk="0" fontAlgn="base" hangingPunct="0">
        <a:spcBef>
          <a:spcPct val="0"/>
        </a:spcBef>
        <a:spcAft>
          <a:spcPct val="0"/>
        </a:spcAft>
        <a:defRPr sz="4000" kern="1200" spc="-100">
          <a:solidFill>
            <a:srgbClr val="C1EEFF"/>
          </a:solidFill>
          <a:latin typeface="+mj-lt"/>
          <a:ea typeface="+mj-ea"/>
          <a:cs typeface="+mj-cs"/>
        </a:defRPr>
      </a:lvl1pPr>
      <a:lvl2pPr algn="l" rtl="1" eaLnBrk="0" fontAlgn="base" hangingPunct="0">
        <a:spcBef>
          <a:spcPct val="0"/>
        </a:spcBef>
        <a:spcAft>
          <a:spcPct val="0"/>
        </a:spcAft>
        <a:defRPr sz="4000">
          <a:solidFill>
            <a:srgbClr val="C1EEFF"/>
          </a:solidFill>
          <a:latin typeface="Consolas" pitchFamily="49" charset="0"/>
        </a:defRPr>
      </a:lvl2pPr>
      <a:lvl3pPr algn="l" rtl="1" eaLnBrk="0" fontAlgn="base" hangingPunct="0">
        <a:spcBef>
          <a:spcPct val="0"/>
        </a:spcBef>
        <a:spcAft>
          <a:spcPct val="0"/>
        </a:spcAft>
        <a:defRPr sz="4000">
          <a:solidFill>
            <a:srgbClr val="C1EEFF"/>
          </a:solidFill>
          <a:latin typeface="Consolas" pitchFamily="49" charset="0"/>
        </a:defRPr>
      </a:lvl3pPr>
      <a:lvl4pPr algn="l" rtl="1" eaLnBrk="0" fontAlgn="base" hangingPunct="0">
        <a:spcBef>
          <a:spcPct val="0"/>
        </a:spcBef>
        <a:spcAft>
          <a:spcPct val="0"/>
        </a:spcAft>
        <a:defRPr sz="4000">
          <a:solidFill>
            <a:srgbClr val="C1EEFF"/>
          </a:solidFill>
          <a:latin typeface="Consolas" pitchFamily="49" charset="0"/>
        </a:defRPr>
      </a:lvl4pPr>
      <a:lvl5pPr algn="l" rtl="1" eaLnBrk="0" fontAlgn="base" hangingPunct="0">
        <a:spcBef>
          <a:spcPct val="0"/>
        </a:spcBef>
        <a:spcAft>
          <a:spcPct val="0"/>
        </a:spcAft>
        <a:defRPr sz="4000">
          <a:solidFill>
            <a:srgbClr val="C1EEFF"/>
          </a:solidFill>
          <a:latin typeface="Consolas" pitchFamily="49" charset="0"/>
        </a:defRPr>
      </a:lvl5pPr>
      <a:lvl6pPr marL="457200" algn="l" rtl="1" fontAlgn="base">
        <a:spcBef>
          <a:spcPct val="0"/>
        </a:spcBef>
        <a:spcAft>
          <a:spcPct val="0"/>
        </a:spcAft>
        <a:defRPr sz="4000">
          <a:solidFill>
            <a:srgbClr val="C1EEFF"/>
          </a:solidFill>
          <a:latin typeface="Consolas" pitchFamily="49" charset="0"/>
        </a:defRPr>
      </a:lvl6pPr>
      <a:lvl7pPr marL="914400" algn="l" rtl="1" fontAlgn="base">
        <a:spcBef>
          <a:spcPct val="0"/>
        </a:spcBef>
        <a:spcAft>
          <a:spcPct val="0"/>
        </a:spcAft>
        <a:defRPr sz="4000">
          <a:solidFill>
            <a:srgbClr val="C1EEFF"/>
          </a:solidFill>
          <a:latin typeface="Consolas" pitchFamily="49" charset="0"/>
        </a:defRPr>
      </a:lvl7pPr>
      <a:lvl8pPr marL="1371600" algn="l" rtl="1" fontAlgn="base">
        <a:spcBef>
          <a:spcPct val="0"/>
        </a:spcBef>
        <a:spcAft>
          <a:spcPct val="0"/>
        </a:spcAft>
        <a:defRPr sz="4000">
          <a:solidFill>
            <a:srgbClr val="C1EEFF"/>
          </a:solidFill>
          <a:latin typeface="Consolas" pitchFamily="49" charset="0"/>
        </a:defRPr>
      </a:lvl8pPr>
      <a:lvl9pPr marL="1828800" algn="l" rtl="1" fontAlgn="base">
        <a:spcBef>
          <a:spcPct val="0"/>
        </a:spcBef>
        <a:spcAft>
          <a:spcPct val="0"/>
        </a:spcAft>
        <a:defRPr sz="4000">
          <a:solidFill>
            <a:srgbClr val="C1EEFF"/>
          </a:solidFill>
          <a:latin typeface="Consolas" pitchFamily="49" charset="0"/>
        </a:defRPr>
      </a:lvl9pPr>
      <a:extLst/>
    </p:titleStyle>
    <p:bodyStyle>
      <a:lvl1pPr marL="411163" indent="-342900" algn="r" rtl="1"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r" rtl="1"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r" rtl="1"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r" rtl="1"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r" rtl="1"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ardarsarovardam.org/ph_reh/ph_reh.htm"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ina.tums.ac.ir/cgi-bin/openwebmail/openwebmail-viewatt.pl/chupan%201.jpg?action=viewattachment&amp;sessionid=rezamajd*-session-0.191857812068523&amp;message_id=%3c582593.65220.qm@web33508.mail.mud.yahoo.com%3e&amp;folder=saved-messages&amp;attachment_nodeid=0-1&amp;convfrom=none.iso-8859-1" TargetMode="Externa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hyperlink" Target="http://sina.tums.ac.ir/cgi-bin/openwebmail/openwebmail-viewatt.pl/chupan%202.jpg?action=viewattachment&amp;sessionid=rezamajd*-session-0.191857812068523&amp;message_id=%3c582593.65220.qm@web33508.mail.mud.yahoo.com%3e&amp;folder=saved-messages&amp;attachment_nodeid=0-2&amp;convfrom=none.iso-8859-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eaLnBrk="1" fontAlgn="auto" hangingPunct="1">
              <a:spcAft>
                <a:spcPts val="0"/>
              </a:spcAft>
              <a:defRPr/>
            </a:pPr>
            <a:r>
              <a:rPr lang="fa-IR" dirty="0" smtClean="0">
                <a:solidFill>
                  <a:schemeClr val="tx2">
                    <a:satMod val="200000"/>
                  </a:schemeClr>
                </a:solidFill>
                <a:cs typeface="Homa" pitchFamily="2" charset="-78"/>
              </a:rPr>
              <a:t>بسمه تعالي</a:t>
            </a:r>
            <a:endParaRPr lang="fa-IR" dirty="0">
              <a:solidFill>
                <a:schemeClr val="tx2">
                  <a:satMod val="200000"/>
                </a:schemeClr>
              </a:solidFill>
              <a:cs typeface="Homa" pitchFamily="2" charset="-78"/>
            </a:endParaRPr>
          </a:p>
        </p:txBody>
      </p:sp>
      <p:sp>
        <p:nvSpPr>
          <p:cNvPr id="13315" name="Rectangle 5"/>
          <p:cNvSpPr>
            <a:spLocks noChangeArrowheads="1"/>
          </p:cNvSpPr>
          <p:nvPr/>
        </p:nvSpPr>
        <p:spPr bwMode="auto">
          <a:xfrm>
            <a:off x="508000" y="2357438"/>
            <a:ext cx="7772400" cy="1066800"/>
          </a:xfrm>
          <a:prstGeom prst="rect">
            <a:avLst/>
          </a:prstGeom>
          <a:noFill/>
          <a:ln w="9525">
            <a:noFill/>
            <a:miter lim="800000"/>
            <a:headEnd/>
            <a:tailEnd/>
          </a:ln>
        </p:spPr>
        <p:txBody>
          <a:bodyPr anchor="ctr"/>
          <a:lstStyle/>
          <a:p>
            <a:pPr algn="ctr"/>
            <a:r>
              <a:rPr lang="fa-IR" sz="4000" b="1" dirty="0">
                <a:cs typeface="Homa" pitchFamily="2" charset="-78"/>
              </a:rPr>
              <a:t>عدالت و برابری در سلامت</a:t>
            </a:r>
            <a:endParaRPr lang="en-US" sz="4000" b="1" dirty="0">
              <a:cs typeface="Homa"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B2F1E96-EDDF-4819-BB16-B1B9BB0B2F12}" type="slidenum">
              <a:rPr lang="en-US" smtClean="0">
                <a:latin typeface="Arial" charset="0"/>
                <a:cs typeface="Arial" charset="0"/>
              </a:rPr>
              <a:pPr/>
              <a:t>10</a:t>
            </a:fld>
            <a:endParaRPr lang="en-US" smtClean="0">
              <a:latin typeface="Arial" charset="0"/>
              <a:cs typeface="Arial" charset="0"/>
            </a:endParaRPr>
          </a:p>
        </p:txBody>
      </p:sp>
      <p:graphicFrame>
        <p:nvGraphicFramePr>
          <p:cNvPr id="33795" name="Object 2"/>
          <p:cNvGraphicFramePr>
            <a:graphicFrameLocks noChangeAspect="1"/>
          </p:cNvGraphicFramePr>
          <p:nvPr/>
        </p:nvGraphicFramePr>
        <p:xfrm>
          <a:off x="-990600" y="214313"/>
          <a:ext cx="11125200" cy="6602412"/>
        </p:xfrm>
        <a:graphic>
          <a:graphicData uri="http://schemas.openxmlformats.org/presentationml/2006/ole">
            <p:oleObj spid="_x0000_s33795" r:id="rId3" imgW="11132261" imgH="6602540" progId="Excel.Shee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fa-IR" sz="3200" dirty="0" smtClean="0"/>
              <a:t>فراواني نسبي زايمان در مکان مناسب به تفکيک پنجک هاي درآمدي</a:t>
            </a:r>
            <a:endParaRPr lang="en-US" sz="3200" dirty="0"/>
          </a:p>
        </p:txBody>
      </p:sp>
      <p:pic>
        <p:nvPicPr>
          <p:cNvPr id="41987" name="Picture 2"/>
          <p:cNvPicPr>
            <a:picLocks noGrp="1" noChangeAspect="1" noChangeArrowheads="1"/>
          </p:cNvPicPr>
          <p:nvPr>
            <p:ph idx="1"/>
          </p:nvPr>
        </p:nvPicPr>
        <p:blipFill>
          <a:blip r:embed="rId3" cstate="print"/>
          <a:srcRect/>
          <a:stretch>
            <a:fillRect/>
          </a:stretch>
        </p:blipFill>
        <p:spPr>
          <a:xfrm>
            <a:off x="1214438" y="1571625"/>
            <a:ext cx="6500812" cy="52006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fa-IR" sz="3200" dirty="0" smtClean="0"/>
              <a:t>فراواني نسبي زايمان توسط فرد آموزش ديده به تفکيک پنجک هاي درآمدي</a:t>
            </a:r>
            <a:endParaRPr lang="en-US" sz="3200" dirty="0"/>
          </a:p>
        </p:txBody>
      </p:sp>
      <p:pic>
        <p:nvPicPr>
          <p:cNvPr id="43011" name="Picture 2"/>
          <p:cNvPicPr>
            <a:picLocks noGrp="1" noChangeAspect="1" noChangeArrowheads="1"/>
          </p:cNvPicPr>
          <p:nvPr>
            <p:ph idx="1"/>
          </p:nvPr>
        </p:nvPicPr>
        <p:blipFill>
          <a:blip r:embed="rId3" cstate="print"/>
          <a:srcRect/>
          <a:stretch>
            <a:fillRect/>
          </a:stretch>
        </p:blipFill>
        <p:spPr>
          <a:xfrm>
            <a:off x="1362075" y="1571625"/>
            <a:ext cx="6353175" cy="50831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SDH commission recommendation</a:t>
            </a:r>
            <a:endParaRPr lang="fa-IR" dirty="0"/>
          </a:p>
        </p:txBody>
      </p:sp>
      <p:sp>
        <p:nvSpPr>
          <p:cNvPr id="44035" name="Content Placeholder 2"/>
          <p:cNvSpPr>
            <a:spLocks noGrp="1"/>
          </p:cNvSpPr>
          <p:nvPr>
            <p:ph idx="1"/>
          </p:nvPr>
        </p:nvSpPr>
        <p:spPr>
          <a:xfrm>
            <a:off x="857250" y="2286000"/>
            <a:ext cx="7772400" cy="4572000"/>
          </a:xfrm>
        </p:spPr>
        <p:txBody>
          <a:bodyPr/>
          <a:lstStyle/>
          <a:p>
            <a:pPr algn="l" rtl="0"/>
            <a:r>
              <a:rPr lang="en-US" smtClean="0">
                <a:cs typeface="Zar" pitchFamily="2" charset="-78"/>
              </a:rPr>
              <a:t>10.3. The monitoring of social determinants and health equity impact assessment of all government policies, including finance, be used.</a:t>
            </a:r>
            <a:endParaRPr lang="fa-IR" smtClean="0">
              <a:cs typeface="Za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p:txBody>
          <a:bodyPr/>
          <a:lstStyle/>
          <a:p>
            <a:pPr eaLnBrk="1" hangingPunct="1"/>
            <a:r>
              <a:rPr lang="fa-IR" sz="3200" smtClean="0">
                <a:cs typeface="Zar" pitchFamily="2" charset="-78"/>
              </a:rPr>
              <a:t>برابري دسترسي (</a:t>
            </a:r>
            <a:r>
              <a:rPr lang="en-GB" sz="3200" smtClean="0">
                <a:cs typeface="Zar" pitchFamily="2" charset="-78"/>
              </a:rPr>
              <a:t>access</a:t>
            </a:r>
            <a:r>
              <a:rPr lang="fa-IR" sz="3200" smtClean="0">
                <a:cs typeface="Zar" pitchFamily="2" charset="-78"/>
              </a:rPr>
              <a:t>)</a:t>
            </a:r>
          </a:p>
          <a:p>
            <a:pPr eaLnBrk="1" hangingPunct="1"/>
            <a:r>
              <a:rPr lang="fa-IR" sz="3200" smtClean="0">
                <a:cs typeface="Zar" pitchFamily="2" charset="-78"/>
              </a:rPr>
              <a:t>برابري در سطح سلامت</a:t>
            </a:r>
          </a:p>
          <a:p>
            <a:pPr eaLnBrk="1" hangingPunct="1"/>
            <a:r>
              <a:rPr lang="fa-IR" sz="3200" smtClean="0">
                <a:solidFill>
                  <a:srgbClr val="FFC000"/>
                </a:solidFill>
                <a:cs typeface="Zar" pitchFamily="2" charset="-78"/>
              </a:rPr>
              <a:t>برابري در بهره مندي</a:t>
            </a:r>
            <a:r>
              <a:rPr lang="fa-IR" sz="3200" smtClean="0">
                <a:cs typeface="Zar" pitchFamily="2" charset="-78"/>
              </a:rPr>
              <a:t> (</a:t>
            </a:r>
            <a:r>
              <a:rPr lang="en-GB" sz="3200" smtClean="0">
                <a:cs typeface="Zar" pitchFamily="2" charset="-78"/>
              </a:rPr>
              <a:t>utilisation</a:t>
            </a:r>
            <a:r>
              <a:rPr lang="fa-IR" sz="3200" smtClean="0">
                <a:cs typeface="Zar" pitchFamily="2" charset="-78"/>
              </a:rPr>
              <a:t>)</a:t>
            </a:r>
          </a:p>
          <a:p>
            <a:pPr eaLnBrk="1" hangingPunct="1"/>
            <a:r>
              <a:rPr lang="fa-IR" sz="3200" smtClean="0">
                <a:solidFill>
                  <a:srgbClr val="FFC000"/>
                </a:solidFill>
                <a:cs typeface="Zar" pitchFamily="2" charset="-78"/>
              </a:rPr>
              <a:t>توزيع برمبناي نياز</a:t>
            </a:r>
          </a:p>
          <a:p>
            <a:pPr eaLnBrk="1" hangingPunct="1">
              <a:buFont typeface="Wingdings 2" pitchFamily="18" charset="2"/>
              <a:buNone/>
            </a:pPr>
            <a:endParaRPr lang="en-GB" sz="2000" smtClean="0"/>
          </a:p>
          <a:p>
            <a:pPr algn="l" rtl="0" eaLnBrk="1" hangingPunct="1"/>
            <a:r>
              <a:rPr lang="en-GB" sz="2000" smtClean="0"/>
              <a:t>Culyer and Wagstaff. J Health Econ 1993</a:t>
            </a:r>
          </a:p>
        </p:txBody>
      </p:sp>
      <p:sp>
        <p:nvSpPr>
          <p:cNvPr id="4" name="Title 3"/>
          <p:cNvSpPr>
            <a:spLocks noGrp="1"/>
          </p:cNvSpPr>
          <p:nvPr>
            <p:ph type="title"/>
          </p:nvPr>
        </p:nvSpPr>
        <p:spPr/>
        <p:txBody>
          <a:bodyPr/>
          <a:lstStyle/>
          <a:p>
            <a:pPr eaLnBrk="1" hangingPunct="1">
              <a:defRPr/>
            </a:pPr>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p:nvPr>
        </p:nvSpPr>
        <p:spPr>
          <a:xfrm>
            <a:off x="1000125" y="928688"/>
            <a:ext cx="7686675" cy="4840287"/>
          </a:xfrm>
        </p:spPr>
        <p:txBody>
          <a:bodyPr/>
          <a:lstStyle/>
          <a:p>
            <a:pPr algn="l" rtl="0" eaLnBrk="1" hangingPunct="1"/>
            <a:r>
              <a:rPr lang="en-US" smtClean="0">
                <a:cs typeface="Zar" pitchFamily="2" charset="-78"/>
              </a:rPr>
              <a:t>If health is present in every dimension of life, it also implies that risk is everywhere. This has significant consequences for how we frame health policies and where we assign responsibilities for health in society. </a:t>
            </a:r>
            <a:endParaRPr lang="fa-IR" smtClean="0">
              <a:cs typeface="Zar" pitchFamily="2" charset="-78"/>
            </a:endParaRPr>
          </a:p>
        </p:txBody>
      </p:sp>
      <p:pic>
        <p:nvPicPr>
          <p:cNvPr id="46083" name="Picture 3" descr="Back to Photo Gallary">
            <a:hlinkClick r:id="rId2"/>
          </p:cNvPr>
          <p:cNvPicPr>
            <a:picLocks noChangeAspect="1" noChangeArrowheads="1"/>
          </p:cNvPicPr>
          <p:nvPr/>
        </p:nvPicPr>
        <p:blipFill>
          <a:blip r:embed="rId3" cstate="print"/>
          <a:srcRect/>
          <a:stretch>
            <a:fillRect/>
          </a:stretch>
        </p:blipFill>
        <p:spPr bwMode="auto">
          <a:xfrm>
            <a:off x="357188" y="3714750"/>
            <a:ext cx="3786187"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fa-IR"/>
          </a:p>
        </p:txBody>
      </p:sp>
      <p:sp>
        <p:nvSpPr>
          <p:cNvPr id="47107" name="Content Placeholder 2"/>
          <p:cNvSpPr>
            <a:spLocks noGrp="1"/>
          </p:cNvSpPr>
          <p:nvPr>
            <p:ph idx="1"/>
          </p:nvPr>
        </p:nvSpPr>
        <p:spPr/>
        <p:txBody>
          <a:bodyPr/>
          <a:lstStyle/>
          <a:p>
            <a:pPr eaLnBrk="1" hangingPunct="1"/>
            <a:endParaRPr lang="fa-IR" smtClean="0"/>
          </a:p>
        </p:txBody>
      </p:sp>
      <p:pic>
        <p:nvPicPr>
          <p:cNvPr id="47108" name="Picture 2"/>
          <p:cNvPicPr>
            <a:picLocks noChangeAspect="1" noChangeArrowheads="1"/>
          </p:cNvPicPr>
          <p:nvPr/>
        </p:nvPicPr>
        <p:blipFill>
          <a:blip r:embed="rId2" cstate="print"/>
          <a:srcRect/>
          <a:stretch>
            <a:fillRect/>
          </a:stretch>
        </p:blipFill>
        <p:spPr bwMode="auto">
          <a:xfrm>
            <a:off x="214313" y="0"/>
            <a:ext cx="8715375" cy="6858000"/>
          </a:xfrm>
          <a:prstGeom prst="rect">
            <a:avLst/>
          </a:prstGeom>
          <a:noFill/>
          <a:ln w="9525">
            <a:noFill/>
            <a:miter lim="800000"/>
            <a:headEnd/>
            <a:tailEnd/>
          </a:ln>
        </p:spPr>
      </p:pic>
      <p:cxnSp>
        <p:nvCxnSpPr>
          <p:cNvPr id="6" name="Straight Connector 5"/>
          <p:cNvCxnSpPr/>
          <p:nvPr/>
        </p:nvCxnSpPr>
        <p:spPr>
          <a:xfrm>
            <a:off x="5143500" y="2857500"/>
            <a:ext cx="785813"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29375" y="2855913"/>
            <a:ext cx="785813"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fa-IR"/>
          </a:p>
        </p:txBody>
      </p:sp>
      <p:sp>
        <p:nvSpPr>
          <p:cNvPr id="48131" name="Content Placeholder 2"/>
          <p:cNvSpPr>
            <a:spLocks noGrp="1"/>
          </p:cNvSpPr>
          <p:nvPr>
            <p:ph idx="1"/>
          </p:nvPr>
        </p:nvSpPr>
        <p:spPr/>
        <p:txBody>
          <a:bodyPr/>
          <a:lstStyle/>
          <a:p>
            <a:pPr eaLnBrk="1" hangingPunct="1"/>
            <a:endParaRPr lang="fa-IR" smtClean="0"/>
          </a:p>
        </p:txBody>
      </p:sp>
      <p:pic>
        <p:nvPicPr>
          <p:cNvPr id="4813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AFB84E8-8207-4B0F-BF3C-54EFDBF3361B}" type="slidenum">
              <a:rPr lang="en-US" smtClean="0">
                <a:latin typeface="Arial" charset="0"/>
                <a:cs typeface="Arial" charset="0"/>
              </a:rPr>
              <a:pPr/>
              <a:t>18</a:t>
            </a:fld>
            <a:endParaRPr lang="en-US" smtClean="0">
              <a:latin typeface="Arial" charset="0"/>
              <a:cs typeface="Arial" charset="0"/>
            </a:endParaRPr>
          </a:p>
        </p:txBody>
      </p:sp>
      <p:sp>
        <p:nvSpPr>
          <p:cNvPr id="5122" name="Rectangle 2"/>
          <p:cNvSpPr>
            <a:spLocks noGrp="1" noChangeArrowheads="1"/>
          </p:cNvSpPr>
          <p:nvPr>
            <p:ph type="title"/>
          </p:nvPr>
        </p:nvSpPr>
        <p:spPr/>
        <p:txBody>
          <a:bodyPr/>
          <a:lstStyle/>
          <a:p>
            <a:pPr>
              <a:defRPr/>
            </a:pPr>
            <a:endParaRPr lang="fa-IR"/>
          </a:p>
        </p:txBody>
      </p:sp>
      <p:sp>
        <p:nvSpPr>
          <p:cNvPr id="51204" name="Rectangle 3"/>
          <p:cNvSpPr>
            <a:spLocks noGrp="1" noChangeArrowheads="1"/>
          </p:cNvSpPr>
          <p:nvPr>
            <p:ph type="body" idx="1"/>
          </p:nvPr>
        </p:nvSpPr>
        <p:spPr/>
        <p:txBody>
          <a:bodyPr/>
          <a:lstStyle/>
          <a:p>
            <a:r>
              <a:rPr lang="fa-IR" smtClean="0">
                <a:cs typeface="Zar" pitchFamily="2" charset="-78"/>
              </a:rPr>
              <a:t>برابري در سلامت مستلزم يك رويكرد بين بخشي است كه تقريبا تمام سياست‌هاي اجتماعي شامل محيط اجتماعي و فيزيكي، سياست‌هاي اقتصادي و آموزشي را در بر مي‌گيرد.</a:t>
            </a:r>
          </a:p>
          <a:p>
            <a:pPr>
              <a:buFont typeface="Wingdings" pitchFamily="2" charset="2"/>
              <a:buNone/>
            </a:pPr>
            <a:endParaRPr lang="fa-IR" smtClean="0">
              <a:cs typeface="Zar" pitchFamily="2" charset="-78"/>
            </a:endParaRPr>
          </a:p>
          <a:p>
            <a:r>
              <a:rPr lang="fa-IR" smtClean="0">
                <a:cs typeface="Zar" pitchFamily="2" charset="-78"/>
              </a:rPr>
              <a:t>ارتقاي متوسط سطح سلامت لزوما با توزيع بهتر سلامت، يعني عدالت،  مربوط نيست.  در نتيجه، سياست‌هايي كه متوسط سطح سلامت را ارتقا مي‌بخشند، لزوما عدالت در سلامت را تامين نمي‌كنند و حتي مي‌توانند آن را كاهش دهند.</a:t>
            </a:r>
            <a:endParaRPr lang="en-US" smtClean="0">
              <a:cs typeface="Za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p:txBody>
          <a:bodyPr/>
          <a:lstStyle/>
          <a:p>
            <a:pPr eaLnBrk="1" hangingPunct="1"/>
            <a:r>
              <a:rPr lang="fa-IR" sz="3200" smtClean="0">
                <a:cs typeface="Zar" pitchFamily="2" charset="-78"/>
              </a:rPr>
              <a:t>انگليس: توزيع منابع مالي سلامت برمبناي فرمولهاي مبتني بر نياز از سال 1976 (</a:t>
            </a:r>
            <a:r>
              <a:rPr lang="en-GB" sz="3200" smtClean="0">
                <a:cs typeface="Zar" pitchFamily="2" charset="-78"/>
              </a:rPr>
              <a:t>RAWP</a:t>
            </a:r>
            <a:r>
              <a:rPr lang="fa-IR" sz="3200" smtClean="0">
                <a:cs typeface="Zar" pitchFamily="2" charset="-78"/>
              </a:rPr>
              <a:t>)، </a:t>
            </a:r>
          </a:p>
          <a:p>
            <a:pPr eaLnBrk="1" hangingPunct="1"/>
            <a:r>
              <a:rPr lang="fa-IR" sz="3200" smtClean="0">
                <a:cs typeface="Zar" pitchFamily="2" charset="-78"/>
              </a:rPr>
              <a:t>مکزيک: تعريف نظام بيمه اي نوين براي افراد بدون پوشش و صندوق حمايتي براي نيازهاي حاد، کم هزينه و موثر،</a:t>
            </a:r>
          </a:p>
          <a:p>
            <a:pPr eaLnBrk="1" hangingPunct="1"/>
            <a:r>
              <a:rPr lang="fa-IR" sz="3200" smtClean="0">
                <a:cs typeface="Zar" pitchFamily="2" charset="-78"/>
              </a:rPr>
              <a:t>برزيل: تخصيص منابع مالي سرمايه اي</a:t>
            </a:r>
          </a:p>
          <a:p>
            <a:pPr eaLnBrk="1" hangingPunct="1"/>
            <a:r>
              <a:rPr lang="fa-IR" sz="3200" smtClean="0">
                <a:cs typeface="Zar" pitchFamily="2" charset="-78"/>
              </a:rPr>
              <a:t>شيلي: تخصيص منابع مالي سطح اول</a:t>
            </a:r>
          </a:p>
          <a:p>
            <a:pPr eaLnBrk="1" hangingPunct="1"/>
            <a:endParaRPr lang="fa-IR" sz="3200" smtClean="0">
              <a:cs typeface="Zar" pitchFamily="2" charset="-78"/>
            </a:endParaRPr>
          </a:p>
          <a:p>
            <a:pPr eaLnBrk="1" hangingPunct="1"/>
            <a:endParaRPr lang="en-US" sz="3200" smtClean="0"/>
          </a:p>
        </p:txBody>
      </p:sp>
      <p:sp>
        <p:nvSpPr>
          <p:cNvPr id="3" name="Title 2"/>
          <p:cNvSpPr>
            <a:spLocks noGrp="1"/>
          </p:cNvSpPr>
          <p:nvPr>
            <p:ph type="title"/>
          </p:nvPr>
        </p:nvSpPr>
        <p:spPr/>
        <p:txBody>
          <a:bodyPr/>
          <a:lstStyle/>
          <a:p>
            <a:pPr algn="r" eaLnBrk="1" hangingPunct="1">
              <a:defRPr/>
            </a:pPr>
            <a:r>
              <a:rPr lang="fa-IR" dirty="0" smtClean="0">
                <a:cs typeface="Zar" pitchFamily="2" charset="-78"/>
              </a:rPr>
              <a:t>تامين مالي عادلانه</a:t>
            </a:r>
            <a:endParaRPr dirty="0">
              <a:cs typeface="Zar" pitchFamily="2" charset="-78"/>
            </a:endParaRPr>
          </a:p>
        </p:txBody>
      </p:sp>
      <p:sp>
        <p:nvSpPr>
          <p:cNvPr id="52228" name="Slide Number Placeholder 3"/>
          <p:cNvSpPr>
            <a:spLocks noGrp="1"/>
          </p:cNvSpPr>
          <p:nvPr>
            <p:ph type="sldNum" sz="quarter" idx="12"/>
          </p:nvPr>
        </p:nvSpPr>
        <p:spPr bwMode="auto">
          <a:xfrm>
            <a:off x="6477000" y="6416675"/>
            <a:ext cx="2133600" cy="365125"/>
          </a:xfrm>
          <a:noFill/>
          <a:ln>
            <a:miter lim="800000"/>
            <a:headEnd/>
            <a:tailEnd/>
          </a:ln>
        </p:spPr>
        <p:txBody>
          <a:bodyPr wrap="square" lIns="91440" tIns="45720" rIns="91440" bIns="45720" numCol="1" anchorCtr="0" compatLnSpc="1">
            <a:prstTxWarp prst="textNoShape">
              <a:avLst/>
            </a:prstTxWarp>
          </a:bodyPr>
          <a:lstStyle/>
          <a:p>
            <a:fld id="{0EAF471B-C6EB-4CF7-B14B-4F538C011994}" type="slidenum">
              <a:rPr lang="en-US" sz="1100" smtClean="0">
                <a:latin typeface="Arial" charset="0"/>
                <a:cs typeface="Arial" charset="0"/>
              </a:rPr>
              <a:pPr/>
              <a:t>19</a:t>
            </a:fld>
            <a:endParaRPr lang="en-US" sz="1100"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228600"/>
            <a:ext cx="7313613" cy="1143000"/>
          </a:xfrm>
        </p:spPr>
        <p:txBody>
          <a:bodyPr/>
          <a:lstStyle/>
          <a:p>
            <a:pPr>
              <a:defRPr/>
            </a:pPr>
            <a:r>
              <a:rPr lang="en-US" dirty="0" smtClean="0"/>
              <a:t>World Health Report in 2000</a:t>
            </a:r>
            <a:endParaRPr lang="en-US" dirty="0"/>
          </a:p>
        </p:txBody>
      </p:sp>
      <p:pic>
        <p:nvPicPr>
          <p:cNvPr id="14339" name="Picture 4"/>
          <p:cNvPicPr>
            <a:picLocks noChangeAspect="1" noChangeArrowheads="1"/>
          </p:cNvPicPr>
          <p:nvPr/>
        </p:nvPicPr>
        <p:blipFill>
          <a:blip r:embed="rId2" cstate="print"/>
          <a:srcRect/>
          <a:stretch>
            <a:fillRect/>
          </a:stretch>
        </p:blipFill>
        <p:spPr bwMode="auto">
          <a:xfrm>
            <a:off x="2143125" y="2643188"/>
            <a:ext cx="4752975"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fa-IR" sz="2400" dirty="0" smtClean="0"/>
              <a:t>رابطه ي بين نسبت مرگ مادري و دوري راه و عدم دسترسي</a:t>
            </a:r>
            <a:endParaRPr lang="en-US" sz="2400" dirty="0"/>
          </a:p>
        </p:txBody>
      </p:sp>
      <p:graphicFrame>
        <p:nvGraphicFramePr>
          <p:cNvPr id="3074" name="Content Placeholder 3"/>
          <p:cNvGraphicFramePr>
            <a:graphicFrameLocks noGrp="1"/>
          </p:cNvGraphicFramePr>
          <p:nvPr>
            <p:ph idx="1"/>
          </p:nvPr>
        </p:nvGraphicFramePr>
        <p:xfrm>
          <a:off x="0" y="1408113"/>
          <a:ext cx="9144000" cy="5449887"/>
        </p:xfrm>
        <a:graphic>
          <a:graphicData uri="http://schemas.openxmlformats.org/presentationml/2006/ole">
            <p:oleObj spid="_x0000_s3074" r:id="rId4" imgW="9144793" imgH="5450296" progId="Excel.Shee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fa-IR" sz="2400" dirty="0" smtClean="0"/>
              <a:t>رابطه ي بين نسبت مرگ مادري و ميزان توسعه ي انساني استان </a:t>
            </a:r>
            <a:r>
              <a:rPr lang="en-US" sz="2400" dirty="0" smtClean="0"/>
              <a:t>(HDI)</a:t>
            </a:r>
            <a:endParaRPr lang="en-US" sz="2400" dirty="0"/>
          </a:p>
        </p:txBody>
      </p:sp>
      <p:graphicFrame>
        <p:nvGraphicFramePr>
          <p:cNvPr id="4098" name="Content Placeholder 3"/>
          <p:cNvGraphicFramePr>
            <a:graphicFrameLocks noGrp="1"/>
          </p:cNvGraphicFramePr>
          <p:nvPr>
            <p:ph idx="1"/>
          </p:nvPr>
        </p:nvGraphicFramePr>
        <p:xfrm>
          <a:off x="0" y="1408113"/>
          <a:ext cx="9144000" cy="5449887"/>
        </p:xfrm>
        <a:graphic>
          <a:graphicData uri="http://schemas.openxmlformats.org/presentationml/2006/ole">
            <p:oleObj spid="_x0000_s4098" r:id="rId4" imgW="9144793" imgH="5450296" progId="Excel.Shee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285750" y="0"/>
            <a:ext cx="8643938" cy="664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0" y="0"/>
            <a:ext cx="89296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547813" y="1181100"/>
            <a:ext cx="604837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2" cstate="print"/>
          <a:srcRect/>
          <a:stretch>
            <a:fillRect/>
          </a:stretch>
        </p:blipFill>
        <p:spPr bwMode="auto">
          <a:xfrm>
            <a:off x="1581150" y="1228725"/>
            <a:ext cx="5981700" cy="4400550"/>
          </a:xfrm>
          <a:prstGeom prst="rect">
            <a:avLst/>
          </a:prstGeom>
          <a:noFill/>
          <a:ln w="9525">
            <a:noFill/>
            <a:miter lim="800000"/>
            <a:headEnd/>
            <a:tailEnd/>
          </a:ln>
        </p:spPr>
      </p:pic>
      <p:sp>
        <p:nvSpPr>
          <p:cNvPr id="5" name="Action Button: Forward or Next 4">
            <a:hlinkClick r:id="" action="ppaction://hlinkshowjump?jump=nextslide" highlightClick="1"/>
          </p:cNvPr>
          <p:cNvSpPr/>
          <p:nvPr/>
        </p:nvSpPr>
        <p:spPr>
          <a:xfrm>
            <a:off x="7572396" y="5857892"/>
            <a:ext cx="857256" cy="714356"/>
          </a:xfrm>
          <a:prstGeom prst="actionButtonForwardNex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defRPr/>
            </a:pPr>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3976238785-chupan 1.jpg">
            <a:hlinkClick r:id="rId2" tooltip="Download"/>
          </p:cNvPr>
          <p:cNvPicPr>
            <a:picLocks noGrp="1" noChangeAspect="1" noChangeArrowheads="1"/>
          </p:cNvPicPr>
          <p:nvPr>
            <p:ph sz="half" idx="1"/>
          </p:nvPr>
        </p:nvPicPr>
        <p:blipFill>
          <a:blip r:embed="rId3" cstate="print"/>
          <a:srcRect/>
          <a:stretch>
            <a:fillRect/>
          </a:stretch>
        </p:blipFill>
        <p:spPr>
          <a:xfrm>
            <a:off x="4649788" y="0"/>
            <a:ext cx="2911475" cy="4365625"/>
          </a:xfrm>
        </p:spPr>
      </p:pic>
      <p:pic>
        <p:nvPicPr>
          <p:cNvPr id="58371" name="Picture 8" descr="1433646084-chupan 2.jpg">
            <a:hlinkClick r:id="rId4" tooltip="Download"/>
          </p:cNvPr>
          <p:cNvPicPr>
            <a:picLocks noGrp="1" noChangeAspect="1" noChangeArrowheads="1"/>
          </p:cNvPicPr>
          <p:nvPr>
            <p:ph sz="half" idx="2"/>
          </p:nvPr>
        </p:nvPicPr>
        <p:blipFill>
          <a:blip r:embed="rId5" cstate="print"/>
          <a:srcRect/>
          <a:stretch>
            <a:fillRect/>
          </a:stretch>
        </p:blipFill>
        <p:spPr>
          <a:xfrm>
            <a:off x="1435100" y="3500438"/>
            <a:ext cx="3386138" cy="3171825"/>
          </a:xfrm>
        </p:spPr>
      </p:pic>
      <p:sp>
        <p:nvSpPr>
          <p:cNvPr id="1745931" name="Rectangle 11"/>
          <p:cNvSpPr>
            <a:spLocks noGrp="1" noChangeArrowheads="1"/>
          </p:cNvSpPr>
          <p:nvPr>
            <p:ph type="title"/>
          </p:nvPr>
        </p:nvSpPr>
        <p:spPr>
          <a:xfrm>
            <a:off x="857250" y="785813"/>
            <a:ext cx="3027363" cy="3162300"/>
          </a:xfrm>
        </p:spPr>
        <p:txBody>
          <a:bodyPr/>
          <a:lstStyle/>
          <a:p>
            <a:pPr eaLnBrk="1" fontAlgn="auto" hangingPunct="1">
              <a:spcAft>
                <a:spcPts val="0"/>
              </a:spcAft>
              <a:defRPr/>
            </a:pPr>
            <a:r>
              <a:rPr lang="en-US" sz="3200" dirty="0">
                <a:solidFill>
                  <a:schemeClr val="tx2">
                    <a:satMod val="200000"/>
                  </a:schemeClr>
                </a:solidFill>
              </a:rPr>
              <a:t>“ Knowing is not enough; </a:t>
            </a:r>
            <a:br>
              <a:rPr lang="en-US" sz="3200" dirty="0">
                <a:solidFill>
                  <a:schemeClr val="tx2">
                    <a:satMod val="200000"/>
                  </a:schemeClr>
                </a:solidFill>
              </a:rPr>
            </a:br>
            <a:r>
              <a:rPr lang="en-US" sz="3200" dirty="0">
                <a:solidFill>
                  <a:schemeClr val="tx2">
                    <a:satMod val="200000"/>
                  </a:schemeClr>
                </a:solidFill>
              </a:rPr>
              <a:t>we must apply. </a:t>
            </a:r>
          </a:p>
        </p:txBody>
      </p:sp>
      <p:sp>
        <p:nvSpPr>
          <p:cNvPr id="1745932" name="Rectangle 12"/>
          <p:cNvSpPr>
            <a:spLocks noChangeArrowheads="1"/>
          </p:cNvSpPr>
          <p:nvPr/>
        </p:nvSpPr>
        <p:spPr bwMode="auto">
          <a:xfrm>
            <a:off x="5530850" y="4005263"/>
            <a:ext cx="3027363" cy="3162300"/>
          </a:xfrm>
          <a:prstGeom prst="rect">
            <a:avLst/>
          </a:prstGeom>
          <a:noFill/>
          <a:ln w="9525">
            <a:noFill/>
            <a:miter lim="800000"/>
            <a:headEnd/>
            <a:tailEnd/>
          </a:ln>
          <a:effectLst/>
        </p:spPr>
        <p:txBody>
          <a:bodyPr anchor="ctr"/>
          <a:lstStyle/>
          <a:p>
            <a:pPr>
              <a:defRPr/>
            </a:pPr>
            <a:r>
              <a:rPr lang="en-US" sz="3200" spc="-100" dirty="0">
                <a:solidFill>
                  <a:schemeClr val="tx2">
                    <a:satMod val="200000"/>
                  </a:schemeClr>
                </a:solidFill>
                <a:latin typeface="+mj-lt"/>
                <a:ea typeface="+mj-ea"/>
                <a:cs typeface="+mj-cs"/>
              </a:rPr>
              <a:t>Willing is not enough; </a:t>
            </a:r>
            <a:br>
              <a:rPr lang="en-US" sz="3200" spc="-100" dirty="0">
                <a:solidFill>
                  <a:schemeClr val="tx2">
                    <a:satMod val="200000"/>
                  </a:schemeClr>
                </a:solidFill>
                <a:latin typeface="+mj-lt"/>
                <a:ea typeface="+mj-ea"/>
                <a:cs typeface="+mj-cs"/>
              </a:rPr>
            </a:br>
            <a:r>
              <a:rPr lang="en-US" sz="3200" spc="-100" dirty="0">
                <a:solidFill>
                  <a:schemeClr val="tx2">
                    <a:satMod val="200000"/>
                  </a:schemeClr>
                </a:solidFill>
                <a:latin typeface="+mj-lt"/>
                <a:ea typeface="+mj-ea"/>
                <a:cs typeface="+mj-cs"/>
              </a:rPr>
              <a:t>we must do.”</a:t>
            </a:r>
            <a:br>
              <a:rPr lang="en-US" sz="3200" spc="-100" dirty="0">
                <a:solidFill>
                  <a:schemeClr val="tx2">
                    <a:satMod val="200000"/>
                  </a:schemeClr>
                </a:solidFill>
                <a:latin typeface="+mj-lt"/>
                <a:ea typeface="+mj-ea"/>
                <a:cs typeface="+mj-cs"/>
              </a:rPr>
            </a:br>
            <a:r>
              <a:rPr lang="en-US" sz="3200" spc="-100" dirty="0">
                <a:solidFill>
                  <a:schemeClr val="tx2">
                    <a:satMod val="200000"/>
                  </a:schemeClr>
                </a:solidFill>
                <a:latin typeface="+mj-lt"/>
                <a:ea typeface="+mj-ea"/>
                <a:cs typeface="+mj-cs"/>
              </a:rPr>
              <a:t/>
            </a:r>
            <a:br>
              <a:rPr lang="en-US" sz="3200" spc="-100" dirty="0">
                <a:solidFill>
                  <a:schemeClr val="tx2">
                    <a:satMod val="200000"/>
                  </a:schemeClr>
                </a:solidFill>
                <a:latin typeface="+mj-lt"/>
                <a:ea typeface="+mj-ea"/>
                <a:cs typeface="+mj-cs"/>
              </a:rPr>
            </a:br>
            <a:r>
              <a:rPr lang="en-US" sz="3200" spc="-100" dirty="0">
                <a:solidFill>
                  <a:schemeClr val="tx2">
                    <a:satMod val="200000"/>
                  </a:schemeClr>
                </a:solidFill>
                <a:latin typeface="+mj-lt"/>
                <a:ea typeface="+mj-ea"/>
                <a:cs typeface="+mj-cs"/>
              </a:rPr>
              <a:t>- Goethe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5931"/>
                                        </p:tgtEl>
                                        <p:attrNameLst>
                                          <p:attrName>style.visibility</p:attrName>
                                        </p:attrNameLst>
                                      </p:cBhvr>
                                      <p:to>
                                        <p:strVal val="visible"/>
                                      </p:to>
                                    </p:set>
                                    <p:animEffect transition="in" filter="box(in)">
                                      <p:cBhvr>
                                        <p:cTn id="7" dur="500"/>
                                        <p:tgtEl>
                                          <p:spTgt spid="17459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5932"/>
                                        </p:tgtEl>
                                        <p:attrNameLst>
                                          <p:attrName>style.visibility</p:attrName>
                                        </p:attrNameLst>
                                      </p:cBhvr>
                                      <p:to>
                                        <p:strVal val="visible"/>
                                      </p:to>
                                    </p:set>
                                    <p:animEffect transition="in" filter="fade">
                                      <p:cBhvr>
                                        <p:cTn id="10" dur="2000"/>
                                        <p:tgtEl>
                                          <p:spTgt spid="1745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931" grpId="0"/>
      <p:bldP spid="17459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512763"/>
            <a:ext cx="7772400" cy="914400"/>
          </a:xfrm>
          <a:solidFill>
            <a:schemeClr val="bg1"/>
          </a:solidFill>
          <a:ln>
            <a:solidFill>
              <a:schemeClr val="bg1"/>
            </a:solidFill>
          </a:ln>
        </p:spPr>
        <p:txBody>
          <a:bodyPr/>
          <a:lstStyle/>
          <a:p>
            <a:pPr algn="r" eaLnBrk="1" fontAlgn="auto" hangingPunct="1">
              <a:spcAft>
                <a:spcPts val="0"/>
              </a:spcAft>
              <a:defRPr/>
            </a:pPr>
            <a:r>
              <a:rPr lang="fa-IR" sz="5400" dirty="0" smtClean="0">
                <a:solidFill>
                  <a:schemeClr val="tx2">
                    <a:satMod val="200000"/>
                  </a:schemeClr>
                </a:solidFill>
                <a:cs typeface="Homa" pitchFamily="2" charset="-78"/>
              </a:rPr>
              <a:t>ارزيابي نظام هاي سلامتي</a:t>
            </a:r>
            <a:r>
              <a:rPr lang="ar-SA" sz="5400" dirty="0" smtClean="0">
                <a:solidFill>
                  <a:schemeClr val="tx2">
                    <a:satMod val="200000"/>
                  </a:schemeClr>
                </a:solidFill>
              </a:rPr>
              <a:t> </a:t>
            </a:r>
            <a:endParaRPr lang="en-US" sz="5400" dirty="0">
              <a:solidFill>
                <a:schemeClr val="tx2">
                  <a:satMod val="200000"/>
                </a:schemeClr>
              </a:solidFill>
            </a:endParaRPr>
          </a:p>
        </p:txBody>
      </p:sp>
      <p:sp>
        <p:nvSpPr>
          <p:cNvPr id="15363" name="Text Box 3"/>
          <p:cNvSpPr txBox="1">
            <a:spLocks noChangeArrowheads="1"/>
          </p:cNvSpPr>
          <p:nvPr/>
        </p:nvSpPr>
        <p:spPr bwMode="auto">
          <a:xfrm>
            <a:off x="7205663" y="3119438"/>
            <a:ext cx="723900" cy="369887"/>
          </a:xfrm>
          <a:prstGeom prst="rect">
            <a:avLst/>
          </a:prstGeom>
          <a:noFill/>
          <a:ln w="9525">
            <a:noFill/>
            <a:miter lim="800000"/>
            <a:headEnd/>
            <a:tailEnd/>
          </a:ln>
        </p:spPr>
        <p:txBody>
          <a:bodyPr wrap="none">
            <a:spAutoFit/>
          </a:bodyPr>
          <a:lstStyle/>
          <a:p>
            <a:r>
              <a:rPr lang="ar-SA" b="1">
                <a:cs typeface="Nazanin" pitchFamily="2" charset="-78"/>
              </a:rPr>
              <a:t>سلامتي</a:t>
            </a:r>
            <a:endParaRPr lang="en-US" b="1">
              <a:cs typeface="Nazanin" pitchFamily="2" charset="-78"/>
            </a:endParaRPr>
          </a:p>
        </p:txBody>
      </p:sp>
      <p:sp>
        <p:nvSpPr>
          <p:cNvPr id="15364" name="Text Box 4"/>
          <p:cNvSpPr txBox="1">
            <a:spLocks noChangeArrowheads="1"/>
          </p:cNvSpPr>
          <p:nvPr/>
        </p:nvSpPr>
        <p:spPr bwMode="auto">
          <a:xfrm>
            <a:off x="7059613" y="4076700"/>
            <a:ext cx="914400" cy="369888"/>
          </a:xfrm>
          <a:prstGeom prst="rect">
            <a:avLst/>
          </a:prstGeom>
          <a:noFill/>
          <a:ln w="9525">
            <a:noFill/>
            <a:miter lim="800000"/>
            <a:headEnd/>
            <a:tailEnd/>
          </a:ln>
        </p:spPr>
        <p:txBody>
          <a:bodyPr wrap="none">
            <a:spAutoFit/>
          </a:bodyPr>
          <a:lstStyle/>
          <a:p>
            <a:r>
              <a:rPr lang="ar-SA" b="1">
                <a:cs typeface="Nazanin" pitchFamily="2" charset="-78"/>
              </a:rPr>
              <a:t>پاسخگويي</a:t>
            </a:r>
            <a:endParaRPr lang="en-US" b="1">
              <a:cs typeface="Nazanin" pitchFamily="2" charset="-78"/>
            </a:endParaRPr>
          </a:p>
        </p:txBody>
      </p:sp>
      <p:sp>
        <p:nvSpPr>
          <p:cNvPr id="15365" name="Text Box 5"/>
          <p:cNvSpPr txBox="1">
            <a:spLocks noChangeArrowheads="1"/>
          </p:cNvSpPr>
          <p:nvPr/>
        </p:nvSpPr>
        <p:spPr bwMode="auto">
          <a:xfrm>
            <a:off x="6629400" y="5100638"/>
            <a:ext cx="1260475" cy="369887"/>
          </a:xfrm>
          <a:prstGeom prst="rect">
            <a:avLst/>
          </a:prstGeom>
          <a:noFill/>
          <a:ln w="9525">
            <a:noFill/>
            <a:miter lim="800000"/>
            <a:headEnd/>
            <a:tailEnd/>
          </a:ln>
        </p:spPr>
        <p:txBody>
          <a:bodyPr wrap="none">
            <a:spAutoFit/>
          </a:bodyPr>
          <a:lstStyle/>
          <a:p>
            <a:r>
              <a:rPr lang="ar-SA" b="1">
                <a:cs typeface="Nazanin" pitchFamily="2" charset="-78"/>
              </a:rPr>
              <a:t>تحميل بار مالي</a:t>
            </a:r>
            <a:endParaRPr lang="en-US" b="1">
              <a:cs typeface="Nazanin" pitchFamily="2" charset="-78"/>
            </a:endParaRPr>
          </a:p>
        </p:txBody>
      </p:sp>
      <p:sp>
        <p:nvSpPr>
          <p:cNvPr id="15366" name="Text Box 6"/>
          <p:cNvSpPr txBox="1">
            <a:spLocks noChangeArrowheads="1"/>
          </p:cNvSpPr>
          <p:nvPr/>
        </p:nvSpPr>
        <p:spPr bwMode="auto">
          <a:xfrm>
            <a:off x="4770438" y="2324100"/>
            <a:ext cx="733425" cy="369888"/>
          </a:xfrm>
          <a:prstGeom prst="rect">
            <a:avLst/>
          </a:prstGeom>
          <a:noFill/>
          <a:ln w="9525">
            <a:noFill/>
            <a:miter lim="800000"/>
            <a:headEnd/>
            <a:tailEnd/>
          </a:ln>
        </p:spPr>
        <p:txBody>
          <a:bodyPr wrap="none">
            <a:spAutoFit/>
          </a:bodyPr>
          <a:lstStyle/>
          <a:p>
            <a:r>
              <a:rPr lang="ar-SA" b="1">
                <a:cs typeface="Nazanin" pitchFamily="2" charset="-78"/>
              </a:rPr>
              <a:t>ميانگين</a:t>
            </a:r>
            <a:endParaRPr lang="en-US" b="1">
              <a:cs typeface="Nazanin" pitchFamily="2" charset="-78"/>
            </a:endParaRPr>
          </a:p>
        </p:txBody>
      </p:sp>
      <p:sp>
        <p:nvSpPr>
          <p:cNvPr id="15367" name="Text Box 7"/>
          <p:cNvSpPr txBox="1">
            <a:spLocks noChangeArrowheads="1"/>
          </p:cNvSpPr>
          <p:nvPr/>
        </p:nvSpPr>
        <p:spPr bwMode="auto">
          <a:xfrm>
            <a:off x="2187575" y="2324100"/>
            <a:ext cx="566738" cy="369888"/>
          </a:xfrm>
          <a:prstGeom prst="rect">
            <a:avLst/>
          </a:prstGeom>
          <a:noFill/>
          <a:ln w="9525">
            <a:noFill/>
            <a:miter lim="800000"/>
            <a:headEnd/>
            <a:tailEnd/>
          </a:ln>
        </p:spPr>
        <p:txBody>
          <a:bodyPr wrap="none">
            <a:spAutoFit/>
          </a:bodyPr>
          <a:lstStyle/>
          <a:p>
            <a:r>
              <a:rPr lang="ar-SA" b="1">
                <a:cs typeface="Nazanin" pitchFamily="2" charset="-78"/>
              </a:rPr>
              <a:t>توزيع</a:t>
            </a:r>
            <a:endParaRPr lang="en-US" b="1">
              <a:cs typeface="Nazanin" pitchFamily="2" charset="-78"/>
            </a:endParaRPr>
          </a:p>
        </p:txBody>
      </p:sp>
      <p:sp>
        <p:nvSpPr>
          <p:cNvPr id="15368" name="Line 8"/>
          <p:cNvSpPr>
            <a:spLocks noChangeShapeType="1"/>
          </p:cNvSpPr>
          <p:nvPr/>
        </p:nvSpPr>
        <p:spPr bwMode="auto">
          <a:xfrm>
            <a:off x="1295400" y="3810000"/>
            <a:ext cx="7010400" cy="0"/>
          </a:xfrm>
          <a:prstGeom prst="line">
            <a:avLst/>
          </a:prstGeom>
          <a:noFill/>
          <a:ln w="9525">
            <a:solidFill>
              <a:srgbClr val="FF6600"/>
            </a:solidFill>
            <a:round/>
            <a:headEnd/>
            <a:tailEnd/>
          </a:ln>
        </p:spPr>
        <p:txBody>
          <a:bodyPr/>
          <a:lstStyle/>
          <a:p>
            <a:endParaRPr lang="en-US"/>
          </a:p>
        </p:txBody>
      </p:sp>
      <p:sp>
        <p:nvSpPr>
          <p:cNvPr id="15369" name="Line 9"/>
          <p:cNvSpPr>
            <a:spLocks noChangeShapeType="1"/>
          </p:cNvSpPr>
          <p:nvPr/>
        </p:nvSpPr>
        <p:spPr bwMode="auto">
          <a:xfrm>
            <a:off x="1295400" y="4800600"/>
            <a:ext cx="7010400" cy="0"/>
          </a:xfrm>
          <a:prstGeom prst="line">
            <a:avLst/>
          </a:prstGeom>
          <a:noFill/>
          <a:ln w="9525">
            <a:solidFill>
              <a:srgbClr val="FF6600"/>
            </a:solidFill>
            <a:round/>
            <a:headEnd/>
            <a:tailEnd/>
          </a:ln>
        </p:spPr>
        <p:txBody>
          <a:bodyPr/>
          <a:lstStyle/>
          <a:p>
            <a:endParaRPr lang="en-US"/>
          </a:p>
        </p:txBody>
      </p:sp>
      <p:sp>
        <p:nvSpPr>
          <p:cNvPr id="15370" name="Line 10"/>
          <p:cNvSpPr>
            <a:spLocks noChangeShapeType="1"/>
          </p:cNvSpPr>
          <p:nvPr/>
        </p:nvSpPr>
        <p:spPr bwMode="auto">
          <a:xfrm>
            <a:off x="1295400" y="2895600"/>
            <a:ext cx="7010400" cy="0"/>
          </a:xfrm>
          <a:prstGeom prst="line">
            <a:avLst/>
          </a:prstGeom>
          <a:noFill/>
          <a:ln w="9525">
            <a:solidFill>
              <a:srgbClr val="FF6600"/>
            </a:solidFill>
            <a:round/>
            <a:headEnd/>
            <a:tailEnd/>
          </a:ln>
        </p:spPr>
        <p:txBody>
          <a:bodyPr/>
          <a:lstStyle/>
          <a:p>
            <a:endParaRPr lang="en-US"/>
          </a:p>
        </p:txBody>
      </p:sp>
      <p:sp>
        <p:nvSpPr>
          <p:cNvPr id="15371" name="Line 11"/>
          <p:cNvSpPr>
            <a:spLocks noChangeShapeType="1"/>
          </p:cNvSpPr>
          <p:nvPr/>
        </p:nvSpPr>
        <p:spPr bwMode="auto">
          <a:xfrm>
            <a:off x="1295400" y="5867400"/>
            <a:ext cx="7010400" cy="0"/>
          </a:xfrm>
          <a:prstGeom prst="line">
            <a:avLst/>
          </a:prstGeom>
          <a:noFill/>
          <a:ln w="9525">
            <a:solidFill>
              <a:srgbClr val="FF6600"/>
            </a:solidFill>
            <a:round/>
            <a:headEnd/>
            <a:tailEnd/>
          </a:ln>
        </p:spPr>
        <p:txBody>
          <a:bodyPr/>
          <a:lstStyle/>
          <a:p>
            <a:endParaRPr lang="en-US"/>
          </a:p>
        </p:txBody>
      </p:sp>
      <p:sp>
        <p:nvSpPr>
          <p:cNvPr id="15372" name="Line 12"/>
          <p:cNvSpPr>
            <a:spLocks noChangeShapeType="1"/>
          </p:cNvSpPr>
          <p:nvPr/>
        </p:nvSpPr>
        <p:spPr bwMode="auto">
          <a:xfrm>
            <a:off x="1295400" y="2133600"/>
            <a:ext cx="7010400" cy="0"/>
          </a:xfrm>
          <a:prstGeom prst="line">
            <a:avLst/>
          </a:prstGeom>
          <a:noFill/>
          <a:ln w="9525">
            <a:solidFill>
              <a:srgbClr val="FF6600"/>
            </a:solidFill>
            <a:round/>
            <a:headEnd/>
            <a:tailEnd/>
          </a:ln>
        </p:spPr>
        <p:txBody>
          <a:bodyPr/>
          <a:lstStyle/>
          <a:p>
            <a:endParaRPr lang="en-US"/>
          </a:p>
        </p:txBody>
      </p:sp>
      <p:sp>
        <p:nvSpPr>
          <p:cNvPr id="15373" name="Line 13"/>
          <p:cNvSpPr>
            <a:spLocks noChangeShapeType="1"/>
          </p:cNvSpPr>
          <p:nvPr/>
        </p:nvSpPr>
        <p:spPr bwMode="auto">
          <a:xfrm>
            <a:off x="1295400" y="2133600"/>
            <a:ext cx="0" cy="3733800"/>
          </a:xfrm>
          <a:prstGeom prst="line">
            <a:avLst/>
          </a:prstGeom>
          <a:noFill/>
          <a:ln w="9525">
            <a:solidFill>
              <a:srgbClr val="FF6600"/>
            </a:solidFill>
            <a:round/>
            <a:headEnd/>
            <a:tailEnd/>
          </a:ln>
        </p:spPr>
        <p:txBody>
          <a:bodyPr/>
          <a:lstStyle/>
          <a:p>
            <a:endParaRPr lang="en-US"/>
          </a:p>
        </p:txBody>
      </p:sp>
      <p:sp>
        <p:nvSpPr>
          <p:cNvPr id="15374" name="Line 14"/>
          <p:cNvSpPr>
            <a:spLocks noChangeShapeType="1"/>
          </p:cNvSpPr>
          <p:nvPr/>
        </p:nvSpPr>
        <p:spPr bwMode="auto">
          <a:xfrm>
            <a:off x="3886200" y="2133600"/>
            <a:ext cx="0" cy="3733800"/>
          </a:xfrm>
          <a:prstGeom prst="line">
            <a:avLst/>
          </a:prstGeom>
          <a:noFill/>
          <a:ln w="9525">
            <a:solidFill>
              <a:srgbClr val="FF6600"/>
            </a:solidFill>
            <a:round/>
            <a:headEnd/>
            <a:tailEnd/>
          </a:ln>
        </p:spPr>
        <p:txBody>
          <a:bodyPr/>
          <a:lstStyle/>
          <a:p>
            <a:endParaRPr lang="en-US"/>
          </a:p>
        </p:txBody>
      </p:sp>
      <p:sp>
        <p:nvSpPr>
          <p:cNvPr id="15375" name="Line 15"/>
          <p:cNvSpPr>
            <a:spLocks noChangeShapeType="1"/>
          </p:cNvSpPr>
          <p:nvPr/>
        </p:nvSpPr>
        <p:spPr bwMode="auto">
          <a:xfrm>
            <a:off x="6629400" y="2133600"/>
            <a:ext cx="0" cy="3733800"/>
          </a:xfrm>
          <a:prstGeom prst="line">
            <a:avLst/>
          </a:prstGeom>
          <a:noFill/>
          <a:ln w="9525">
            <a:solidFill>
              <a:srgbClr val="FF6600"/>
            </a:solidFill>
            <a:round/>
            <a:headEnd/>
            <a:tailEnd/>
          </a:ln>
        </p:spPr>
        <p:txBody>
          <a:bodyPr/>
          <a:lstStyle/>
          <a:p>
            <a:endParaRPr lang="en-US"/>
          </a:p>
        </p:txBody>
      </p:sp>
      <p:sp>
        <p:nvSpPr>
          <p:cNvPr id="15376" name="Line 16"/>
          <p:cNvSpPr>
            <a:spLocks noChangeShapeType="1"/>
          </p:cNvSpPr>
          <p:nvPr/>
        </p:nvSpPr>
        <p:spPr bwMode="auto">
          <a:xfrm>
            <a:off x="8305800" y="2133600"/>
            <a:ext cx="0" cy="3733800"/>
          </a:xfrm>
          <a:prstGeom prst="line">
            <a:avLst/>
          </a:prstGeom>
          <a:noFill/>
          <a:ln w="9525">
            <a:solidFill>
              <a:srgbClr val="FF6600"/>
            </a:solidFill>
            <a:round/>
            <a:headEnd/>
            <a:tailEnd/>
          </a:ln>
        </p:spPr>
        <p:txBody>
          <a:bodyPr/>
          <a:lstStyle/>
          <a:p>
            <a:endParaRPr lang="en-US"/>
          </a:p>
        </p:txBody>
      </p:sp>
      <p:sp>
        <p:nvSpPr>
          <p:cNvPr id="15377" name="Text Box 17"/>
          <p:cNvSpPr txBox="1">
            <a:spLocks noChangeArrowheads="1"/>
          </p:cNvSpPr>
          <p:nvPr/>
        </p:nvSpPr>
        <p:spPr bwMode="auto">
          <a:xfrm>
            <a:off x="3857625" y="3100388"/>
            <a:ext cx="1357313" cy="461962"/>
          </a:xfrm>
          <a:prstGeom prst="rect">
            <a:avLst/>
          </a:prstGeom>
          <a:noFill/>
          <a:ln w="9525">
            <a:noFill/>
            <a:miter lim="800000"/>
            <a:headEnd/>
            <a:tailEnd/>
          </a:ln>
        </p:spPr>
        <p:txBody>
          <a:bodyPr>
            <a:spAutoFit/>
          </a:bodyPr>
          <a:lstStyle/>
          <a:p>
            <a:pPr rtl="1"/>
            <a:r>
              <a:rPr lang="fa-IR" sz="2000">
                <a:cs typeface="B Zar" pitchFamily="2" charset="-78"/>
              </a:rPr>
              <a:t>ارمنستان 46</a:t>
            </a:r>
            <a:r>
              <a:rPr lang="fa-IR" sz="2400">
                <a:cs typeface="B Zar" pitchFamily="2" charset="-78"/>
              </a:rPr>
              <a:t> </a:t>
            </a:r>
            <a:endParaRPr lang="en-US" sz="2400" b="1"/>
          </a:p>
        </p:txBody>
      </p:sp>
      <p:sp>
        <p:nvSpPr>
          <p:cNvPr id="15378" name="Text Box 6"/>
          <p:cNvSpPr txBox="1">
            <a:spLocks noChangeArrowheads="1"/>
          </p:cNvSpPr>
          <p:nvPr/>
        </p:nvSpPr>
        <p:spPr bwMode="auto">
          <a:xfrm>
            <a:off x="4922838" y="5972175"/>
            <a:ext cx="660400" cy="369888"/>
          </a:xfrm>
          <a:prstGeom prst="rect">
            <a:avLst/>
          </a:prstGeom>
          <a:noFill/>
          <a:ln w="9525">
            <a:noFill/>
            <a:miter lim="800000"/>
            <a:headEnd/>
            <a:tailEnd/>
          </a:ln>
        </p:spPr>
        <p:txBody>
          <a:bodyPr wrap="none">
            <a:spAutoFit/>
          </a:bodyPr>
          <a:lstStyle/>
          <a:p>
            <a:r>
              <a:rPr lang="fa-IR" b="1">
                <a:cs typeface="Nazanin" pitchFamily="2" charset="-78"/>
              </a:rPr>
              <a:t>کيفيت</a:t>
            </a:r>
            <a:endParaRPr lang="en-US" b="1">
              <a:cs typeface="Nazanin" pitchFamily="2" charset="-78"/>
            </a:endParaRPr>
          </a:p>
        </p:txBody>
      </p:sp>
      <p:sp>
        <p:nvSpPr>
          <p:cNvPr id="15379" name="Text Box 7"/>
          <p:cNvSpPr txBox="1">
            <a:spLocks noChangeArrowheads="1"/>
          </p:cNvSpPr>
          <p:nvPr/>
        </p:nvSpPr>
        <p:spPr bwMode="auto">
          <a:xfrm>
            <a:off x="2214563" y="5929313"/>
            <a:ext cx="614362" cy="369887"/>
          </a:xfrm>
          <a:prstGeom prst="rect">
            <a:avLst/>
          </a:prstGeom>
          <a:noFill/>
          <a:ln w="9525">
            <a:noFill/>
            <a:miter lim="800000"/>
            <a:headEnd/>
            <a:tailEnd/>
          </a:ln>
        </p:spPr>
        <p:txBody>
          <a:bodyPr wrap="none">
            <a:spAutoFit/>
          </a:bodyPr>
          <a:lstStyle/>
          <a:p>
            <a:r>
              <a:rPr lang="fa-IR" b="1">
                <a:cs typeface="Nazanin" pitchFamily="2" charset="-78"/>
              </a:rPr>
              <a:t>برابري</a:t>
            </a:r>
            <a:endParaRPr lang="en-US" b="1">
              <a:cs typeface="Nazanin" pitchFamily="2" charset="-78"/>
            </a:endParaRPr>
          </a:p>
        </p:txBody>
      </p:sp>
      <p:sp>
        <p:nvSpPr>
          <p:cNvPr id="15380" name="Text Box 17"/>
          <p:cNvSpPr txBox="1">
            <a:spLocks noChangeArrowheads="1"/>
          </p:cNvSpPr>
          <p:nvPr/>
        </p:nvSpPr>
        <p:spPr bwMode="auto">
          <a:xfrm>
            <a:off x="2733675" y="3071813"/>
            <a:ext cx="974725" cy="461962"/>
          </a:xfrm>
          <a:prstGeom prst="rect">
            <a:avLst/>
          </a:prstGeom>
          <a:noFill/>
          <a:ln w="9525">
            <a:noFill/>
            <a:miter lim="800000"/>
            <a:headEnd/>
            <a:tailEnd/>
          </a:ln>
        </p:spPr>
        <p:txBody>
          <a:bodyPr wrap="none">
            <a:spAutoFit/>
          </a:bodyPr>
          <a:lstStyle/>
          <a:p>
            <a:r>
              <a:rPr lang="fa-IR" sz="2400">
                <a:cs typeface="B Zar" pitchFamily="2" charset="-78"/>
              </a:rPr>
              <a:t>ا</a:t>
            </a:r>
            <a:r>
              <a:rPr lang="fa-IR" sz="2000">
                <a:cs typeface="B Zar" pitchFamily="2" charset="-78"/>
              </a:rPr>
              <a:t>يران  113</a:t>
            </a:r>
            <a:endParaRPr lang="en-US" sz="2000">
              <a:cs typeface="B Zar" pitchFamily="2" charset="-78"/>
            </a:endParaRPr>
          </a:p>
        </p:txBody>
      </p:sp>
      <p:sp>
        <p:nvSpPr>
          <p:cNvPr id="15381" name="Text Box 17"/>
          <p:cNvSpPr txBox="1">
            <a:spLocks noChangeArrowheads="1"/>
          </p:cNvSpPr>
          <p:nvPr/>
        </p:nvSpPr>
        <p:spPr bwMode="auto">
          <a:xfrm>
            <a:off x="3032125" y="4038600"/>
            <a:ext cx="896938" cy="461963"/>
          </a:xfrm>
          <a:prstGeom prst="rect">
            <a:avLst/>
          </a:prstGeom>
          <a:noFill/>
          <a:ln w="9525">
            <a:noFill/>
            <a:miter lim="800000"/>
            <a:headEnd/>
            <a:tailEnd/>
          </a:ln>
        </p:spPr>
        <p:txBody>
          <a:bodyPr wrap="none">
            <a:spAutoFit/>
          </a:bodyPr>
          <a:lstStyle/>
          <a:p>
            <a:pPr rtl="1"/>
            <a:r>
              <a:rPr lang="en-US" sz="2400">
                <a:cs typeface="B Zar" pitchFamily="2" charset="-78"/>
              </a:rPr>
              <a:t> </a:t>
            </a:r>
            <a:r>
              <a:rPr lang="fa-IR" sz="2000">
                <a:cs typeface="B Zar" pitchFamily="2" charset="-78"/>
              </a:rPr>
              <a:t>ايران 93</a:t>
            </a:r>
            <a:endParaRPr lang="en-US" sz="2400">
              <a:cs typeface="B Zar" pitchFamily="2" charset="-78"/>
            </a:endParaRPr>
          </a:p>
        </p:txBody>
      </p:sp>
      <p:sp>
        <p:nvSpPr>
          <p:cNvPr id="15382" name="Text Box 17"/>
          <p:cNvSpPr txBox="1">
            <a:spLocks noChangeArrowheads="1"/>
          </p:cNvSpPr>
          <p:nvPr/>
        </p:nvSpPr>
        <p:spPr bwMode="auto">
          <a:xfrm>
            <a:off x="3000375" y="5143500"/>
            <a:ext cx="917575" cy="400050"/>
          </a:xfrm>
          <a:prstGeom prst="rect">
            <a:avLst/>
          </a:prstGeom>
          <a:noFill/>
          <a:ln w="9525">
            <a:noFill/>
            <a:miter lim="800000"/>
            <a:headEnd/>
            <a:tailEnd/>
          </a:ln>
        </p:spPr>
        <p:txBody>
          <a:bodyPr wrap="none">
            <a:spAutoFit/>
          </a:bodyPr>
          <a:lstStyle/>
          <a:p>
            <a:pPr rtl="1"/>
            <a:r>
              <a:rPr lang="fa-IR" sz="2000">
                <a:cs typeface="B Zar" pitchFamily="2" charset="-78"/>
              </a:rPr>
              <a:t>ايران 112</a:t>
            </a:r>
            <a:endParaRPr lang="en-US" sz="2000">
              <a:cs typeface="B Zar" pitchFamily="2" charset="-78"/>
            </a:endParaRPr>
          </a:p>
        </p:txBody>
      </p:sp>
      <p:sp>
        <p:nvSpPr>
          <p:cNvPr id="15383" name="Text Box 17"/>
          <p:cNvSpPr txBox="1">
            <a:spLocks noChangeArrowheads="1"/>
          </p:cNvSpPr>
          <p:nvPr/>
        </p:nvSpPr>
        <p:spPr bwMode="auto">
          <a:xfrm>
            <a:off x="4929188" y="3171825"/>
            <a:ext cx="1643062" cy="400050"/>
          </a:xfrm>
          <a:prstGeom prst="rect">
            <a:avLst/>
          </a:prstGeom>
          <a:noFill/>
          <a:ln w="9525">
            <a:noFill/>
            <a:miter lim="800000"/>
            <a:headEnd/>
            <a:tailEnd/>
          </a:ln>
        </p:spPr>
        <p:txBody>
          <a:bodyPr>
            <a:spAutoFit/>
          </a:bodyPr>
          <a:lstStyle/>
          <a:p>
            <a:pPr algn="ctr" rtl="1"/>
            <a:r>
              <a:rPr lang="fa-IR" sz="2000">
                <a:cs typeface="B Zar" pitchFamily="2" charset="-78"/>
              </a:rPr>
              <a:t>ايران 96</a:t>
            </a:r>
            <a:endParaRPr lang="en-US" sz="2000">
              <a:cs typeface="B Zar" pitchFamily="2" charset="-78"/>
            </a:endParaRPr>
          </a:p>
        </p:txBody>
      </p:sp>
      <p:sp>
        <p:nvSpPr>
          <p:cNvPr id="15384" name="Text Box 17"/>
          <p:cNvSpPr txBox="1">
            <a:spLocks noChangeArrowheads="1"/>
          </p:cNvSpPr>
          <p:nvPr/>
        </p:nvSpPr>
        <p:spPr bwMode="auto">
          <a:xfrm>
            <a:off x="4214813" y="4071938"/>
            <a:ext cx="723900" cy="400050"/>
          </a:xfrm>
          <a:prstGeom prst="rect">
            <a:avLst/>
          </a:prstGeom>
          <a:noFill/>
          <a:ln w="9525">
            <a:noFill/>
            <a:miter lim="800000"/>
            <a:headEnd/>
            <a:tailEnd/>
          </a:ln>
        </p:spPr>
        <p:txBody>
          <a:bodyPr wrap="none">
            <a:spAutoFit/>
          </a:bodyPr>
          <a:lstStyle/>
          <a:p>
            <a:pPr rtl="1"/>
            <a:r>
              <a:rPr lang="fa-IR" sz="2000">
                <a:cs typeface="B Zar" pitchFamily="2" charset="-78"/>
              </a:rPr>
              <a:t>قطر 26</a:t>
            </a:r>
            <a:endParaRPr lang="en-US" sz="2000">
              <a:cs typeface="B Zar" pitchFamily="2" charset="-78"/>
            </a:endParaRPr>
          </a:p>
        </p:txBody>
      </p:sp>
      <p:sp>
        <p:nvSpPr>
          <p:cNvPr id="15385" name="Text Box 17"/>
          <p:cNvSpPr txBox="1">
            <a:spLocks noChangeArrowheads="1"/>
          </p:cNvSpPr>
          <p:nvPr/>
        </p:nvSpPr>
        <p:spPr bwMode="auto">
          <a:xfrm>
            <a:off x="1428750" y="3071813"/>
            <a:ext cx="935038" cy="400050"/>
          </a:xfrm>
          <a:prstGeom prst="rect">
            <a:avLst/>
          </a:prstGeom>
          <a:noFill/>
          <a:ln w="9525">
            <a:noFill/>
            <a:miter lim="800000"/>
            <a:headEnd/>
            <a:tailEnd/>
          </a:ln>
        </p:spPr>
        <p:txBody>
          <a:bodyPr wrap="none">
            <a:spAutoFit/>
          </a:bodyPr>
          <a:lstStyle/>
          <a:p>
            <a:r>
              <a:rPr lang="fa-IR" sz="2000">
                <a:cs typeface="B Zar" pitchFamily="2" charset="-78"/>
              </a:rPr>
              <a:t>کويت 50</a:t>
            </a:r>
            <a:endParaRPr lang="en-US" sz="2000">
              <a:cs typeface="B Zar" pitchFamily="2" charset="-78"/>
            </a:endParaRPr>
          </a:p>
        </p:txBody>
      </p:sp>
      <p:sp>
        <p:nvSpPr>
          <p:cNvPr id="15386" name="Text Box 17"/>
          <p:cNvSpPr txBox="1">
            <a:spLocks noChangeArrowheads="1"/>
          </p:cNvSpPr>
          <p:nvPr/>
        </p:nvSpPr>
        <p:spPr bwMode="auto">
          <a:xfrm>
            <a:off x="1214438" y="4071938"/>
            <a:ext cx="1816100" cy="400050"/>
          </a:xfrm>
          <a:prstGeom prst="rect">
            <a:avLst/>
          </a:prstGeom>
          <a:noFill/>
          <a:ln w="9525">
            <a:noFill/>
            <a:miter lim="800000"/>
            <a:headEnd/>
            <a:tailEnd/>
          </a:ln>
        </p:spPr>
        <p:txBody>
          <a:bodyPr wrap="none">
            <a:spAutoFit/>
          </a:bodyPr>
          <a:lstStyle/>
          <a:p>
            <a:pPr rtl="1"/>
            <a:r>
              <a:rPr lang="fa-IR" sz="2000">
                <a:cs typeface="B Zar" pitchFamily="2" charset="-78"/>
              </a:rPr>
              <a:t>امارات متحده عربي 1</a:t>
            </a:r>
            <a:endParaRPr lang="en-US" sz="2000">
              <a:cs typeface="B Zar" pitchFamily="2" charset="-78"/>
            </a:endParaRPr>
          </a:p>
        </p:txBody>
      </p:sp>
      <p:sp>
        <p:nvSpPr>
          <p:cNvPr id="15387" name="Rectangle 27"/>
          <p:cNvSpPr>
            <a:spLocks noChangeArrowheads="1"/>
          </p:cNvSpPr>
          <p:nvPr/>
        </p:nvSpPr>
        <p:spPr bwMode="auto">
          <a:xfrm>
            <a:off x="5357813" y="4143375"/>
            <a:ext cx="917575" cy="400050"/>
          </a:xfrm>
          <a:prstGeom prst="rect">
            <a:avLst/>
          </a:prstGeom>
          <a:noFill/>
          <a:ln w="9525">
            <a:noFill/>
            <a:miter lim="800000"/>
            <a:headEnd/>
            <a:tailEnd/>
          </a:ln>
        </p:spPr>
        <p:txBody>
          <a:bodyPr wrap="none">
            <a:spAutoFit/>
          </a:bodyPr>
          <a:lstStyle/>
          <a:p>
            <a:r>
              <a:rPr lang="fa-IR" sz="2000">
                <a:cs typeface="B Zar" pitchFamily="2" charset="-78"/>
              </a:rPr>
              <a:t>ايران 100</a:t>
            </a:r>
          </a:p>
        </p:txBody>
      </p:sp>
      <p:sp>
        <p:nvSpPr>
          <p:cNvPr id="15388" name="Text Box 17"/>
          <p:cNvSpPr txBox="1">
            <a:spLocks noChangeArrowheads="1"/>
          </p:cNvSpPr>
          <p:nvPr/>
        </p:nvSpPr>
        <p:spPr bwMode="auto">
          <a:xfrm>
            <a:off x="1220788" y="5143500"/>
            <a:ext cx="1922462" cy="400050"/>
          </a:xfrm>
          <a:prstGeom prst="rect">
            <a:avLst/>
          </a:prstGeom>
          <a:noFill/>
          <a:ln w="9525">
            <a:noFill/>
            <a:miter lim="800000"/>
            <a:headEnd/>
            <a:tailEnd/>
          </a:ln>
        </p:spPr>
        <p:txBody>
          <a:bodyPr wrap="none">
            <a:spAutoFit/>
          </a:bodyPr>
          <a:lstStyle/>
          <a:p>
            <a:pPr rtl="1"/>
            <a:r>
              <a:rPr lang="fa-IR" sz="2000">
                <a:cs typeface="B Zar" pitchFamily="2" charset="-78"/>
              </a:rPr>
              <a:t>امارات متحده عربي 20</a:t>
            </a:r>
            <a:endParaRPr lang="en-US" sz="2000">
              <a:cs typeface="B Za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xfrm>
            <a:off x="539750" y="6237288"/>
            <a:ext cx="3052763" cy="457200"/>
          </a:xfrm>
          <a:noFill/>
          <a:ln>
            <a:miter lim="800000"/>
            <a:headEnd/>
            <a:tailEnd/>
          </a:ln>
        </p:spPr>
        <p:txBody>
          <a:bodyPr wrap="square" lIns="91440" tIns="45720" rIns="91440" bIns="45720" numCol="1" anchorCtr="0" compatLnSpc="1">
            <a:prstTxWarp prst="textNoShape">
              <a:avLst/>
            </a:prstTxWarp>
          </a:bodyPr>
          <a:lstStyle/>
          <a:p>
            <a:endParaRPr lang="fa-IR" smtClean="0">
              <a:latin typeface="Arial" charset="0"/>
              <a:cs typeface="Arial" charset="0"/>
            </a:endParaRPr>
          </a:p>
        </p:txBody>
      </p:sp>
      <p:sp>
        <p:nvSpPr>
          <p:cNvPr id="16387" name="Line 4"/>
          <p:cNvSpPr>
            <a:spLocks noChangeShapeType="1"/>
          </p:cNvSpPr>
          <p:nvPr/>
        </p:nvSpPr>
        <p:spPr bwMode="auto">
          <a:xfrm>
            <a:off x="1820863" y="1196975"/>
            <a:ext cx="0" cy="3311525"/>
          </a:xfrm>
          <a:prstGeom prst="line">
            <a:avLst/>
          </a:prstGeom>
          <a:noFill/>
          <a:ln w="12700">
            <a:solidFill>
              <a:srgbClr val="FFFF00"/>
            </a:solidFill>
            <a:round/>
            <a:headEnd/>
            <a:tailEnd/>
          </a:ln>
        </p:spPr>
        <p:txBody>
          <a:bodyPr wrap="none" anchor="ctr"/>
          <a:lstStyle/>
          <a:p>
            <a:endParaRPr lang="en-US"/>
          </a:p>
        </p:txBody>
      </p:sp>
      <p:sp>
        <p:nvSpPr>
          <p:cNvPr id="16388" name="Line 5"/>
          <p:cNvSpPr>
            <a:spLocks noChangeShapeType="1"/>
          </p:cNvSpPr>
          <p:nvPr/>
        </p:nvSpPr>
        <p:spPr bwMode="auto">
          <a:xfrm>
            <a:off x="1563688" y="4221163"/>
            <a:ext cx="5759450" cy="0"/>
          </a:xfrm>
          <a:prstGeom prst="line">
            <a:avLst/>
          </a:prstGeom>
          <a:noFill/>
          <a:ln w="12700">
            <a:solidFill>
              <a:srgbClr val="FFFF00"/>
            </a:solidFill>
            <a:round/>
            <a:headEnd/>
            <a:tailEnd/>
          </a:ln>
        </p:spPr>
        <p:txBody>
          <a:bodyPr wrap="none" anchor="ctr"/>
          <a:lstStyle/>
          <a:p>
            <a:endParaRPr lang="en-US"/>
          </a:p>
        </p:txBody>
      </p:sp>
      <p:sp>
        <p:nvSpPr>
          <p:cNvPr id="16389" name="Line 6"/>
          <p:cNvSpPr>
            <a:spLocks noChangeShapeType="1"/>
          </p:cNvSpPr>
          <p:nvPr/>
        </p:nvSpPr>
        <p:spPr bwMode="auto">
          <a:xfrm>
            <a:off x="2524125" y="2133600"/>
            <a:ext cx="3903663" cy="1295400"/>
          </a:xfrm>
          <a:prstGeom prst="line">
            <a:avLst/>
          </a:prstGeom>
          <a:noFill/>
          <a:ln w="12700">
            <a:solidFill>
              <a:srgbClr val="FFFF00"/>
            </a:solidFill>
            <a:round/>
            <a:headEnd/>
            <a:tailEnd/>
          </a:ln>
        </p:spPr>
        <p:txBody>
          <a:bodyPr wrap="none" anchor="ctr"/>
          <a:lstStyle/>
          <a:p>
            <a:endParaRPr lang="en-US"/>
          </a:p>
        </p:txBody>
      </p:sp>
      <p:sp>
        <p:nvSpPr>
          <p:cNvPr id="16390" name="Text Box 7"/>
          <p:cNvSpPr txBox="1">
            <a:spLocks noChangeArrowheads="1"/>
          </p:cNvSpPr>
          <p:nvPr/>
        </p:nvSpPr>
        <p:spPr bwMode="auto">
          <a:xfrm>
            <a:off x="6492875" y="4437063"/>
            <a:ext cx="896938" cy="461962"/>
          </a:xfrm>
          <a:prstGeom prst="rect">
            <a:avLst/>
          </a:prstGeom>
          <a:noFill/>
          <a:ln w="12700">
            <a:noFill/>
            <a:miter lim="800000"/>
            <a:headEnd/>
            <a:tailEnd/>
          </a:ln>
        </p:spPr>
        <p:txBody>
          <a:bodyPr wrap="none">
            <a:spAutoFit/>
          </a:bodyPr>
          <a:lstStyle/>
          <a:p>
            <a:r>
              <a:rPr lang="en-GB" sz="2400" b="1"/>
              <a:t>Time</a:t>
            </a:r>
            <a:endParaRPr lang="en-US" sz="2400" b="1"/>
          </a:p>
        </p:txBody>
      </p:sp>
      <p:sp>
        <p:nvSpPr>
          <p:cNvPr id="16391" name="Text Box 8"/>
          <p:cNvSpPr txBox="1">
            <a:spLocks noChangeArrowheads="1"/>
          </p:cNvSpPr>
          <p:nvPr/>
        </p:nvSpPr>
        <p:spPr bwMode="auto">
          <a:xfrm>
            <a:off x="427038" y="1149350"/>
            <a:ext cx="1431925" cy="430213"/>
          </a:xfrm>
          <a:prstGeom prst="rect">
            <a:avLst/>
          </a:prstGeom>
          <a:noFill/>
          <a:ln w="12700">
            <a:noFill/>
            <a:miter lim="800000"/>
            <a:headEnd/>
            <a:tailEnd/>
          </a:ln>
        </p:spPr>
        <p:txBody>
          <a:bodyPr wrap="none">
            <a:spAutoFit/>
          </a:bodyPr>
          <a:lstStyle/>
          <a:p>
            <a:r>
              <a:rPr lang="en-GB" sz="2200">
                <a:latin typeface="Comic Sans MS" pitchFamily="66" charset="0"/>
              </a:rPr>
              <a:t>Mortality</a:t>
            </a:r>
            <a:endParaRPr lang="en-US" sz="220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bwMode="auto">
          <a:xfrm>
            <a:off x="539750" y="6237288"/>
            <a:ext cx="3052763" cy="457200"/>
          </a:xfrm>
          <a:noFill/>
          <a:ln>
            <a:miter lim="800000"/>
            <a:headEnd/>
            <a:tailEnd/>
          </a:ln>
        </p:spPr>
        <p:txBody>
          <a:bodyPr wrap="square" lIns="91440" tIns="45720" rIns="91440" bIns="45720" numCol="1" anchorCtr="0" compatLnSpc="1">
            <a:prstTxWarp prst="textNoShape">
              <a:avLst/>
            </a:prstTxWarp>
          </a:bodyPr>
          <a:lstStyle/>
          <a:p>
            <a:endParaRPr lang="fa-IR" smtClean="0">
              <a:latin typeface="Arial" charset="0"/>
              <a:cs typeface="Arial" charset="0"/>
            </a:endParaRPr>
          </a:p>
        </p:txBody>
      </p:sp>
      <p:sp>
        <p:nvSpPr>
          <p:cNvPr id="17411" name="Line 2"/>
          <p:cNvSpPr>
            <a:spLocks noChangeShapeType="1"/>
          </p:cNvSpPr>
          <p:nvPr/>
        </p:nvSpPr>
        <p:spPr bwMode="auto">
          <a:xfrm>
            <a:off x="1820863" y="1196975"/>
            <a:ext cx="0" cy="3311525"/>
          </a:xfrm>
          <a:prstGeom prst="line">
            <a:avLst/>
          </a:prstGeom>
          <a:noFill/>
          <a:ln w="12700">
            <a:solidFill>
              <a:srgbClr val="FFFF00"/>
            </a:solidFill>
            <a:round/>
            <a:headEnd/>
            <a:tailEnd/>
          </a:ln>
        </p:spPr>
        <p:txBody>
          <a:bodyPr wrap="none" anchor="ctr"/>
          <a:lstStyle/>
          <a:p>
            <a:endParaRPr lang="en-US"/>
          </a:p>
        </p:txBody>
      </p:sp>
      <p:sp>
        <p:nvSpPr>
          <p:cNvPr id="17412" name="Line 3"/>
          <p:cNvSpPr>
            <a:spLocks noChangeShapeType="1"/>
          </p:cNvSpPr>
          <p:nvPr/>
        </p:nvSpPr>
        <p:spPr bwMode="auto">
          <a:xfrm>
            <a:off x="1563688" y="4221163"/>
            <a:ext cx="5759450" cy="0"/>
          </a:xfrm>
          <a:prstGeom prst="line">
            <a:avLst/>
          </a:prstGeom>
          <a:noFill/>
          <a:ln w="12700">
            <a:solidFill>
              <a:srgbClr val="FFFF00"/>
            </a:solidFill>
            <a:round/>
            <a:headEnd/>
            <a:tailEnd/>
          </a:ln>
        </p:spPr>
        <p:txBody>
          <a:bodyPr wrap="none" anchor="ctr"/>
          <a:lstStyle/>
          <a:p>
            <a:endParaRPr lang="en-US"/>
          </a:p>
        </p:txBody>
      </p:sp>
      <p:sp>
        <p:nvSpPr>
          <p:cNvPr id="17413" name="Line 4"/>
          <p:cNvSpPr>
            <a:spLocks noChangeShapeType="1"/>
          </p:cNvSpPr>
          <p:nvPr/>
        </p:nvSpPr>
        <p:spPr bwMode="auto">
          <a:xfrm>
            <a:off x="2524125" y="2060575"/>
            <a:ext cx="4032250" cy="720725"/>
          </a:xfrm>
          <a:prstGeom prst="line">
            <a:avLst/>
          </a:prstGeom>
          <a:noFill/>
          <a:ln w="12700">
            <a:solidFill>
              <a:srgbClr val="FFFF00"/>
            </a:solidFill>
            <a:prstDash val="sysDot"/>
            <a:round/>
            <a:headEnd/>
            <a:tailEnd/>
          </a:ln>
        </p:spPr>
        <p:txBody>
          <a:bodyPr wrap="none" anchor="ctr"/>
          <a:lstStyle/>
          <a:p>
            <a:endParaRPr lang="en-US"/>
          </a:p>
        </p:txBody>
      </p:sp>
      <p:sp>
        <p:nvSpPr>
          <p:cNvPr id="17414" name="Line 7"/>
          <p:cNvSpPr>
            <a:spLocks noChangeShapeType="1"/>
          </p:cNvSpPr>
          <p:nvPr/>
        </p:nvSpPr>
        <p:spPr bwMode="auto">
          <a:xfrm>
            <a:off x="2524125" y="2276475"/>
            <a:ext cx="3903663" cy="1728788"/>
          </a:xfrm>
          <a:prstGeom prst="line">
            <a:avLst/>
          </a:prstGeom>
          <a:noFill/>
          <a:ln w="12700">
            <a:solidFill>
              <a:srgbClr val="FFFF00"/>
            </a:solidFill>
            <a:prstDash val="lgDash"/>
            <a:round/>
            <a:headEnd/>
            <a:tailEnd/>
          </a:ln>
        </p:spPr>
        <p:txBody>
          <a:bodyPr wrap="none" anchor="ctr"/>
          <a:lstStyle/>
          <a:p>
            <a:endParaRPr lang="en-US"/>
          </a:p>
        </p:txBody>
      </p:sp>
      <p:sp>
        <p:nvSpPr>
          <p:cNvPr id="17415" name="Line 8"/>
          <p:cNvSpPr>
            <a:spLocks noChangeShapeType="1"/>
          </p:cNvSpPr>
          <p:nvPr/>
        </p:nvSpPr>
        <p:spPr bwMode="auto">
          <a:xfrm>
            <a:off x="6235700" y="2852738"/>
            <a:ext cx="0" cy="865187"/>
          </a:xfrm>
          <a:prstGeom prst="line">
            <a:avLst/>
          </a:prstGeom>
          <a:noFill/>
          <a:ln w="12700">
            <a:solidFill>
              <a:srgbClr val="FFCC00"/>
            </a:solidFill>
            <a:round/>
            <a:headEnd type="triangle" w="med" len="med"/>
            <a:tailEnd type="triangle" w="med" len="med"/>
          </a:ln>
        </p:spPr>
        <p:txBody>
          <a:bodyPr wrap="none" anchor="ctr"/>
          <a:lstStyle/>
          <a:p>
            <a:endParaRPr lang="en-US"/>
          </a:p>
        </p:txBody>
      </p:sp>
      <p:sp>
        <p:nvSpPr>
          <p:cNvPr id="17416" name="Line 9"/>
          <p:cNvSpPr>
            <a:spLocks noChangeShapeType="1"/>
          </p:cNvSpPr>
          <p:nvPr/>
        </p:nvSpPr>
        <p:spPr bwMode="auto">
          <a:xfrm>
            <a:off x="3163888" y="2205038"/>
            <a:ext cx="0" cy="288925"/>
          </a:xfrm>
          <a:prstGeom prst="line">
            <a:avLst/>
          </a:prstGeom>
          <a:noFill/>
          <a:ln w="12700">
            <a:solidFill>
              <a:srgbClr val="FFCC00"/>
            </a:solidFill>
            <a:round/>
            <a:headEnd type="triangle" w="med" len="med"/>
            <a:tailEnd type="triangle" w="med" len="med"/>
          </a:ln>
        </p:spPr>
        <p:txBody>
          <a:bodyPr wrap="none" anchor="ctr"/>
          <a:lstStyle/>
          <a:p>
            <a:endParaRPr lang="en-US"/>
          </a:p>
        </p:txBody>
      </p:sp>
      <p:sp>
        <p:nvSpPr>
          <p:cNvPr id="17417" name="Line 10"/>
          <p:cNvSpPr>
            <a:spLocks noChangeShapeType="1"/>
          </p:cNvSpPr>
          <p:nvPr/>
        </p:nvSpPr>
        <p:spPr bwMode="auto">
          <a:xfrm>
            <a:off x="3867150" y="1484313"/>
            <a:ext cx="704850" cy="0"/>
          </a:xfrm>
          <a:prstGeom prst="line">
            <a:avLst/>
          </a:prstGeom>
          <a:noFill/>
          <a:ln w="12700">
            <a:solidFill>
              <a:srgbClr val="FFFF00"/>
            </a:solidFill>
            <a:prstDash val="sysDot"/>
            <a:round/>
            <a:headEnd/>
            <a:tailEnd/>
          </a:ln>
        </p:spPr>
        <p:txBody>
          <a:bodyPr wrap="none" anchor="ctr"/>
          <a:lstStyle/>
          <a:p>
            <a:endParaRPr lang="en-US"/>
          </a:p>
        </p:txBody>
      </p:sp>
      <p:sp>
        <p:nvSpPr>
          <p:cNvPr id="17418" name="Line 11"/>
          <p:cNvSpPr>
            <a:spLocks noChangeShapeType="1"/>
          </p:cNvSpPr>
          <p:nvPr/>
        </p:nvSpPr>
        <p:spPr bwMode="auto">
          <a:xfrm>
            <a:off x="3867150" y="1844675"/>
            <a:ext cx="704850" cy="0"/>
          </a:xfrm>
          <a:prstGeom prst="line">
            <a:avLst/>
          </a:prstGeom>
          <a:noFill/>
          <a:ln w="12700">
            <a:solidFill>
              <a:srgbClr val="FFFF00"/>
            </a:solidFill>
            <a:prstDash val="lgDash"/>
            <a:round/>
            <a:headEnd/>
            <a:tailEnd/>
          </a:ln>
        </p:spPr>
        <p:txBody>
          <a:bodyPr wrap="none" anchor="ctr"/>
          <a:lstStyle/>
          <a:p>
            <a:endParaRPr lang="en-US"/>
          </a:p>
        </p:txBody>
      </p:sp>
      <p:sp>
        <p:nvSpPr>
          <p:cNvPr id="17419" name="Text Box 12"/>
          <p:cNvSpPr txBox="1">
            <a:spLocks noChangeArrowheads="1"/>
          </p:cNvSpPr>
          <p:nvPr/>
        </p:nvSpPr>
        <p:spPr bwMode="auto">
          <a:xfrm>
            <a:off x="4875213" y="1603375"/>
            <a:ext cx="1212850" cy="461963"/>
          </a:xfrm>
          <a:prstGeom prst="rect">
            <a:avLst/>
          </a:prstGeom>
          <a:noFill/>
          <a:ln w="12700">
            <a:noFill/>
            <a:miter lim="800000"/>
            <a:headEnd/>
            <a:tailEnd/>
          </a:ln>
        </p:spPr>
        <p:txBody>
          <a:bodyPr wrap="none">
            <a:spAutoFit/>
          </a:bodyPr>
          <a:lstStyle/>
          <a:p>
            <a:r>
              <a:rPr lang="en-GB" sz="2400"/>
              <a:t>Richest</a:t>
            </a:r>
            <a:endParaRPr lang="en-US" sz="2400"/>
          </a:p>
        </p:txBody>
      </p:sp>
      <p:sp>
        <p:nvSpPr>
          <p:cNvPr id="17420" name="Text Box 13"/>
          <p:cNvSpPr txBox="1">
            <a:spLocks noChangeArrowheads="1"/>
          </p:cNvSpPr>
          <p:nvPr/>
        </p:nvSpPr>
        <p:spPr bwMode="auto">
          <a:xfrm>
            <a:off x="4875213" y="1196975"/>
            <a:ext cx="1246187" cy="461963"/>
          </a:xfrm>
          <a:prstGeom prst="rect">
            <a:avLst/>
          </a:prstGeom>
          <a:noFill/>
          <a:ln w="12700">
            <a:noFill/>
            <a:miter lim="800000"/>
            <a:headEnd/>
            <a:tailEnd/>
          </a:ln>
        </p:spPr>
        <p:txBody>
          <a:bodyPr wrap="none">
            <a:spAutoFit/>
          </a:bodyPr>
          <a:lstStyle/>
          <a:p>
            <a:r>
              <a:rPr lang="en-GB" sz="2400"/>
              <a:t>Poorest</a:t>
            </a:r>
            <a:endParaRPr lang="en-US" sz="2400"/>
          </a:p>
        </p:txBody>
      </p:sp>
      <p:sp>
        <p:nvSpPr>
          <p:cNvPr id="1333262" name="Text Box 14"/>
          <p:cNvSpPr txBox="1">
            <a:spLocks noChangeArrowheads="1"/>
          </p:cNvSpPr>
          <p:nvPr/>
        </p:nvSpPr>
        <p:spPr bwMode="auto">
          <a:xfrm>
            <a:off x="6748463" y="3068638"/>
            <a:ext cx="1758950" cy="369887"/>
          </a:xfrm>
          <a:prstGeom prst="rect">
            <a:avLst/>
          </a:prstGeom>
          <a:noFill/>
          <a:ln w="12700">
            <a:noFill/>
            <a:miter lim="800000"/>
            <a:headEnd/>
            <a:tailEnd/>
          </a:ln>
        </p:spPr>
        <p:txBody>
          <a:bodyPr wrap="none">
            <a:spAutoFit/>
          </a:bodyPr>
          <a:lstStyle/>
          <a:p>
            <a:r>
              <a:rPr lang="en-GB" b="1">
                <a:latin typeface="Comic Sans MS" pitchFamily="66" charset="0"/>
              </a:rPr>
              <a:t>GAP WIDENS</a:t>
            </a:r>
            <a:endParaRPr lang="en-US" b="1">
              <a:latin typeface="Comic Sans MS" pitchFamily="66" charset="0"/>
            </a:endParaRPr>
          </a:p>
        </p:txBody>
      </p:sp>
      <p:sp>
        <p:nvSpPr>
          <p:cNvPr id="17422" name="Text Box 16"/>
          <p:cNvSpPr txBox="1">
            <a:spLocks noChangeArrowheads="1"/>
          </p:cNvSpPr>
          <p:nvPr/>
        </p:nvSpPr>
        <p:spPr bwMode="auto">
          <a:xfrm>
            <a:off x="427038" y="1149350"/>
            <a:ext cx="1431925" cy="430213"/>
          </a:xfrm>
          <a:prstGeom prst="rect">
            <a:avLst/>
          </a:prstGeom>
          <a:noFill/>
          <a:ln w="12700">
            <a:noFill/>
            <a:miter lim="800000"/>
            <a:headEnd/>
            <a:tailEnd/>
          </a:ln>
        </p:spPr>
        <p:txBody>
          <a:bodyPr wrap="none">
            <a:spAutoFit/>
          </a:bodyPr>
          <a:lstStyle/>
          <a:p>
            <a:r>
              <a:rPr lang="en-GB" sz="2200">
                <a:latin typeface="Comic Sans MS" pitchFamily="66" charset="0"/>
              </a:rPr>
              <a:t>Mortality</a:t>
            </a:r>
            <a:endParaRPr lang="en-US" sz="2200">
              <a:latin typeface="Comic Sans MS" pitchFamily="66" charset="0"/>
            </a:endParaRPr>
          </a:p>
        </p:txBody>
      </p:sp>
      <p:sp>
        <p:nvSpPr>
          <p:cNvPr id="17423" name="Text Box 17"/>
          <p:cNvSpPr txBox="1">
            <a:spLocks noChangeArrowheads="1"/>
          </p:cNvSpPr>
          <p:nvPr/>
        </p:nvSpPr>
        <p:spPr bwMode="auto">
          <a:xfrm>
            <a:off x="6492875" y="4437063"/>
            <a:ext cx="896938" cy="461962"/>
          </a:xfrm>
          <a:prstGeom prst="rect">
            <a:avLst/>
          </a:prstGeom>
          <a:noFill/>
          <a:ln w="12700">
            <a:noFill/>
            <a:miter lim="800000"/>
            <a:headEnd/>
            <a:tailEnd/>
          </a:ln>
        </p:spPr>
        <p:txBody>
          <a:bodyPr wrap="none">
            <a:spAutoFit/>
          </a:bodyPr>
          <a:lstStyle/>
          <a:p>
            <a:r>
              <a:rPr lang="en-GB" sz="2400" b="1"/>
              <a:t>Time</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3262"/>
                                        </p:tgtEl>
                                        <p:attrNameLst>
                                          <p:attrName>style.visibility</p:attrName>
                                        </p:attrNameLst>
                                      </p:cBhvr>
                                      <p:to>
                                        <p:strVal val="visible"/>
                                      </p:to>
                                    </p:set>
                                    <p:animEffect transition="in" filter="box(in)">
                                      <p:cBhvr>
                                        <p:cTn id="7" dur="500"/>
                                        <p:tgtEl>
                                          <p:spTgt spid="1333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fa-IR"/>
          </a:p>
        </p:txBody>
      </p:sp>
      <p:sp>
        <p:nvSpPr>
          <p:cNvPr id="25603" name="Content Placeholder 2"/>
          <p:cNvSpPr>
            <a:spLocks noGrp="1"/>
          </p:cNvSpPr>
          <p:nvPr>
            <p:ph idx="1"/>
          </p:nvPr>
        </p:nvSpPr>
        <p:spPr/>
        <p:txBody>
          <a:bodyPr/>
          <a:lstStyle/>
          <a:p>
            <a:pPr eaLnBrk="1" hangingPunct="1"/>
            <a:endParaRPr lang="fa-IR" smtClean="0"/>
          </a:p>
        </p:txBody>
      </p:sp>
      <p:pic>
        <p:nvPicPr>
          <p:cNvPr id="25604" name="Picture 2" descr="cheshmandaz1"/>
          <p:cNvPicPr>
            <a:picLocks noChangeAspect="1" noChangeArrowheads="1"/>
          </p:cNvPicPr>
          <p:nvPr/>
        </p:nvPicPr>
        <p:blipFill>
          <a:blip r:embed="rId2" cstate="print"/>
          <a:srcRect/>
          <a:stretch>
            <a:fillRect/>
          </a:stretch>
        </p:blipFill>
        <p:spPr bwMode="auto">
          <a:xfrm>
            <a:off x="1352550" y="0"/>
            <a:ext cx="67484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2"/>
          </p:nvPr>
        </p:nvSpPr>
        <p:spPr bwMode="auto">
          <a:xfrm>
            <a:off x="3124200" y="6416675"/>
            <a:ext cx="2895600" cy="365125"/>
          </a:xfrm>
          <a:noFill/>
          <a:ln>
            <a:miter lim="800000"/>
            <a:headEnd/>
            <a:tailEnd/>
          </a:ln>
        </p:spPr>
        <p:txBody>
          <a:bodyPr wrap="square" lIns="91440" tIns="45720" rIns="91440" bIns="45720" numCol="1" anchorCtr="0" compatLnSpc="1">
            <a:prstTxWarp prst="textNoShape">
              <a:avLst/>
            </a:prstTxWarp>
          </a:bodyPr>
          <a:lstStyle/>
          <a:p>
            <a:pPr algn="ctr"/>
            <a:fld id="{C2107AEA-30D9-44FD-8695-480B5012A4DF}" type="slidenum">
              <a:rPr lang="es-ES_tradnl" smtClean="0">
                <a:latin typeface="Arial" charset="0"/>
                <a:cs typeface="Arial" charset="0"/>
              </a:rPr>
              <a:pPr algn="ctr"/>
              <a:t>7</a:t>
            </a:fld>
            <a:endParaRPr lang="es-ES_tradnl" smtClean="0">
              <a:solidFill>
                <a:schemeClr val="tx1"/>
              </a:solidFill>
              <a:latin typeface="Arial" charset="0"/>
              <a:cs typeface="Arial" charset="0"/>
            </a:endParaRPr>
          </a:p>
        </p:txBody>
      </p:sp>
      <p:pic>
        <p:nvPicPr>
          <p:cNvPr id="26627" name="Picture 2" descr="Tomografia: a tecnologia médico-hospital é setor em expansão"/>
          <p:cNvPicPr>
            <a:picLocks noChangeAspect="1" noChangeArrowheads="1"/>
          </p:cNvPicPr>
          <p:nvPr/>
        </p:nvPicPr>
        <p:blipFill>
          <a:blip r:embed="rId3" cstate="print"/>
          <a:srcRect/>
          <a:stretch>
            <a:fillRect/>
          </a:stretch>
        </p:blipFill>
        <p:spPr bwMode="auto">
          <a:xfrm>
            <a:off x="1016000" y="457200"/>
            <a:ext cx="3352800" cy="2789238"/>
          </a:xfrm>
          <a:prstGeom prst="rect">
            <a:avLst/>
          </a:prstGeom>
          <a:noFill/>
          <a:ln w="9525">
            <a:noFill/>
            <a:miter lim="800000"/>
            <a:headEnd/>
            <a:tailEnd/>
          </a:ln>
        </p:spPr>
      </p:pic>
      <p:grpSp>
        <p:nvGrpSpPr>
          <p:cNvPr id="26628" name="Group 6"/>
          <p:cNvGrpSpPr>
            <a:grpSpLocks/>
          </p:cNvGrpSpPr>
          <p:nvPr/>
        </p:nvGrpSpPr>
        <p:grpSpPr bwMode="auto">
          <a:xfrm>
            <a:off x="5214938" y="457200"/>
            <a:ext cx="2976562" cy="3505200"/>
            <a:chOff x="3699" y="624"/>
            <a:chExt cx="2109" cy="2208"/>
          </a:xfrm>
        </p:grpSpPr>
        <p:pic>
          <p:nvPicPr>
            <p:cNvPr id="26631" name="Picture 4" descr="http://ciberhabitat.gob.mx/hospital/robotica/images/dvinci.gif"/>
            <p:cNvPicPr>
              <a:picLocks noChangeAspect="1" noChangeArrowheads="1"/>
            </p:cNvPicPr>
            <p:nvPr/>
          </p:nvPicPr>
          <p:blipFill>
            <a:blip r:embed="rId4" cstate="print"/>
            <a:srcRect/>
            <a:stretch>
              <a:fillRect/>
            </a:stretch>
          </p:blipFill>
          <p:spPr bwMode="auto">
            <a:xfrm>
              <a:off x="3699" y="624"/>
              <a:ext cx="2099" cy="2208"/>
            </a:xfrm>
            <a:prstGeom prst="rect">
              <a:avLst/>
            </a:prstGeom>
            <a:noFill/>
            <a:ln w="9525">
              <a:noFill/>
              <a:miter lim="800000"/>
              <a:headEnd/>
              <a:tailEnd/>
            </a:ln>
          </p:spPr>
        </p:pic>
        <p:sp>
          <p:nvSpPr>
            <p:cNvPr id="26632" name="Rectangle 5"/>
            <p:cNvSpPr>
              <a:spLocks noChangeArrowheads="1"/>
            </p:cNvSpPr>
            <p:nvPr/>
          </p:nvSpPr>
          <p:spPr bwMode="auto">
            <a:xfrm>
              <a:off x="3744" y="2688"/>
              <a:ext cx="2064" cy="144"/>
            </a:xfrm>
            <a:prstGeom prst="rect">
              <a:avLst/>
            </a:prstGeom>
            <a:solidFill>
              <a:schemeClr val="bg1"/>
            </a:solidFill>
            <a:ln w="9525">
              <a:noFill/>
              <a:miter lim="800000"/>
              <a:headEnd/>
              <a:tailEnd/>
            </a:ln>
          </p:spPr>
          <p:txBody>
            <a:bodyPr wrap="none" anchor="ctr"/>
            <a:lstStyle/>
            <a:p>
              <a:endParaRPr lang="fa-IR">
                <a:latin typeface="Book Antiqua" pitchFamily="18" charset="0"/>
              </a:endParaRPr>
            </a:p>
          </p:txBody>
        </p:sp>
      </p:grpSp>
      <p:pic>
        <p:nvPicPr>
          <p:cNvPr id="26629" name="Picture 7" descr="C:\Documents and Settings\JOAN\Escritorio\Arxius 2006\Imatges scanner\Temes mèdics\Fotos HUB\Fotos HUB\Més fotos\RAD angioradiologia 7.jpg"/>
          <p:cNvPicPr>
            <a:picLocks noChangeAspect="1" noChangeArrowheads="1"/>
          </p:cNvPicPr>
          <p:nvPr/>
        </p:nvPicPr>
        <p:blipFill>
          <a:blip r:embed="rId5" cstate="print"/>
          <a:srcRect/>
          <a:stretch>
            <a:fillRect/>
          </a:stretch>
        </p:blipFill>
        <p:spPr bwMode="auto">
          <a:xfrm>
            <a:off x="406400" y="3505200"/>
            <a:ext cx="3725863" cy="2927350"/>
          </a:xfrm>
          <a:prstGeom prst="rect">
            <a:avLst/>
          </a:prstGeom>
          <a:noFill/>
          <a:ln w="9525">
            <a:noFill/>
            <a:miter lim="800000"/>
            <a:headEnd/>
            <a:tailEnd/>
          </a:ln>
        </p:spPr>
      </p:pic>
      <p:pic>
        <p:nvPicPr>
          <p:cNvPr id="515080" name="Picture 8" descr="C:\Mis documentos\Obres csub\Epimorfosis\Perspectivas\CCEE.jpg"/>
          <p:cNvPicPr>
            <a:picLocks noChangeAspect="1" noChangeArrowheads="1"/>
          </p:cNvPicPr>
          <p:nvPr/>
        </p:nvPicPr>
        <p:blipFill>
          <a:blip r:embed="rId6" cstate="print"/>
          <a:srcRect/>
          <a:stretch>
            <a:fillRect/>
          </a:stretch>
        </p:blipFill>
        <p:spPr bwMode="auto">
          <a:xfrm>
            <a:off x="4198938" y="3886200"/>
            <a:ext cx="4673600" cy="2708275"/>
          </a:xfrm>
          <a:prstGeom prst="rect">
            <a:avLst/>
          </a:prstGeom>
          <a:noFill/>
          <a:ln w="9525">
            <a:noFill/>
            <a:miter lim="800000"/>
            <a:headEnd/>
            <a:tailEnd/>
          </a:ln>
          <a:effectLst>
            <a:outerShdw dist="152928" dir="2498012" algn="ctr" rotWithShape="0">
              <a:schemeClr val="tx2">
                <a:alpha val="50000"/>
              </a:scheme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2" cstate="print"/>
          <a:srcRect/>
          <a:stretch>
            <a:fillRect/>
          </a:stretch>
        </p:blipFill>
        <p:spPr bwMode="auto">
          <a:xfrm>
            <a:off x="823913" y="652463"/>
            <a:ext cx="7496175"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B68A0EF-22EA-45B3-97A6-A4360713F3E2}" type="slidenum">
              <a:rPr lang="en-US" smtClean="0">
                <a:latin typeface="Arial" charset="0"/>
                <a:cs typeface="Arial" charset="0"/>
              </a:rPr>
              <a:pPr/>
              <a:t>9</a:t>
            </a:fld>
            <a:endParaRPr lang="en-US" smtClean="0">
              <a:latin typeface="Arial" charset="0"/>
              <a:cs typeface="Arial" charset="0"/>
            </a:endParaRPr>
          </a:p>
        </p:txBody>
      </p:sp>
      <p:sp>
        <p:nvSpPr>
          <p:cNvPr id="10243" name="Rectangle 2"/>
          <p:cNvSpPr>
            <a:spLocks noGrp="1" noChangeArrowheads="1"/>
          </p:cNvSpPr>
          <p:nvPr>
            <p:ph type="title"/>
          </p:nvPr>
        </p:nvSpPr>
        <p:spPr/>
        <p:txBody>
          <a:bodyPr/>
          <a:lstStyle/>
          <a:p>
            <a:pPr algn="r" eaLnBrk="1" fontAlgn="auto" hangingPunct="1">
              <a:spcAft>
                <a:spcPts val="0"/>
              </a:spcAft>
              <a:defRPr/>
            </a:pPr>
            <a:r>
              <a:rPr lang="fa-IR" dirty="0" smtClean="0">
                <a:solidFill>
                  <a:schemeClr val="tx2">
                    <a:satMod val="200000"/>
                  </a:schemeClr>
                </a:solidFill>
                <a:cs typeface="Homa" pitchFamily="2" charset="-78"/>
              </a:rPr>
              <a:t>تعريف</a:t>
            </a:r>
            <a:endParaRPr lang="en-US" dirty="0" smtClean="0">
              <a:solidFill>
                <a:schemeClr val="tx2">
                  <a:satMod val="200000"/>
                </a:schemeClr>
              </a:solidFill>
              <a:cs typeface="Homa" pitchFamily="2" charset="-78"/>
            </a:endParaRPr>
          </a:p>
        </p:txBody>
      </p:sp>
      <p:sp>
        <p:nvSpPr>
          <p:cNvPr id="29700" name="Rectangle 3"/>
          <p:cNvSpPr>
            <a:spLocks noGrp="1" noChangeArrowheads="1"/>
          </p:cNvSpPr>
          <p:nvPr>
            <p:ph type="body" idx="1"/>
          </p:nvPr>
        </p:nvSpPr>
        <p:spPr/>
        <p:txBody>
          <a:bodyPr/>
          <a:lstStyle/>
          <a:p>
            <a:pPr eaLnBrk="1" hangingPunct="1"/>
            <a:r>
              <a:rPr lang="fa-IR" sz="2800" smtClean="0">
                <a:cs typeface="Zar" pitchFamily="2" charset="-78"/>
              </a:rPr>
              <a:t>بي‌عدالتي در سلامت به معناي تفاوت  در سلامت است به نحوي كه نه تنها  </a:t>
            </a:r>
            <a:r>
              <a:rPr lang="fa-IR" sz="2800" smtClean="0">
                <a:solidFill>
                  <a:srgbClr val="C00000"/>
                </a:solidFill>
                <a:cs typeface="Zar" pitchFamily="2" charset="-78"/>
              </a:rPr>
              <a:t>غير ضروري و قابل اجتناب </a:t>
            </a:r>
            <a:r>
              <a:rPr lang="fa-IR" sz="2800" smtClean="0">
                <a:cs typeface="Zar" pitchFamily="2" charset="-78"/>
              </a:rPr>
              <a:t>باشد، بلكه </a:t>
            </a:r>
            <a:r>
              <a:rPr lang="fa-IR" sz="2800" smtClean="0">
                <a:solidFill>
                  <a:srgbClr val="C00000"/>
                </a:solidFill>
                <a:cs typeface="Zar" pitchFamily="2" charset="-78"/>
              </a:rPr>
              <a:t>ناعادلانه و بي‌انصافانه </a:t>
            </a:r>
            <a:r>
              <a:rPr lang="fa-IR" sz="2800" smtClean="0">
                <a:cs typeface="Zar" pitchFamily="2" charset="-78"/>
              </a:rPr>
              <a:t>تلقي گردد.</a:t>
            </a:r>
          </a:p>
          <a:p>
            <a:pPr eaLnBrk="1" hangingPunct="1">
              <a:buFont typeface="Wingdings" pitchFamily="2" charset="2"/>
              <a:buNone/>
            </a:pPr>
            <a:r>
              <a:rPr lang="en-US" sz="2800" smtClean="0">
                <a:cs typeface="Zar" pitchFamily="2" charset="-78"/>
              </a:rPr>
              <a:t> </a:t>
            </a:r>
            <a:endParaRPr lang="fa-IR" sz="2800" smtClean="0">
              <a:cs typeface="Zar" pitchFamily="2" charset="-78"/>
            </a:endParaRPr>
          </a:p>
          <a:p>
            <a:pPr eaLnBrk="1" hangingPunct="1"/>
            <a:r>
              <a:rPr lang="fa-IR" sz="2800" smtClean="0">
                <a:cs typeface="Zar" pitchFamily="2" charset="-78"/>
              </a:rPr>
              <a:t>عدالت در سلامت به عدم وجود اختلافات سيستماتيك و قابل اجتناب در يك يا چند بعد از سلامت در جوامع مختلف جغرافيايي، اجتماعي و دموگرافيكي اطلاق مي‌گردد.</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1380</TotalTime>
  <Words>412</Words>
  <Application>Microsoft Office PowerPoint</Application>
  <PresentationFormat>On-screen Show (4:3)</PresentationFormat>
  <Paragraphs>69</Paragraphs>
  <Slides>26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Metro</vt:lpstr>
      <vt:lpstr>Microsoft Office Excel 97-2003 Worksheet</vt:lpstr>
      <vt:lpstr>بسمه تعالي</vt:lpstr>
      <vt:lpstr>World Health Report in 2000</vt:lpstr>
      <vt:lpstr>ارزيابي نظام هاي سلامتي </vt:lpstr>
      <vt:lpstr>Slide 4</vt:lpstr>
      <vt:lpstr>Slide 5</vt:lpstr>
      <vt:lpstr>Slide 6</vt:lpstr>
      <vt:lpstr>Slide 7</vt:lpstr>
      <vt:lpstr>Slide 8</vt:lpstr>
      <vt:lpstr>تعريف</vt:lpstr>
      <vt:lpstr>Slide 10</vt:lpstr>
      <vt:lpstr>فراواني نسبي زايمان در مکان مناسب به تفکيک پنجک هاي درآمدي</vt:lpstr>
      <vt:lpstr>فراواني نسبي زايمان توسط فرد آموزش ديده به تفکيک پنجک هاي درآمدي</vt:lpstr>
      <vt:lpstr>SDH commission recommendation</vt:lpstr>
      <vt:lpstr>Slide 14</vt:lpstr>
      <vt:lpstr>Slide 15</vt:lpstr>
      <vt:lpstr>Slide 16</vt:lpstr>
      <vt:lpstr>Slide 17</vt:lpstr>
      <vt:lpstr>Slide 18</vt:lpstr>
      <vt:lpstr>تامين مالي عادلانه</vt:lpstr>
      <vt:lpstr>رابطه ي بين نسبت مرگ مادري و دوري راه و عدم دسترسي</vt:lpstr>
      <vt:lpstr>رابطه ي بين نسبت مرگ مادري و ميزان توسعه ي انساني استان (HDI)</vt:lpstr>
      <vt:lpstr>Slide 22</vt:lpstr>
      <vt:lpstr>Slide 23</vt:lpstr>
      <vt:lpstr>Slide 24</vt:lpstr>
      <vt:lpstr>Slide 25</vt:lpstr>
      <vt:lpstr>“ Knowing is not enough;  we must apply.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inequity in health</dc:title>
  <dc:creator>Reza Majd</dc:creator>
  <cp:lastModifiedBy>Emamian</cp:lastModifiedBy>
  <cp:revision>59</cp:revision>
  <dcterms:created xsi:type="dcterms:W3CDTF">2007-04-10T00:32:54Z</dcterms:created>
  <dcterms:modified xsi:type="dcterms:W3CDTF">2013-10-29T06:20:27Z</dcterms:modified>
</cp:coreProperties>
</file>