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97D0FE-B9F4-48D7-B7DE-096C732D48AD}"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7D0FE-B9F4-48D7-B7DE-096C732D48AD}"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7D0FE-B9F4-48D7-B7DE-096C732D48AD}"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7D0FE-B9F4-48D7-B7DE-096C732D48AD}"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7D0FE-B9F4-48D7-B7DE-096C732D48AD}"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97D0FE-B9F4-48D7-B7DE-096C732D48AD}"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7D0FE-B9F4-48D7-B7DE-096C732D48AD}"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7D0FE-B9F4-48D7-B7DE-096C732D48AD}"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7D0FE-B9F4-48D7-B7DE-096C732D48AD}"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7D0FE-B9F4-48D7-B7DE-096C732D48AD}"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7D0FE-B9F4-48D7-B7DE-096C732D48AD}"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77224-5E72-4668-95C6-FED652C29B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7D0FE-B9F4-48D7-B7DE-096C732D48AD}" type="datetimeFigureOut">
              <a:rPr lang="en-US" smtClean="0"/>
              <a:pPr/>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77224-5E72-4668-95C6-FED652C29B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24200"/>
            <a:ext cx="7772400" cy="1470025"/>
          </a:xfrm>
        </p:spPr>
        <p:txBody>
          <a:bodyPr/>
          <a:lstStyle/>
          <a:p>
            <a:r>
              <a:rPr lang="en-US" dirty="0" smtClean="0"/>
              <a:t>Geriatric Epidemiology</a:t>
            </a:r>
            <a:endParaRPr lang="en-US" dirty="0"/>
          </a:p>
        </p:txBody>
      </p:sp>
      <p:sp>
        <p:nvSpPr>
          <p:cNvPr id="3" name="Subtitle 2"/>
          <p:cNvSpPr>
            <a:spLocks noGrp="1"/>
          </p:cNvSpPr>
          <p:nvPr>
            <p:ph type="subTitle" idx="1"/>
          </p:nvPr>
        </p:nvSpPr>
        <p:spPr>
          <a:xfrm>
            <a:off x="1447800" y="4876800"/>
            <a:ext cx="6400800" cy="838200"/>
          </a:xfrm>
        </p:spPr>
        <p:txBody>
          <a:bodyPr/>
          <a:lstStyle/>
          <a:p>
            <a:r>
              <a:rPr lang="en-US" dirty="0" smtClean="0"/>
              <a:t>By: MH Emamian, MD, MPH, PhD</a:t>
            </a:r>
            <a:endParaRPr lang="en-US" dirty="0"/>
          </a:p>
        </p:txBody>
      </p:sp>
      <p:pic>
        <p:nvPicPr>
          <p:cNvPr id="4098" name="Picture 2" descr="http://coah.jhu.edu/sebin/j/x/slide-6.jpg"/>
          <p:cNvPicPr>
            <a:picLocks noChangeAspect="1" noChangeArrowheads="1"/>
          </p:cNvPicPr>
          <p:nvPr/>
        </p:nvPicPr>
        <p:blipFill>
          <a:blip r:embed="rId2" cstate="print"/>
          <a:srcRect/>
          <a:stretch>
            <a:fillRect/>
          </a:stretch>
        </p:blipFill>
        <p:spPr bwMode="auto">
          <a:xfrm>
            <a:off x="0" y="0"/>
            <a:ext cx="9144000" cy="304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lstStyle/>
          <a:p>
            <a:r>
              <a:rPr lang="en-US" dirty="0"/>
              <a:t>Supportive, “age-friendly” environments allow older people to live fuller lives and maximize the contribution they make</a:t>
            </a:r>
          </a:p>
          <a:p>
            <a:r>
              <a:rPr lang="en-US" dirty="0"/>
              <a:t>Creating “age-friendly” physical and social environments can have a big impact on improving the active participation and independence of older people.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Healthy ageing starts with healthy </a:t>
            </a:r>
            <a:r>
              <a:rPr lang="en-US" dirty="0" smtClean="0"/>
              <a:t>behaviors </a:t>
            </a:r>
            <a:r>
              <a:rPr lang="en-US" dirty="0"/>
              <a:t>in earlier stages of life</a:t>
            </a:r>
          </a:p>
          <a:p>
            <a:r>
              <a:rPr lang="en-US" dirty="0"/>
              <a:t>These include what we eat, how physically active we are and our levels of exposure to health risks such as those caused by smoking, harmful consumption of alcohol, or exposure to toxic substances. But it is never too late to start: for example, the risk of premature death decreases by 50% if someone gives up smoking between 60 and 75 years of age.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lstStyle/>
          <a:p>
            <a:r>
              <a:rPr lang="en-US" dirty="0"/>
              <a:t>We need to reinvent our assumptions of old age</a:t>
            </a:r>
          </a:p>
          <a:p>
            <a:r>
              <a:rPr lang="en-US" dirty="0"/>
              <a:t>Society needs to break stereotypes and develop new models of ageing for the 21st century. Everyone benefits from communities, workplaces and societies that encourage active and visible participation of older people.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Autofit/>
          </a:bodyPr>
          <a:lstStyle/>
          <a:p>
            <a:r>
              <a:rPr lang="en-US" sz="3200" dirty="0"/>
              <a:t/>
            </a:r>
            <a:br>
              <a:rPr lang="en-US" sz="3200" dirty="0"/>
            </a:br>
            <a:r>
              <a:rPr lang="en-US" sz="3200" dirty="0"/>
              <a:t>the number of people aged 65 or older </a:t>
            </a:r>
            <a:r>
              <a:rPr lang="en-US" sz="3200" dirty="0" smtClean="0"/>
              <a:t>will outnumber </a:t>
            </a:r>
            <a:r>
              <a:rPr lang="en-US" sz="3200" dirty="0"/>
              <a:t>children under age 5</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762000" y="1609725"/>
            <a:ext cx="732472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proportion aged 80 or </a:t>
            </a:r>
            <a:r>
              <a:rPr lang="en-US" dirty="0" smtClean="0"/>
              <a:t>older is </a:t>
            </a:r>
            <a:r>
              <a:rPr lang="en-US" dirty="0"/>
              <a:t>rising quickly, and more people are </a:t>
            </a:r>
            <a:r>
              <a:rPr lang="en-US" dirty="0" smtClean="0"/>
              <a:t>living past 100.</a:t>
            </a:r>
          </a:p>
          <a:p>
            <a:r>
              <a:rPr lang="en-US" dirty="0"/>
              <a:t>Prevalence of dementia </a:t>
            </a:r>
            <a:r>
              <a:rPr lang="en-US" dirty="0" smtClean="0"/>
              <a:t>rises sharply </a:t>
            </a:r>
            <a:r>
              <a:rPr lang="en-US" dirty="0"/>
              <a:t>with age. An estimated 25-30 </a:t>
            </a:r>
            <a:r>
              <a:rPr lang="en-US" dirty="0" smtClean="0"/>
              <a:t>percent of </a:t>
            </a:r>
            <a:r>
              <a:rPr lang="en-US" dirty="0"/>
              <a:t>people aged 85 or older have </a:t>
            </a:r>
            <a:r>
              <a:rPr lang="en-US" dirty="0" smtClean="0"/>
              <a:t>dementia.</a:t>
            </a:r>
          </a:p>
          <a:p>
            <a:r>
              <a:rPr lang="en-US" dirty="0" smtClean="0"/>
              <a:t>The vast majority of older people—and the most rapidly aging populations—are </a:t>
            </a:r>
            <a:r>
              <a:rPr lang="en-US" dirty="0"/>
              <a:t>in less developed </a:t>
            </a:r>
            <a:r>
              <a:rPr lang="en-US" dirty="0" smtClean="0"/>
              <a:t>countries.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Between 2010 and 2050, the number of </a:t>
            </a:r>
            <a:r>
              <a:rPr lang="en-US" dirty="0" smtClean="0"/>
              <a:t>older people </a:t>
            </a:r>
            <a:r>
              <a:rPr lang="en-US" dirty="0"/>
              <a:t>in less developed countries is </a:t>
            </a:r>
            <a:r>
              <a:rPr lang="en-US" dirty="0" smtClean="0"/>
              <a:t>projected to increase </a:t>
            </a:r>
            <a:r>
              <a:rPr lang="en-US" dirty="0"/>
              <a:t>more than 250 percent, compared </a:t>
            </a:r>
            <a:r>
              <a:rPr lang="en-US" dirty="0" smtClean="0"/>
              <a:t>with a </a:t>
            </a:r>
            <a:r>
              <a:rPr lang="en-US" dirty="0"/>
              <a:t>71 percent increase in developed countries</a:t>
            </a:r>
            <a:r>
              <a:rPr lang="en-US"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1295400"/>
            <a:ext cx="860191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1328739" y="0"/>
            <a:ext cx="58088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533400" y="304800"/>
            <a:ext cx="7995921" cy="6312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94104" y="304801"/>
            <a:ext cx="884918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14801"/>
            <a:ext cx="8229600" cy="1447800"/>
          </a:xfrm>
        </p:spPr>
        <p:txBody>
          <a:bodyPr>
            <a:normAutofit/>
          </a:bodyPr>
          <a:lstStyle/>
          <a:p>
            <a:pPr algn="ctr">
              <a:buNone/>
            </a:pPr>
            <a:r>
              <a:rPr lang="en-US" sz="4400" b="1" dirty="0" smtClean="0">
                <a:solidFill>
                  <a:srgbClr val="FF0000"/>
                </a:solidFill>
              </a:rPr>
              <a:t>Facts </a:t>
            </a:r>
            <a:r>
              <a:rPr lang="en-US" sz="4400" b="1" dirty="0">
                <a:solidFill>
                  <a:srgbClr val="FF0000"/>
                </a:solidFill>
              </a:rPr>
              <a:t>on ageing and the life course</a:t>
            </a:r>
          </a:p>
          <a:p>
            <a:pPr algn="ctr"/>
            <a:endParaRPr lang="en-US" sz="4400" dirty="0">
              <a:solidFill>
                <a:srgbClr val="FF0000"/>
              </a:solidFill>
            </a:endParaRPr>
          </a:p>
        </p:txBody>
      </p:sp>
      <p:pic>
        <p:nvPicPr>
          <p:cNvPr id="2050" name="Picture 2" descr="http://coah.jhu.edu/sebin/d/g/slide-5.jpg"/>
          <p:cNvPicPr>
            <a:picLocks noChangeAspect="1" noChangeArrowheads="1"/>
          </p:cNvPicPr>
          <p:nvPr/>
        </p:nvPicPr>
        <p:blipFill>
          <a:blip r:embed="rId2" cstate="print"/>
          <a:srcRect/>
          <a:stretch>
            <a:fillRect/>
          </a:stretch>
        </p:blipFill>
        <p:spPr bwMode="auto">
          <a:xfrm>
            <a:off x="0" y="0"/>
            <a:ext cx="9144000" cy="3048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1828800" y="0"/>
            <a:ext cx="5272088" cy="6613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838201"/>
            <a:ext cx="9193161"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Facts on ageing and the life course</a:t>
            </a:r>
            <a:br>
              <a:rPr lang="en-US" b="1" dirty="0">
                <a:solidFill>
                  <a:srgbClr val="FF0000"/>
                </a:solidFill>
              </a:rPr>
            </a:br>
            <a:endParaRPr lang="en-US" dirty="0"/>
          </a:p>
        </p:txBody>
      </p:sp>
      <p:sp>
        <p:nvSpPr>
          <p:cNvPr id="3" name="Content Placeholder 2"/>
          <p:cNvSpPr>
            <a:spLocks noGrp="1"/>
          </p:cNvSpPr>
          <p:nvPr>
            <p:ph idx="1"/>
          </p:nvPr>
        </p:nvSpPr>
        <p:spPr/>
        <p:txBody>
          <a:bodyPr/>
          <a:lstStyle/>
          <a:p>
            <a:r>
              <a:rPr lang="en-US" dirty="0"/>
              <a:t>The world's population of people 60 years of age and older has doubled since 1980 and is forecast to reach 2 billion by 2050</a:t>
            </a:r>
            <a:r>
              <a:rPr lang="en-US" dirty="0" smtClean="0"/>
              <a:t>.</a:t>
            </a:r>
          </a:p>
          <a:p>
            <a:r>
              <a:rPr lang="en-US" dirty="0"/>
              <a:t>Between 2000 and 2050, the proportion of the world's population over 60 years will double from about 11% to 22%.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lstStyle/>
          <a:p>
            <a:r>
              <a:rPr lang="en-US" dirty="0"/>
              <a:t>The number of people aged 80 and older will quadruple in the period 2000 to 2050</a:t>
            </a:r>
          </a:p>
          <a:p>
            <a:r>
              <a:rPr lang="en-US" dirty="0"/>
              <a:t>By 2050 the world will have almost 400 million people aged 80 years or older. Never before have the majority of middle-aged adults had living parents.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lstStyle/>
          <a:p>
            <a:r>
              <a:rPr lang="en-US" dirty="0"/>
              <a:t>By 2050, 80% of older people will live in low- and middle-income countries</a:t>
            </a:r>
          </a:p>
          <a:p>
            <a:r>
              <a:rPr lang="en-US" dirty="0"/>
              <a:t>Chile, China and the Islamic Republic of Iran will have a greater proportion of older people than the United States of America. The number of older people in Africa will grow from 54 million to 213 million.</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lstStyle/>
          <a:p>
            <a:r>
              <a:rPr lang="en-US" dirty="0"/>
              <a:t>The main health burdens for older people are from </a:t>
            </a:r>
            <a:r>
              <a:rPr lang="en-US" dirty="0" err="1"/>
              <a:t>noncommunicable</a:t>
            </a:r>
            <a:r>
              <a:rPr lang="en-US" dirty="0"/>
              <a:t> diseases</a:t>
            </a:r>
          </a:p>
          <a:p>
            <a:r>
              <a:rPr lang="en-US" dirty="0"/>
              <a:t>Already, even in the poorest countries the biggest killers are heart disease, stroke and chronic lung disease, while the greatest causes of disability are visual impairment, dementia, hearing loss and osteoarthritis.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a:t>Older people in low- and middle-income countries carry a greater disease burden than those in the rich world</a:t>
            </a:r>
          </a:p>
          <a:p>
            <a:r>
              <a:rPr lang="en-US" dirty="0"/>
              <a:t>Older people in low- and middle-income countries have around three times the number of years lost to premature death from heart disease, stroke, and chronic lung disease. They also have much higher rates of visual impairment and hearing loss. Many of these problems can be easily and cheaply prevented.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need for long-term care is rising</a:t>
            </a:r>
          </a:p>
          <a:p>
            <a:r>
              <a:rPr lang="en-US" dirty="0"/>
              <a:t>The number of older people who are no longer able to look after themselves in developing countries is forecast to quadruple by 2050. Many of the very old lose their ability to live independently because of limited mobility, frailty or other physical or mental health problems. Many require long-term care, including home-based nursing, community, residential and hospital-based care.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Facts on ageing and the life course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Effective, community-level primary health care for older people is crucial</a:t>
            </a:r>
          </a:p>
          <a:p>
            <a:r>
              <a:rPr lang="en-US" dirty="0"/>
              <a:t>Good care is important for promoting older people's health, preventing disease and managing chronic illnesses. Most training for health professionals does not include instruction about specific care for older people. However, health workers will increasingly spend more of their time caring for this section of the population. </a:t>
            </a:r>
            <a:r>
              <a:rPr lang="en-US" dirty="0">
                <a:solidFill>
                  <a:schemeClr val="tx2"/>
                </a:solidFill>
              </a:rPr>
              <a:t>WHO maintains that all health providers should be trained on ageing issues</a:t>
            </a:r>
            <a:r>
              <a:rPr lang="en-US" dirty="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760</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Geriatric Epidemiology</vt:lpstr>
      <vt:lpstr>Slide 2</vt:lpstr>
      <vt:lpstr>Facts on ageing and the life course </vt:lpstr>
      <vt:lpstr>Facts on ageing and the life course</vt:lpstr>
      <vt:lpstr>Facts on ageing and the life course</vt:lpstr>
      <vt:lpstr>Facts on ageing and the life course</vt:lpstr>
      <vt:lpstr>Facts on ageing and the life course</vt:lpstr>
      <vt:lpstr>Facts on ageing and the life course</vt:lpstr>
      <vt:lpstr>Facts on ageing and the life course</vt:lpstr>
      <vt:lpstr>Facts on ageing and the life course</vt:lpstr>
      <vt:lpstr>Facts on ageing and the life course</vt:lpstr>
      <vt:lpstr>Facts on ageing and the life course</vt:lpstr>
      <vt:lpstr> the number of people aged 65 or older will outnumber children under age 5</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Epidemiology</dc:title>
  <dc:creator>Emamian</dc:creator>
  <cp:lastModifiedBy>Emamian</cp:lastModifiedBy>
  <cp:revision>10</cp:revision>
  <dcterms:created xsi:type="dcterms:W3CDTF">2014-09-19T13:14:10Z</dcterms:created>
  <dcterms:modified xsi:type="dcterms:W3CDTF">2014-09-27T02:09:25Z</dcterms:modified>
</cp:coreProperties>
</file>